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57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024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2.xml"/><Relationship Id="rId7" Type="http://schemas.openxmlformats.org/officeDocument/2006/relationships/slide" Target="slides/slide5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47E-EEA7-C14B-9F6F-AEE9DC86183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9F1F-8995-AA4B-B68D-25999F290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47E-EEA7-C14B-9F6F-AEE9DC86183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9F1F-8995-AA4B-B68D-25999F290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47E-EEA7-C14B-9F6F-AEE9DC86183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9F1F-8995-AA4B-B68D-25999F290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854A1-6C33-B54A-92FD-ACD0CA909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47E-EEA7-C14B-9F6F-AEE9DC86183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9F1F-8995-AA4B-B68D-25999F290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47E-EEA7-C14B-9F6F-AEE9DC86183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9F1F-8995-AA4B-B68D-25999F290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47E-EEA7-C14B-9F6F-AEE9DC86183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9F1F-8995-AA4B-B68D-25999F290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47E-EEA7-C14B-9F6F-AEE9DC86183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9F1F-8995-AA4B-B68D-25999F290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47E-EEA7-C14B-9F6F-AEE9DC86183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9F1F-8995-AA4B-B68D-25999F290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47E-EEA7-C14B-9F6F-AEE9DC86183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9F1F-8995-AA4B-B68D-25999F290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47E-EEA7-C14B-9F6F-AEE9DC86183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9F1F-8995-AA4B-B68D-25999F290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47E-EEA7-C14B-9F6F-AEE9DC86183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9F1F-8995-AA4B-B68D-25999F290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jpeg"/><Relationship Id="rId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8B47E-EEA7-C14B-9F6F-AEE9DC86183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9F1F-8995-AA4B-B68D-25999F2901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37019DCF-E760-A047-9DE0-52EAC7321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4763" y="930275"/>
            <a:ext cx="9148762" cy="34925"/>
            <a:chOff x="-4763" y="895350"/>
            <a:chExt cx="9148763" cy="34925"/>
          </a:xfrm>
        </p:grpSpPr>
        <p:sp>
          <p:nvSpPr>
            <p:cNvPr id="4" name="Line 11"/>
            <p:cNvSpPr>
              <a:spLocks noChangeShapeType="1"/>
            </p:cNvSpPr>
            <p:nvPr userDrawn="1"/>
          </p:nvSpPr>
          <p:spPr bwMode="auto">
            <a:xfrm>
              <a:off x="-1" y="930275"/>
              <a:ext cx="9144001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" name="Line 12"/>
            <p:cNvSpPr>
              <a:spLocks noChangeShapeType="1"/>
            </p:cNvSpPr>
            <p:nvPr userDrawn="1"/>
          </p:nvSpPr>
          <p:spPr bwMode="auto">
            <a:xfrm>
              <a:off x="-4763" y="895350"/>
              <a:ext cx="9144001" cy="0"/>
            </a:xfrm>
            <a:prstGeom prst="line">
              <a:avLst/>
            </a:prstGeom>
            <a:noFill/>
            <a:ln w="57150">
              <a:solidFill>
                <a:srgbClr val="FFDF57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31" name="Text Box 14"/>
          <p:cNvSpPr txBox="1">
            <a:spLocks noChangeArrowheads="1"/>
          </p:cNvSpPr>
          <p:nvPr userDrawn="1"/>
        </p:nvSpPr>
        <p:spPr bwMode="auto">
          <a:xfrm>
            <a:off x="7513638" y="6719888"/>
            <a:ext cx="1630362" cy="274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>
                <a:solidFill>
                  <a:srgbClr val="FFDF57"/>
                </a:solidFill>
                <a:latin typeface="Arial" charset="0"/>
              </a:rPr>
              <a:t>26-28 March 2012</a:t>
            </a:r>
          </a:p>
        </p:txBody>
      </p:sp>
      <p:sp>
        <p:nvSpPr>
          <p:cNvPr id="1032" name="Text Box 15"/>
          <p:cNvSpPr txBox="1">
            <a:spLocks noChangeArrowheads="1"/>
          </p:cNvSpPr>
          <p:nvPr userDrawn="1"/>
        </p:nvSpPr>
        <p:spPr bwMode="auto">
          <a:xfrm>
            <a:off x="0" y="6645275"/>
            <a:ext cx="4724400" cy="274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>
                <a:solidFill>
                  <a:srgbClr val="FFDF57"/>
                </a:solidFill>
                <a:latin typeface="Arial" charset="0"/>
              </a:rPr>
              <a:t>2nd ITOP International Workshop Kaohsiung, Taiwan</a:t>
            </a:r>
          </a:p>
        </p:txBody>
      </p:sp>
      <p:sp>
        <p:nvSpPr>
          <p:cNvPr id="1035" name="Text Box 19"/>
          <p:cNvSpPr txBox="1">
            <a:spLocks noChangeArrowheads="1"/>
          </p:cNvSpPr>
          <p:nvPr userDrawn="1"/>
        </p:nvSpPr>
        <p:spPr bwMode="auto">
          <a:xfrm>
            <a:off x="4495800" y="228600"/>
            <a:ext cx="26479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b="1">
                <a:solidFill>
                  <a:srgbClr val="CB0101"/>
                </a:solidFill>
                <a:latin typeface="Times New Roman" charset="0"/>
              </a:rPr>
              <a:t>ITOP Meteorology</a:t>
            </a:r>
          </a:p>
        </p:txBody>
      </p:sp>
      <p:pic>
        <p:nvPicPr>
          <p:cNvPr id="1034" name="Picture 2" descr="C:\Users\black\Documents\AMS Annual92 2012\AMS Annual92 2012 SATMET18\Taiwan NSC logo_index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7" descr="ONRs&amp;tBluePC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0"/>
            <a:ext cx="1763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45438" y="0"/>
            <a:ext cx="11985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8" descr="NRL_MRY_blue_gold_3d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0"/>
            <a:ext cx="908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SzPct val="15000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-111" charset="2"/>
        <a:buChar char="Ø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6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25" y="0"/>
            <a:ext cx="5361575" cy="3886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All things Tropical Cyclone</a:t>
            </a:r>
            <a:endParaRPr lang="en-US" sz="2400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6200000">
            <a:off x="1211661" y="205977"/>
            <a:ext cx="5287961" cy="77112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Formation</a:t>
            </a:r>
          </a:p>
          <a:p>
            <a:pPr lvl="1"/>
            <a:r>
              <a:rPr lang="en-US" sz="1800" dirty="0" smtClean="0"/>
              <a:t>TY </a:t>
            </a:r>
            <a:r>
              <a:rPr lang="en-US" sz="1800" dirty="0" err="1" smtClean="0"/>
              <a:t>Fanapi</a:t>
            </a:r>
            <a:endParaRPr lang="en-US" sz="1800" dirty="0" smtClean="0"/>
          </a:p>
          <a:p>
            <a:pPr lvl="1"/>
            <a:r>
              <a:rPr lang="en-US" sz="1800" dirty="0" smtClean="0"/>
              <a:t>Sequence of flights that square </a:t>
            </a:r>
          </a:p>
          <a:p>
            <a:pPr lvl="1">
              <a:buNone/>
            </a:pPr>
            <a:r>
              <a:rPr lang="en-US" sz="1800" dirty="0"/>
              <a:t>	</a:t>
            </a:r>
            <a:r>
              <a:rPr lang="en-US" sz="1800" dirty="0" smtClean="0"/>
              <a:t>spirals patterns to obtain optimal </a:t>
            </a:r>
          </a:p>
          <a:p>
            <a:pPr lvl="1">
              <a:buNone/>
            </a:pPr>
            <a:r>
              <a:rPr lang="en-US" sz="1800" dirty="0" smtClean="0"/>
              <a:t>	Coverage to identify factors </a:t>
            </a:r>
          </a:p>
          <a:p>
            <a:pPr lvl="1">
              <a:buNone/>
            </a:pPr>
            <a:r>
              <a:rPr lang="en-US" sz="1800" dirty="0" smtClean="0"/>
              <a:t>	related to TC formation</a:t>
            </a:r>
          </a:p>
          <a:p>
            <a:pPr lvl="1"/>
            <a:r>
              <a:rPr lang="en-US" sz="2200" dirty="0" smtClean="0"/>
              <a:t>Role of:</a:t>
            </a:r>
          </a:p>
          <a:p>
            <a:pPr lvl="2"/>
            <a:r>
              <a:rPr lang="en-US" sz="1800" dirty="0" smtClean="0"/>
              <a:t>Separate convection centers</a:t>
            </a:r>
          </a:p>
          <a:p>
            <a:pPr lvl="2"/>
            <a:r>
              <a:rPr lang="en-US" sz="1800" dirty="0" smtClean="0"/>
              <a:t>Separate vortices</a:t>
            </a:r>
          </a:p>
          <a:p>
            <a:pPr lvl="2"/>
            <a:r>
              <a:rPr lang="en-US" sz="1800" dirty="0" smtClean="0"/>
              <a:t>Midlevel versus low-level</a:t>
            </a:r>
          </a:p>
          <a:p>
            <a:pPr lvl="3">
              <a:buNone/>
            </a:pPr>
            <a:r>
              <a:rPr lang="en-US" sz="1400" dirty="0" smtClean="0"/>
              <a:t>circulations</a:t>
            </a:r>
          </a:p>
          <a:p>
            <a:pPr lvl="1"/>
            <a:r>
              <a:rPr lang="en-US" sz="2200" dirty="0" smtClean="0"/>
              <a:t>Use of aircraft data for specification</a:t>
            </a:r>
          </a:p>
          <a:p>
            <a:pPr lvl="2">
              <a:buNone/>
            </a:pPr>
            <a:r>
              <a:rPr lang="en-US" sz="1800" dirty="0" smtClean="0"/>
              <a:t>	of low-level thermodynamic </a:t>
            </a:r>
          </a:p>
          <a:p>
            <a:pPr lvl="2">
              <a:buNone/>
            </a:pPr>
            <a:r>
              <a:rPr lang="en-US" sz="1800" dirty="0" smtClean="0"/>
              <a:t>	conditions</a:t>
            </a:r>
          </a:p>
          <a:p>
            <a:pPr lvl="1"/>
            <a:r>
              <a:rPr lang="en-US" sz="2200" dirty="0" smtClean="0"/>
              <a:t>Model and satellite-based studies</a:t>
            </a:r>
          </a:p>
          <a:p>
            <a:pPr lvl="1">
              <a:buNone/>
            </a:pPr>
            <a:r>
              <a:rPr lang="en-US" sz="2200" dirty="0" smtClean="0"/>
              <a:t>	the formation of TY </a:t>
            </a:r>
            <a:r>
              <a:rPr lang="en-US" sz="2200" dirty="0" err="1" smtClean="0"/>
              <a:t>Fanapi</a:t>
            </a:r>
            <a:endParaRPr lang="en-US" sz="2200" dirty="0" smtClean="0"/>
          </a:p>
          <a:p>
            <a:pPr lvl="2">
              <a:buNone/>
            </a:pPr>
            <a:endParaRPr lang="en-US" sz="1800" dirty="0" smtClean="0"/>
          </a:p>
          <a:p>
            <a:pPr lvl="4">
              <a:buNone/>
            </a:pPr>
            <a:endParaRPr lang="en-US" sz="1400" dirty="0" smtClean="0"/>
          </a:p>
          <a:p>
            <a:pPr lvl="2"/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/>
          <a:srcRect l="24744" t="19852" r="1070" b="10651"/>
          <a:stretch>
            <a:fillRect/>
          </a:stretch>
        </p:blipFill>
        <p:spPr bwMode="auto">
          <a:xfrm>
            <a:off x="358775" y="944563"/>
            <a:ext cx="8388350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5364163" y="1376363"/>
            <a:ext cx="269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ＭＳ Ｐゴシック" pitchFamily="-111" charset="-128"/>
                <a:cs typeface="ＭＳ Ｐゴシック" pitchFamily="-111" charset="-128"/>
              </a:rPr>
              <a:t>Pre-Fanapi AXBTs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0"/>
          <p:cNvSpPr txBox="1">
            <a:spLocks noChangeArrowheads="1"/>
          </p:cNvSpPr>
          <p:nvPr/>
        </p:nvSpPr>
        <p:spPr bwMode="auto">
          <a:xfrm>
            <a:off x="8442325" y="31353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sp>
        <p:nvSpPr>
          <p:cNvPr id="27651" name="Text Box 64"/>
          <p:cNvSpPr txBox="1">
            <a:spLocks noChangeArrowheads="1"/>
          </p:cNvSpPr>
          <p:nvPr/>
        </p:nvSpPr>
        <p:spPr bwMode="auto">
          <a:xfrm>
            <a:off x="3908425" y="3497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124200" y="3657600"/>
            <a:ext cx="2911475" cy="2971800"/>
            <a:chOff x="2112" y="2256"/>
            <a:chExt cx="1834" cy="1872"/>
          </a:xfrm>
        </p:grpSpPr>
        <p:pic>
          <p:nvPicPr>
            <p:cNvPr id="27727" name="Picture 17" descr="ITOP10_13-14Sept_700mbwinds_N162233z[1]"/>
            <p:cNvPicPr>
              <a:picLocks noChangeAspect="1" noChangeArrowheads="1"/>
            </p:cNvPicPr>
            <p:nvPr/>
          </p:nvPicPr>
          <p:blipFill>
            <a:blip r:embed="rId2"/>
            <a:srcRect l="20688" t="9122" r="25908" b="9966"/>
            <a:stretch>
              <a:fillRect/>
            </a:stretch>
          </p:blipFill>
          <p:spPr bwMode="auto">
            <a:xfrm>
              <a:off x="2112" y="2256"/>
              <a:ext cx="1834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28" name="Line 10"/>
            <p:cNvSpPr>
              <a:spLocks noChangeShapeType="1"/>
            </p:cNvSpPr>
            <p:nvPr/>
          </p:nvSpPr>
          <p:spPr bwMode="auto">
            <a:xfrm flipH="1">
              <a:off x="2496" y="2496"/>
              <a:ext cx="816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514350" y="1341438"/>
            <a:ext cx="8575675" cy="5335587"/>
            <a:chOff x="0" y="914400"/>
            <a:chExt cx="9271000" cy="5761383"/>
          </a:xfrm>
        </p:grpSpPr>
        <p:pic>
          <p:nvPicPr>
            <p:cNvPr id="27655" name="Picture 13" descr="ITOP10_14-15Sept_SFCwinds_WindSat2138z[1]"/>
            <p:cNvPicPr>
              <a:picLocks noChangeAspect="1" noChangeArrowheads="1"/>
            </p:cNvPicPr>
            <p:nvPr/>
          </p:nvPicPr>
          <p:blipFill>
            <a:blip r:embed="rId3"/>
            <a:srcRect l="16994" t="14948" r="30479" b="13992"/>
            <a:stretch>
              <a:fillRect/>
            </a:stretch>
          </p:blipFill>
          <p:spPr bwMode="auto">
            <a:xfrm>
              <a:off x="0" y="1003300"/>
              <a:ext cx="3048000" cy="2640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6" descr="ITOP10_12Sep10_700mb_barbs-RH-85GHz_F162139z[1]"/>
            <p:cNvPicPr>
              <a:picLocks noChangeAspect="1" noChangeArrowheads="1"/>
            </p:cNvPicPr>
            <p:nvPr/>
          </p:nvPicPr>
          <p:blipFill>
            <a:blip r:embed="rId4"/>
            <a:srcRect l="19048" t="16002" r="11905" b="17332"/>
            <a:stretch>
              <a:fillRect/>
            </a:stretch>
          </p:blipFill>
          <p:spPr bwMode="auto">
            <a:xfrm>
              <a:off x="5888038" y="3670300"/>
              <a:ext cx="3352800" cy="296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7" name="Line 10"/>
            <p:cNvSpPr>
              <a:spLocks noChangeShapeType="1"/>
            </p:cNvSpPr>
            <p:nvPr/>
          </p:nvSpPr>
          <p:spPr bwMode="auto">
            <a:xfrm flipH="1">
              <a:off x="6573838" y="4051300"/>
              <a:ext cx="1219200" cy="2057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8" name="Text Box 63"/>
            <p:cNvSpPr txBox="1">
              <a:spLocks noChangeArrowheads="1"/>
            </p:cNvSpPr>
            <p:nvPr/>
          </p:nvSpPr>
          <p:spPr bwMode="auto">
            <a:xfrm>
              <a:off x="6109730" y="6346659"/>
              <a:ext cx="2933013" cy="329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2.Weak wave vertical consistency</a:t>
              </a:r>
            </a:p>
          </p:txBody>
        </p:sp>
        <p:pic>
          <p:nvPicPr>
            <p:cNvPr id="27659" name="Picture 16" descr="ITOP10_13-14Sept_SFCwinds_N162233z[1]"/>
            <p:cNvPicPr>
              <a:picLocks noChangeAspect="1" noChangeArrowheads="1"/>
            </p:cNvPicPr>
            <p:nvPr/>
          </p:nvPicPr>
          <p:blipFill>
            <a:blip r:embed="rId5"/>
            <a:srcRect l="19150" t="3156" r="23404" b="11636"/>
            <a:stretch>
              <a:fillRect/>
            </a:stretch>
          </p:blipFill>
          <p:spPr bwMode="auto">
            <a:xfrm>
              <a:off x="3048000" y="990600"/>
              <a:ext cx="28956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0" name="Rectangle 50"/>
            <p:cNvSpPr>
              <a:spLocks noChangeArrowheads="1"/>
            </p:cNvSpPr>
            <p:nvPr/>
          </p:nvSpPr>
          <p:spPr bwMode="auto">
            <a:xfrm>
              <a:off x="3302000" y="3597103"/>
              <a:ext cx="2231081" cy="363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1600" b="1"/>
                <a:t>700 MB 13 Sept, 2010</a:t>
              </a:r>
            </a:p>
          </p:txBody>
        </p:sp>
        <p:sp>
          <p:nvSpPr>
            <p:cNvPr id="27661" name="Text Box 66"/>
            <p:cNvSpPr txBox="1">
              <a:spLocks noChangeArrowheads="1"/>
            </p:cNvSpPr>
            <p:nvPr/>
          </p:nvSpPr>
          <p:spPr bwMode="auto">
            <a:xfrm>
              <a:off x="3135527" y="6317518"/>
              <a:ext cx="2500527" cy="329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4.Slow vertical development</a:t>
              </a:r>
            </a:p>
          </p:txBody>
        </p: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0" y="3657600"/>
              <a:ext cx="3124200" cy="2940050"/>
              <a:chOff x="3792" y="2256"/>
              <a:chExt cx="1968" cy="1852"/>
            </a:xfrm>
          </p:grpSpPr>
          <p:pic>
            <p:nvPicPr>
              <p:cNvPr id="27725" name="Picture 14" descr="ITOP10_14-15Sept_700mbwinds_WindSat2138z[1]"/>
              <p:cNvPicPr>
                <a:picLocks noChangeAspect="1" noChangeArrowheads="1"/>
              </p:cNvPicPr>
              <p:nvPr/>
            </p:nvPicPr>
            <p:blipFill>
              <a:blip r:embed="rId6"/>
              <a:srcRect l="16995" t="15186" r="30479" b="11462"/>
              <a:stretch>
                <a:fillRect/>
              </a:stretch>
            </p:blipFill>
            <p:spPr bwMode="auto">
              <a:xfrm>
                <a:off x="3792" y="2256"/>
                <a:ext cx="1968" cy="1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Oval 18"/>
              <p:cNvSpPr>
                <a:spLocks noChangeArrowheads="1"/>
              </p:cNvSpPr>
              <p:nvPr/>
            </p:nvSpPr>
            <p:spPr bwMode="auto">
              <a:xfrm>
                <a:off x="4560" y="2784"/>
                <a:ext cx="117" cy="113"/>
              </a:xfrm>
              <a:prstGeom prst="ellipse">
                <a:avLst/>
              </a:prstGeom>
              <a:noFill/>
              <a:ln w="57150" cap="sq">
                <a:solidFill>
                  <a:srgbClr val="CB010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/>
              </a:ex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umimoji="1" lang="en-US" sz="16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endParaRPr>
              </a:p>
            </p:txBody>
          </p:sp>
        </p:grpSp>
        <p:sp>
          <p:nvSpPr>
            <p:cNvPr id="27663" name="Text Box 70"/>
            <p:cNvSpPr txBox="1">
              <a:spLocks noChangeArrowheads="1"/>
            </p:cNvSpPr>
            <p:nvPr/>
          </p:nvSpPr>
          <p:spPr bwMode="auto">
            <a:xfrm>
              <a:off x="0" y="6346659"/>
              <a:ext cx="3054865" cy="329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6.Vertical development established</a:t>
              </a:r>
            </a:p>
          </p:txBody>
        </p:sp>
        <p:pic>
          <p:nvPicPr>
            <p:cNvPr id="27664" name="Picture 3" descr="ITOP10_12Sep10_SFC_barbs-RH-85GHz_F16_2139z[1]"/>
            <p:cNvPicPr>
              <a:picLocks noChangeAspect="1" noChangeArrowheads="1"/>
            </p:cNvPicPr>
            <p:nvPr/>
          </p:nvPicPr>
          <p:blipFill>
            <a:blip r:embed="rId7"/>
            <a:srcRect l="16667" t="15991" r="14287" b="20044"/>
            <a:stretch>
              <a:fillRect/>
            </a:stretch>
          </p:blipFill>
          <p:spPr bwMode="auto">
            <a:xfrm>
              <a:off x="5918200" y="973138"/>
              <a:ext cx="3352800" cy="277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Rectangle 48"/>
            <p:cNvSpPr>
              <a:spLocks noChangeArrowheads="1"/>
            </p:cNvSpPr>
            <p:nvPr/>
          </p:nvSpPr>
          <p:spPr bwMode="auto">
            <a:xfrm>
              <a:off x="6281351" y="3686241"/>
              <a:ext cx="2667000" cy="363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kumimoji="1" lang="en-US" sz="1600" b="1"/>
                <a:t>700 MB 12 Sept, 2010</a:t>
              </a:r>
            </a:p>
          </p:txBody>
        </p:sp>
        <p:grpSp>
          <p:nvGrpSpPr>
            <p:cNvPr id="7" name="Group 114724"/>
            <p:cNvGrpSpPr>
              <a:grpSpLocks/>
            </p:cNvGrpSpPr>
            <p:nvPr/>
          </p:nvGrpSpPr>
          <p:grpSpPr bwMode="auto">
            <a:xfrm>
              <a:off x="2728784" y="945255"/>
              <a:ext cx="3818581" cy="2823267"/>
              <a:chOff x="2728783" y="945797"/>
              <a:chExt cx="3818581" cy="2822720"/>
            </a:xfrm>
          </p:grpSpPr>
          <p:grpSp>
            <p:nvGrpSpPr>
              <p:cNvPr id="8" name="Group 487447"/>
              <p:cNvGrpSpPr>
                <a:grpSpLocks/>
              </p:cNvGrpSpPr>
              <p:nvPr/>
            </p:nvGrpSpPr>
            <p:grpSpPr bwMode="auto">
              <a:xfrm>
                <a:off x="2728783" y="945797"/>
                <a:ext cx="3818581" cy="2822720"/>
                <a:chOff x="2728783" y="945797"/>
                <a:chExt cx="3818581" cy="2822720"/>
              </a:xfrm>
            </p:grpSpPr>
            <p:sp>
              <p:nvSpPr>
                <p:cNvPr id="27710" name="Rectangle 55"/>
                <p:cNvSpPr>
                  <a:spLocks noChangeArrowheads="1"/>
                </p:cNvSpPr>
                <p:nvPr/>
              </p:nvSpPr>
              <p:spPr bwMode="auto">
                <a:xfrm>
                  <a:off x="3284837" y="945797"/>
                  <a:ext cx="2464486" cy="3959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kumimoji="1" lang="en-US" sz="1800" b="1"/>
                    <a:t>Surface 13 Sept, 2010</a:t>
                  </a:r>
                </a:p>
              </p:txBody>
            </p:sp>
            <p:sp>
              <p:nvSpPr>
                <p:cNvPr id="2771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28783" y="3439457"/>
                  <a:ext cx="3818581" cy="32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1"/>
                    <a:t>3.Sfc vortex develops over warm/cold eddies</a:t>
                  </a:r>
                </a:p>
              </p:txBody>
            </p:sp>
            <p:grpSp>
              <p:nvGrpSpPr>
                <p:cNvPr id="9" name="Group 487446"/>
                <p:cNvGrpSpPr>
                  <a:grpSpLocks/>
                </p:cNvGrpSpPr>
                <p:nvPr/>
              </p:nvGrpSpPr>
              <p:grpSpPr bwMode="auto">
                <a:xfrm>
                  <a:off x="3314700" y="1396166"/>
                  <a:ext cx="2584938" cy="1944911"/>
                  <a:chOff x="3314700" y="1396166"/>
                  <a:chExt cx="2584938" cy="1944911"/>
                </a:xfrm>
              </p:grpSpPr>
              <p:sp>
                <p:nvSpPr>
                  <p:cNvPr id="4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266513" y="2210622"/>
                    <a:ext cx="178487" cy="178241"/>
                  </a:xfrm>
                  <a:prstGeom prst="ellipse">
                    <a:avLst/>
                  </a:prstGeom>
                  <a:noFill/>
                  <a:ln w="57150" cap="sq">
                    <a:solidFill>
                      <a:srgbClr val="CB010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/>
                  </a:ex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kumimoji="1" lang="en-US" sz="16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Times New Roman" charset="0"/>
                    </a:endParaRPr>
                  </a:p>
                </p:txBody>
              </p:sp>
              <p:grpSp>
                <p:nvGrpSpPr>
                  <p:cNvPr id="10" name="Group 487445"/>
                  <p:cNvGrpSpPr>
                    <a:grpSpLocks/>
                  </p:cNvGrpSpPr>
                  <p:nvPr/>
                </p:nvGrpSpPr>
                <p:grpSpPr bwMode="auto">
                  <a:xfrm>
                    <a:off x="3314700" y="1396166"/>
                    <a:ext cx="2584938" cy="1944911"/>
                    <a:chOff x="3314700" y="1396166"/>
                    <a:chExt cx="2584938" cy="1944911"/>
                  </a:xfrm>
                </p:grpSpPr>
                <p:sp>
                  <p:nvSpPr>
                    <p:cNvPr id="27715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4026877" y="1930452"/>
                      <a:ext cx="827425" cy="1393040"/>
                    </a:xfrm>
                    <a:custGeom>
                      <a:avLst/>
                      <a:gdLst>
                        <a:gd name="T0" fmla="*/ 659423 w 827425"/>
                        <a:gd name="T1" fmla="*/ 1393040 h 1393040"/>
                        <a:gd name="T2" fmla="*/ 668215 w 827425"/>
                        <a:gd name="T3" fmla="*/ 1076517 h 1393040"/>
                        <a:gd name="T4" fmla="*/ 756138 w 827425"/>
                        <a:gd name="T5" fmla="*/ 751202 h 1393040"/>
                        <a:gd name="T6" fmla="*/ 826477 w 827425"/>
                        <a:gd name="T7" fmla="*/ 364340 h 1393040"/>
                        <a:gd name="T8" fmla="*/ 782515 w 827425"/>
                        <a:gd name="T9" fmla="*/ 118156 h 1393040"/>
                        <a:gd name="T10" fmla="*/ 597877 w 827425"/>
                        <a:gd name="T11" fmla="*/ 12648 h 1393040"/>
                        <a:gd name="T12" fmla="*/ 413238 w 827425"/>
                        <a:gd name="T13" fmla="*/ 3856 h 1393040"/>
                        <a:gd name="T14" fmla="*/ 263769 w 827425"/>
                        <a:gd name="T15" fmla="*/ 30233 h 1393040"/>
                        <a:gd name="T16" fmla="*/ 193431 w 827425"/>
                        <a:gd name="T17" fmla="*/ 56610 h 1393040"/>
                        <a:gd name="T18" fmla="*/ 61546 w 827425"/>
                        <a:gd name="T19" fmla="*/ 214871 h 1393040"/>
                        <a:gd name="T20" fmla="*/ 0 w 827425"/>
                        <a:gd name="T21" fmla="*/ 425886 h 1393040"/>
                        <a:gd name="T22" fmla="*/ 61546 w 827425"/>
                        <a:gd name="T23" fmla="*/ 645694 h 1393040"/>
                        <a:gd name="T24" fmla="*/ 237392 w 827425"/>
                        <a:gd name="T25" fmla="*/ 724825 h 1393040"/>
                        <a:gd name="T26" fmla="*/ 492369 w 827425"/>
                        <a:gd name="T27" fmla="*/ 592940 h 1393040"/>
                        <a:gd name="T28" fmla="*/ 597877 w 827425"/>
                        <a:gd name="T29" fmla="*/ 399510 h 1393040"/>
                        <a:gd name="T30" fmla="*/ 597877 w 827425"/>
                        <a:gd name="T31" fmla="*/ 399510 h 1393040"/>
                        <a:gd name="T32" fmla="*/ 597877 w 827425"/>
                        <a:gd name="T33" fmla="*/ 399510 h 139304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827425"/>
                        <a:gd name="T52" fmla="*/ 0 h 1393040"/>
                        <a:gd name="T53" fmla="*/ 827425 w 827425"/>
                        <a:gd name="T54" fmla="*/ 1393040 h 139304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827425" h="1393040">
                          <a:moveTo>
                            <a:pt x="659423" y="1393040"/>
                          </a:moveTo>
                          <a:cubicBezTo>
                            <a:pt x="655759" y="1288265"/>
                            <a:pt x="652096" y="1183490"/>
                            <a:pt x="668215" y="1076517"/>
                          </a:cubicBezTo>
                          <a:cubicBezTo>
                            <a:pt x="684334" y="969544"/>
                            <a:pt x="729761" y="869898"/>
                            <a:pt x="756138" y="751202"/>
                          </a:cubicBezTo>
                          <a:cubicBezTo>
                            <a:pt x="782515" y="632506"/>
                            <a:pt x="822081" y="469848"/>
                            <a:pt x="826477" y="364340"/>
                          </a:cubicBezTo>
                          <a:cubicBezTo>
                            <a:pt x="830873" y="258832"/>
                            <a:pt x="820615" y="176771"/>
                            <a:pt x="782515" y="118156"/>
                          </a:cubicBezTo>
                          <a:cubicBezTo>
                            <a:pt x="744415" y="59541"/>
                            <a:pt x="659423" y="31698"/>
                            <a:pt x="597877" y="12648"/>
                          </a:cubicBezTo>
                          <a:cubicBezTo>
                            <a:pt x="536331" y="-6402"/>
                            <a:pt x="468923" y="925"/>
                            <a:pt x="413238" y="3856"/>
                          </a:cubicBezTo>
                          <a:cubicBezTo>
                            <a:pt x="357553" y="6787"/>
                            <a:pt x="300403" y="21441"/>
                            <a:pt x="263769" y="30233"/>
                          </a:cubicBezTo>
                          <a:cubicBezTo>
                            <a:pt x="227134" y="39025"/>
                            <a:pt x="227135" y="25837"/>
                            <a:pt x="193431" y="56610"/>
                          </a:cubicBezTo>
                          <a:cubicBezTo>
                            <a:pt x="159727" y="87383"/>
                            <a:pt x="93784" y="153325"/>
                            <a:pt x="61546" y="214871"/>
                          </a:cubicBezTo>
                          <a:cubicBezTo>
                            <a:pt x="29308" y="276417"/>
                            <a:pt x="0" y="354082"/>
                            <a:pt x="0" y="425886"/>
                          </a:cubicBezTo>
                          <a:cubicBezTo>
                            <a:pt x="0" y="497690"/>
                            <a:pt x="21981" y="595871"/>
                            <a:pt x="61546" y="645694"/>
                          </a:cubicBezTo>
                          <a:cubicBezTo>
                            <a:pt x="101111" y="695517"/>
                            <a:pt x="165588" y="733617"/>
                            <a:pt x="237392" y="724825"/>
                          </a:cubicBezTo>
                          <a:cubicBezTo>
                            <a:pt x="309196" y="716033"/>
                            <a:pt x="432288" y="647159"/>
                            <a:pt x="492369" y="592940"/>
                          </a:cubicBezTo>
                          <a:cubicBezTo>
                            <a:pt x="552450" y="538721"/>
                            <a:pt x="597877" y="399510"/>
                            <a:pt x="597877" y="39951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4106008" y="2549769"/>
                      <a:ext cx="527538" cy="782516"/>
                    </a:xfrm>
                    <a:custGeom>
                      <a:avLst/>
                      <a:gdLst>
                        <a:gd name="T0" fmla="*/ 0 w 527538"/>
                        <a:gd name="T1" fmla="*/ 782516 h 782516"/>
                        <a:gd name="T2" fmla="*/ 175846 w 527538"/>
                        <a:gd name="T3" fmla="*/ 501162 h 782516"/>
                        <a:gd name="T4" fmla="*/ 360484 w 527538"/>
                        <a:gd name="T5" fmla="*/ 281354 h 782516"/>
                        <a:gd name="T6" fmla="*/ 474784 w 527538"/>
                        <a:gd name="T7" fmla="*/ 123093 h 782516"/>
                        <a:gd name="T8" fmla="*/ 527538 w 527538"/>
                        <a:gd name="T9" fmla="*/ 0 h 7825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7538"/>
                        <a:gd name="T16" fmla="*/ 0 h 782516"/>
                        <a:gd name="T17" fmla="*/ 527538 w 527538"/>
                        <a:gd name="T18" fmla="*/ 782516 h 7825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7538" h="782516">
                          <a:moveTo>
                            <a:pt x="0" y="782516"/>
                          </a:moveTo>
                          <a:cubicBezTo>
                            <a:pt x="57882" y="683602"/>
                            <a:pt x="115765" y="584689"/>
                            <a:pt x="175846" y="501162"/>
                          </a:cubicBezTo>
                          <a:cubicBezTo>
                            <a:pt x="235927" y="417635"/>
                            <a:pt x="310661" y="344365"/>
                            <a:pt x="360484" y="281354"/>
                          </a:cubicBezTo>
                          <a:cubicBezTo>
                            <a:pt x="410307" y="218342"/>
                            <a:pt x="446942" y="169985"/>
                            <a:pt x="474784" y="123093"/>
                          </a:cubicBezTo>
                          <a:cubicBezTo>
                            <a:pt x="502626" y="76201"/>
                            <a:pt x="515082" y="38100"/>
                            <a:pt x="527538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4818185" y="2039815"/>
                      <a:ext cx="808190" cy="1297354"/>
                    </a:xfrm>
                    <a:custGeom>
                      <a:avLst/>
                      <a:gdLst>
                        <a:gd name="T0" fmla="*/ 800100 w 808190"/>
                        <a:gd name="T1" fmla="*/ 1292470 h 1297354"/>
                        <a:gd name="T2" fmla="*/ 764930 w 808190"/>
                        <a:gd name="T3" fmla="*/ 1248508 h 1297354"/>
                        <a:gd name="T4" fmla="*/ 465992 w 808190"/>
                        <a:gd name="T5" fmla="*/ 940777 h 1297354"/>
                        <a:gd name="T6" fmla="*/ 307730 w 808190"/>
                        <a:gd name="T7" fmla="*/ 703385 h 1297354"/>
                        <a:gd name="T8" fmla="*/ 211015 w 808190"/>
                        <a:gd name="T9" fmla="*/ 492370 h 1297354"/>
                        <a:gd name="T10" fmla="*/ 149469 w 808190"/>
                        <a:gd name="T11" fmla="*/ 351693 h 1297354"/>
                        <a:gd name="T12" fmla="*/ 87923 w 808190"/>
                        <a:gd name="T13" fmla="*/ 175847 h 1297354"/>
                        <a:gd name="T14" fmla="*/ 35169 w 808190"/>
                        <a:gd name="T15" fmla="*/ 61547 h 1297354"/>
                        <a:gd name="T16" fmla="*/ 0 w 808190"/>
                        <a:gd name="T17" fmla="*/ 0 h 129735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08190"/>
                        <a:gd name="T28" fmla="*/ 0 h 1297354"/>
                        <a:gd name="T29" fmla="*/ 808190 w 808190"/>
                        <a:gd name="T30" fmla="*/ 1297354 h 129735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08190" h="1297354">
                          <a:moveTo>
                            <a:pt x="800100" y="1292470"/>
                          </a:moveTo>
                          <a:cubicBezTo>
                            <a:pt x="810357" y="1299796"/>
                            <a:pt x="820615" y="1307123"/>
                            <a:pt x="764930" y="1248508"/>
                          </a:cubicBezTo>
                          <a:cubicBezTo>
                            <a:pt x="709245" y="1189893"/>
                            <a:pt x="542192" y="1031631"/>
                            <a:pt x="465992" y="940777"/>
                          </a:cubicBezTo>
                          <a:cubicBezTo>
                            <a:pt x="389792" y="849923"/>
                            <a:pt x="350226" y="778120"/>
                            <a:pt x="307730" y="703385"/>
                          </a:cubicBezTo>
                          <a:cubicBezTo>
                            <a:pt x="265234" y="628650"/>
                            <a:pt x="237392" y="550985"/>
                            <a:pt x="211015" y="492370"/>
                          </a:cubicBezTo>
                          <a:cubicBezTo>
                            <a:pt x="184638" y="433755"/>
                            <a:pt x="169984" y="404447"/>
                            <a:pt x="149469" y="351693"/>
                          </a:cubicBezTo>
                          <a:cubicBezTo>
                            <a:pt x="128954" y="298939"/>
                            <a:pt x="106973" y="224205"/>
                            <a:pt x="87923" y="175847"/>
                          </a:cubicBezTo>
                          <a:cubicBezTo>
                            <a:pt x="68873" y="127489"/>
                            <a:pt x="49823" y="90855"/>
                            <a:pt x="35169" y="61547"/>
                          </a:cubicBezTo>
                          <a:cubicBezTo>
                            <a:pt x="20515" y="32239"/>
                            <a:pt x="10257" y="16119"/>
                            <a:pt x="0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8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3341077" y="1657880"/>
                      <a:ext cx="2456068" cy="725501"/>
                    </a:xfrm>
                    <a:custGeom>
                      <a:avLst/>
                      <a:gdLst>
                        <a:gd name="T0" fmla="*/ 2453054 w 2456068"/>
                        <a:gd name="T1" fmla="*/ 716043 h 725501"/>
                        <a:gd name="T2" fmla="*/ 2409092 w 2456068"/>
                        <a:gd name="T3" fmla="*/ 689666 h 725501"/>
                        <a:gd name="T4" fmla="*/ 2127738 w 2456068"/>
                        <a:gd name="T5" fmla="*/ 425897 h 725501"/>
                        <a:gd name="T6" fmla="*/ 1925515 w 2456068"/>
                        <a:gd name="T7" fmla="*/ 258843 h 725501"/>
                        <a:gd name="T8" fmla="*/ 1705708 w 2456068"/>
                        <a:gd name="T9" fmla="*/ 91789 h 725501"/>
                        <a:gd name="T10" fmla="*/ 1547446 w 2456068"/>
                        <a:gd name="T11" fmla="*/ 30243 h 725501"/>
                        <a:gd name="T12" fmla="*/ 1336431 w 2456068"/>
                        <a:gd name="T13" fmla="*/ 3866 h 725501"/>
                        <a:gd name="T14" fmla="*/ 1169377 w 2456068"/>
                        <a:gd name="T15" fmla="*/ 3866 h 725501"/>
                        <a:gd name="T16" fmla="*/ 844061 w 2456068"/>
                        <a:gd name="T17" fmla="*/ 39035 h 725501"/>
                        <a:gd name="T18" fmla="*/ 712177 w 2456068"/>
                        <a:gd name="T19" fmla="*/ 109374 h 725501"/>
                        <a:gd name="T20" fmla="*/ 729761 w 2456068"/>
                        <a:gd name="T21" fmla="*/ 100582 h 725501"/>
                        <a:gd name="T22" fmla="*/ 562708 w 2456068"/>
                        <a:gd name="T23" fmla="*/ 170920 h 725501"/>
                        <a:gd name="T24" fmla="*/ 386861 w 2456068"/>
                        <a:gd name="T25" fmla="*/ 241258 h 725501"/>
                        <a:gd name="T26" fmla="*/ 219808 w 2456068"/>
                        <a:gd name="T27" fmla="*/ 320389 h 725501"/>
                        <a:gd name="T28" fmla="*/ 0 w 2456068"/>
                        <a:gd name="T29" fmla="*/ 434689 h 72550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56068"/>
                        <a:gd name="T46" fmla="*/ 0 h 725501"/>
                        <a:gd name="T47" fmla="*/ 2456068 w 2456068"/>
                        <a:gd name="T48" fmla="*/ 725501 h 725501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56068" h="725501">
                          <a:moveTo>
                            <a:pt x="2453054" y="716043"/>
                          </a:moveTo>
                          <a:cubicBezTo>
                            <a:pt x="2458182" y="727033"/>
                            <a:pt x="2463311" y="738024"/>
                            <a:pt x="2409092" y="689666"/>
                          </a:cubicBezTo>
                          <a:cubicBezTo>
                            <a:pt x="2354873" y="641308"/>
                            <a:pt x="2208334" y="497701"/>
                            <a:pt x="2127738" y="425897"/>
                          </a:cubicBezTo>
                          <a:cubicBezTo>
                            <a:pt x="2047142" y="354093"/>
                            <a:pt x="1995853" y="314528"/>
                            <a:pt x="1925515" y="258843"/>
                          </a:cubicBezTo>
                          <a:cubicBezTo>
                            <a:pt x="1855177" y="203158"/>
                            <a:pt x="1768719" y="129889"/>
                            <a:pt x="1705708" y="91789"/>
                          </a:cubicBezTo>
                          <a:cubicBezTo>
                            <a:pt x="1642697" y="53689"/>
                            <a:pt x="1608992" y="44897"/>
                            <a:pt x="1547446" y="30243"/>
                          </a:cubicBezTo>
                          <a:cubicBezTo>
                            <a:pt x="1485900" y="15589"/>
                            <a:pt x="1399442" y="8262"/>
                            <a:pt x="1336431" y="3866"/>
                          </a:cubicBezTo>
                          <a:cubicBezTo>
                            <a:pt x="1273419" y="-530"/>
                            <a:pt x="1251439" y="-1996"/>
                            <a:pt x="1169377" y="3866"/>
                          </a:cubicBezTo>
                          <a:cubicBezTo>
                            <a:pt x="1087315" y="9727"/>
                            <a:pt x="920261" y="21450"/>
                            <a:pt x="844061" y="39035"/>
                          </a:cubicBezTo>
                          <a:cubicBezTo>
                            <a:pt x="767861" y="56620"/>
                            <a:pt x="731227" y="99116"/>
                            <a:pt x="712177" y="109374"/>
                          </a:cubicBezTo>
                          <a:cubicBezTo>
                            <a:pt x="693127" y="119632"/>
                            <a:pt x="729761" y="100582"/>
                            <a:pt x="729761" y="100582"/>
                          </a:cubicBezTo>
                          <a:lnTo>
                            <a:pt x="562708" y="170920"/>
                          </a:lnTo>
                          <a:cubicBezTo>
                            <a:pt x="505558" y="194366"/>
                            <a:pt x="444011" y="216346"/>
                            <a:pt x="386861" y="241258"/>
                          </a:cubicBezTo>
                          <a:cubicBezTo>
                            <a:pt x="329711" y="266169"/>
                            <a:pt x="284285" y="288150"/>
                            <a:pt x="219808" y="320389"/>
                          </a:cubicBezTo>
                          <a:cubicBezTo>
                            <a:pt x="155331" y="352627"/>
                            <a:pt x="77665" y="393658"/>
                            <a:pt x="0" y="434689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3393831" y="2162908"/>
                      <a:ext cx="474784" cy="589084"/>
                    </a:xfrm>
                    <a:custGeom>
                      <a:avLst/>
                      <a:gdLst>
                        <a:gd name="T0" fmla="*/ 474784 w 474784"/>
                        <a:gd name="T1" fmla="*/ 0 h 589084"/>
                        <a:gd name="T2" fmla="*/ 430823 w 474784"/>
                        <a:gd name="T3" fmla="*/ 211015 h 589084"/>
                        <a:gd name="T4" fmla="*/ 369277 w 474784"/>
                        <a:gd name="T5" fmla="*/ 369277 h 589084"/>
                        <a:gd name="T6" fmla="*/ 281354 w 474784"/>
                        <a:gd name="T7" fmla="*/ 448407 h 589084"/>
                        <a:gd name="T8" fmla="*/ 175846 w 474784"/>
                        <a:gd name="T9" fmla="*/ 518746 h 589084"/>
                        <a:gd name="T10" fmla="*/ 105507 w 474784"/>
                        <a:gd name="T11" fmla="*/ 562707 h 589084"/>
                        <a:gd name="T12" fmla="*/ 0 w 474784"/>
                        <a:gd name="T13" fmla="*/ 589084 h 58908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74784"/>
                        <a:gd name="T22" fmla="*/ 0 h 589084"/>
                        <a:gd name="T23" fmla="*/ 474784 w 474784"/>
                        <a:gd name="T24" fmla="*/ 589084 h 58908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74784" h="589084">
                          <a:moveTo>
                            <a:pt x="474784" y="0"/>
                          </a:moveTo>
                          <a:cubicBezTo>
                            <a:pt x="461595" y="74734"/>
                            <a:pt x="448407" y="149469"/>
                            <a:pt x="430823" y="211015"/>
                          </a:cubicBezTo>
                          <a:cubicBezTo>
                            <a:pt x="413239" y="272561"/>
                            <a:pt x="394188" y="329712"/>
                            <a:pt x="369277" y="369277"/>
                          </a:cubicBezTo>
                          <a:cubicBezTo>
                            <a:pt x="344366" y="408842"/>
                            <a:pt x="313592" y="423496"/>
                            <a:pt x="281354" y="448407"/>
                          </a:cubicBezTo>
                          <a:cubicBezTo>
                            <a:pt x="249116" y="473318"/>
                            <a:pt x="205154" y="499696"/>
                            <a:pt x="175846" y="518746"/>
                          </a:cubicBezTo>
                          <a:cubicBezTo>
                            <a:pt x="146538" y="537796"/>
                            <a:pt x="134815" y="550984"/>
                            <a:pt x="105507" y="562707"/>
                          </a:cubicBezTo>
                          <a:cubicBezTo>
                            <a:pt x="76199" y="574430"/>
                            <a:pt x="38099" y="581757"/>
                            <a:pt x="0" y="589084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3323492" y="1396166"/>
                      <a:ext cx="2576146" cy="415049"/>
                    </a:xfrm>
                    <a:custGeom>
                      <a:avLst/>
                      <a:gdLst>
                        <a:gd name="T0" fmla="*/ 2576146 w 2576146"/>
                        <a:gd name="T1" fmla="*/ 415049 h 415049"/>
                        <a:gd name="T2" fmla="*/ 2277208 w 2576146"/>
                        <a:gd name="T3" fmla="*/ 291957 h 415049"/>
                        <a:gd name="T4" fmla="*/ 1872762 w 2576146"/>
                        <a:gd name="T5" fmla="*/ 107319 h 415049"/>
                        <a:gd name="T6" fmla="*/ 1547446 w 2576146"/>
                        <a:gd name="T7" fmla="*/ 28188 h 415049"/>
                        <a:gd name="T8" fmla="*/ 1204546 w 2576146"/>
                        <a:gd name="T9" fmla="*/ 1811 h 415049"/>
                        <a:gd name="T10" fmla="*/ 835270 w 2576146"/>
                        <a:gd name="T11" fmla="*/ 72149 h 415049"/>
                        <a:gd name="T12" fmla="*/ 580293 w 2576146"/>
                        <a:gd name="T13" fmla="*/ 168865 h 415049"/>
                        <a:gd name="T14" fmla="*/ 307731 w 2576146"/>
                        <a:gd name="T15" fmla="*/ 239203 h 415049"/>
                        <a:gd name="T16" fmla="*/ 8793 w 2576146"/>
                        <a:gd name="T17" fmla="*/ 309542 h 415049"/>
                        <a:gd name="T18" fmla="*/ 8793 w 2576146"/>
                        <a:gd name="T19" fmla="*/ 309542 h 415049"/>
                        <a:gd name="T20" fmla="*/ 0 w 2576146"/>
                        <a:gd name="T21" fmla="*/ 309542 h 41504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576146"/>
                        <a:gd name="T34" fmla="*/ 0 h 415049"/>
                        <a:gd name="T35" fmla="*/ 2576146 w 2576146"/>
                        <a:gd name="T36" fmla="*/ 415049 h 41504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576146" h="415049">
                          <a:moveTo>
                            <a:pt x="2576146" y="415049"/>
                          </a:moveTo>
                          <a:cubicBezTo>
                            <a:pt x="2485292" y="379147"/>
                            <a:pt x="2394439" y="343245"/>
                            <a:pt x="2277208" y="291957"/>
                          </a:cubicBezTo>
                          <a:cubicBezTo>
                            <a:pt x="2159977" y="240669"/>
                            <a:pt x="1994389" y="151280"/>
                            <a:pt x="1872762" y="107319"/>
                          </a:cubicBezTo>
                          <a:cubicBezTo>
                            <a:pt x="1751135" y="63358"/>
                            <a:pt x="1658815" y="45773"/>
                            <a:pt x="1547446" y="28188"/>
                          </a:cubicBezTo>
                          <a:cubicBezTo>
                            <a:pt x="1436077" y="10603"/>
                            <a:pt x="1323242" y="-5516"/>
                            <a:pt x="1204546" y="1811"/>
                          </a:cubicBezTo>
                          <a:cubicBezTo>
                            <a:pt x="1085850" y="9138"/>
                            <a:pt x="939312" y="44307"/>
                            <a:pt x="835270" y="72149"/>
                          </a:cubicBezTo>
                          <a:cubicBezTo>
                            <a:pt x="731228" y="99991"/>
                            <a:pt x="668216" y="141023"/>
                            <a:pt x="580293" y="168865"/>
                          </a:cubicBezTo>
                          <a:cubicBezTo>
                            <a:pt x="492370" y="196707"/>
                            <a:pt x="402981" y="215757"/>
                            <a:pt x="307731" y="239203"/>
                          </a:cubicBezTo>
                          <a:cubicBezTo>
                            <a:pt x="212481" y="262649"/>
                            <a:pt x="8793" y="309542"/>
                            <a:pt x="8793" y="309542"/>
                          </a:cubicBezTo>
                          <a:lnTo>
                            <a:pt x="0" y="309542"/>
                          </a:ln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3314700" y="3112334"/>
                      <a:ext cx="465992" cy="228743"/>
                    </a:xfrm>
                    <a:custGeom>
                      <a:avLst/>
                      <a:gdLst>
                        <a:gd name="T0" fmla="*/ 465992 w 465992"/>
                        <a:gd name="T1" fmla="*/ 228743 h 228743"/>
                        <a:gd name="T2" fmla="*/ 334108 w 465992"/>
                        <a:gd name="T3" fmla="*/ 61689 h 228743"/>
                        <a:gd name="T4" fmla="*/ 237392 w 465992"/>
                        <a:gd name="T5" fmla="*/ 17728 h 228743"/>
                        <a:gd name="T6" fmla="*/ 131885 w 465992"/>
                        <a:gd name="T7" fmla="*/ 143 h 228743"/>
                        <a:gd name="T8" fmla="*/ 0 w 465992"/>
                        <a:gd name="T9" fmla="*/ 8935 h 228743"/>
                        <a:gd name="T10" fmla="*/ 0 w 465992"/>
                        <a:gd name="T11" fmla="*/ 8935 h 22874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65992"/>
                        <a:gd name="T19" fmla="*/ 0 h 228743"/>
                        <a:gd name="T20" fmla="*/ 465992 w 465992"/>
                        <a:gd name="T21" fmla="*/ 228743 h 22874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65992" h="228743">
                          <a:moveTo>
                            <a:pt x="465992" y="228743"/>
                          </a:moveTo>
                          <a:cubicBezTo>
                            <a:pt x="419100" y="162800"/>
                            <a:pt x="372208" y="96858"/>
                            <a:pt x="334108" y="61689"/>
                          </a:cubicBezTo>
                          <a:cubicBezTo>
                            <a:pt x="296008" y="26520"/>
                            <a:pt x="271096" y="27986"/>
                            <a:pt x="237392" y="17728"/>
                          </a:cubicBezTo>
                          <a:cubicBezTo>
                            <a:pt x="203688" y="7470"/>
                            <a:pt x="171450" y="1608"/>
                            <a:pt x="131885" y="143"/>
                          </a:cubicBezTo>
                          <a:cubicBezTo>
                            <a:pt x="92320" y="-1322"/>
                            <a:pt x="0" y="8935"/>
                            <a:pt x="0" y="8935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3903785" y="2505808"/>
                      <a:ext cx="26377" cy="791307"/>
                    </a:xfrm>
                    <a:custGeom>
                      <a:avLst/>
                      <a:gdLst>
                        <a:gd name="T0" fmla="*/ 17584 w 26377"/>
                        <a:gd name="T1" fmla="*/ 0 h 791307"/>
                        <a:gd name="T2" fmla="*/ 0 w 26377"/>
                        <a:gd name="T3" fmla="*/ 290146 h 791307"/>
                        <a:gd name="T4" fmla="*/ 0 w 26377"/>
                        <a:gd name="T5" fmla="*/ 483577 h 791307"/>
                        <a:gd name="T6" fmla="*/ 17584 w 26377"/>
                        <a:gd name="T7" fmla="*/ 668215 h 791307"/>
                        <a:gd name="T8" fmla="*/ 26377 w 26377"/>
                        <a:gd name="T9" fmla="*/ 791307 h 791307"/>
                        <a:gd name="T10" fmla="*/ 26377 w 26377"/>
                        <a:gd name="T11" fmla="*/ 791307 h 79130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377"/>
                        <a:gd name="T19" fmla="*/ 0 h 791307"/>
                        <a:gd name="T20" fmla="*/ 26377 w 26377"/>
                        <a:gd name="T21" fmla="*/ 791307 h 79130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377" h="791307">
                          <a:moveTo>
                            <a:pt x="17584" y="0"/>
                          </a:moveTo>
                          <a:cubicBezTo>
                            <a:pt x="10257" y="104775"/>
                            <a:pt x="2931" y="209550"/>
                            <a:pt x="0" y="290146"/>
                          </a:cubicBezTo>
                          <a:cubicBezTo>
                            <a:pt x="-2931" y="370742"/>
                            <a:pt x="-2931" y="420566"/>
                            <a:pt x="0" y="483577"/>
                          </a:cubicBezTo>
                          <a:cubicBezTo>
                            <a:pt x="2931" y="546588"/>
                            <a:pt x="13188" y="616927"/>
                            <a:pt x="17584" y="668215"/>
                          </a:cubicBezTo>
                          <a:cubicBezTo>
                            <a:pt x="21980" y="719503"/>
                            <a:pt x="26377" y="791307"/>
                            <a:pt x="26377" y="791307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3502087" y="2743200"/>
                      <a:ext cx="885275" cy="242035"/>
                    </a:xfrm>
                    <a:custGeom>
                      <a:avLst/>
                      <a:gdLst>
                        <a:gd name="T0" fmla="*/ 885275 w 885275"/>
                        <a:gd name="T1" fmla="*/ 0 h 242035"/>
                        <a:gd name="T2" fmla="*/ 709428 w 885275"/>
                        <a:gd name="T3" fmla="*/ 114300 h 242035"/>
                        <a:gd name="T4" fmla="*/ 524790 w 885275"/>
                        <a:gd name="T5" fmla="*/ 184638 h 242035"/>
                        <a:gd name="T6" fmla="*/ 287398 w 885275"/>
                        <a:gd name="T7" fmla="*/ 237392 h 242035"/>
                        <a:gd name="T8" fmla="*/ 120344 w 885275"/>
                        <a:gd name="T9" fmla="*/ 237392 h 242035"/>
                        <a:gd name="T10" fmla="*/ 6044 w 885275"/>
                        <a:gd name="T11" fmla="*/ 219808 h 242035"/>
                        <a:gd name="T12" fmla="*/ 14836 w 885275"/>
                        <a:gd name="T13" fmla="*/ 219808 h 242035"/>
                        <a:gd name="T14" fmla="*/ 14836 w 885275"/>
                        <a:gd name="T15" fmla="*/ 219808 h 24203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85275"/>
                        <a:gd name="T25" fmla="*/ 0 h 242035"/>
                        <a:gd name="T26" fmla="*/ 885275 w 885275"/>
                        <a:gd name="T27" fmla="*/ 242035 h 24203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85275" h="242035">
                          <a:moveTo>
                            <a:pt x="885275" y="0"/>
                          </a:moveTo>
                          <a:cubicBezTo>
                            <a:pt x="827392" y="41763"/>
                            <a:pt x="769509" y="83527"/>
                            <a:pt x="709428" y="114300"/>
                          </a:cubicBezTo>
                          <a:cubicBezTo>
                            <a:pt x="649347" y="145073"/>
                            <a:pt x="595128" y="164123"/>
                            <a:pt x="524790" y="184638"/>
                          </a:cubicBezTo>
                          <a:cubicBezTo>
                            <a:pt x="454452" y="205153"/>
                            <a:pt x="354806" y="228600"/>
                            <a:pt x="287398" y="237392"/>
                          </a:cubicBezTo>
                          <a:cubicBezTo>
                            <a:pt x="219990" y="246184"/>
                            <a:pt x="167236" y="240323"/>
                            <a:pt x="120344" y="237392"/>
                          </a:cubicBezTo>
                          <a:cubicBezTo>
                            <a:pt x="73452" y="234461"/>
                            <a:pt x="23629" y="222739"/>
                            <a:pt x="6044" y="219808"/>
                          </a:cubicBezTo>
                          <a:cubicBezTo>
                            <a:pt x="-11541" y="216877"/>
                            <a:pt x="14836" y="219808"/>
                            <a:pt x="14836" y="21980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27724" name="Straight Connector 8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539074" y="3214531"/>
                      <a:ext cx="180302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</p:grpSp>
          <p:grpSp>
            <p:nvGrpSpPr>
              <p:cNvPr id="11" name="Group 114722"/>
              <p:cNvGrpSpPr>
                <a:grpSpLocks/>
              </p:cNvGrpSpPr>
              <p:nvPr/>
            </p:nvGrpSpPr>
            <p:grpSpPr bwMode="auto">
              <a:xfrm>
                <a:off x="3547696" y="1475967"/>
                <a:ext cx="1817336" cy="1738564"/>
                <a:chOff x="3547696" y="1475967"/>
                <a:chExt cx="1817336" cy="1738564"/>
              </a:xfrm>
            </p:grpSpPr>
            <p:cxnSp>
              <p:nvCxnSpPr>
                <p:cNvPr id="27707" name="Straight Connector 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62003" y="1475967"/>
                  <a:ext cx="18030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08" name="Straight Connector 8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7696" y="1494957"/>
                  <a:ext cx="14307" cy="17195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09" name="Straight Connector 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27796" y="1494957"/>
                  <a:ext cx="14307" cy="17195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2" name="Group 487448"/>
            <p:cNvGrpSpPr>
              <a:grpSpLocks/>
            </p:cNvGrpSpPr>
            <p:nvPr/>
          </p:nvGrpSpPr>
          <p:grpSpPr bwMode="auto">
            <a:xfrm>
              <a:off x="6149975" y="941827"/>
              <a:ext cx="3041650" cy="2835266"/>
              <a:chOff x="6149934" y="942309"/>
              <a:chExt cx="3042138" cy="2834190"/>
            </a:xfrm>
          </p:grpSpPr>
          <p:grpSp>
            <p:nvGrpSpPr>
              <p:cNvPr id="13" name="Group 487443"/>
              <p:cNvGrpSpPr>
                <a:grpSpLocks/>
              </p:cNvGrpSpPr>
              <p:nvPr/>
            </p:nvGrpSpPr>
            <p:grpSpPr bwMode="auto">
              <a:xfrm>
                <a:off x="6149934" y="942309"/>
                <a:ext cx="3042138" cy="2834190"/>
                <a:chOff x="6149934" y="942309"/>
                <a:chExt cx="3042138" cy="2834190"/>
              </a:xfrm>
            </p:grpSpPr>
            <p:sp>
              <p:nvSpPr>
                <p:cNvPr id="27690" name="Rectangle 44"/>
                <p:cNvSpPr>
                  <a:spLocks noChangeArrowheads="1"/>
                </p:cNvSpPr>
                <p:nvPr/>
              </p:nvSpPr>
              <p:spPr bwMode="auto">
                <a:xfrm>
                  <a:off x="6210955" y="942309"/>
                  <a:ext cx="2669145" cy="3958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kumimoji="1" lang="en-US" sz="1800" b="1"/>
                    <a:t>Surface 12 Sept, 2010</a:t>
                  </a:r>
                </a:p>
              </p:txBody>
            </p:sp>
            <p:sp>
              <p:nvSpPr>
                <p:cNvPr id="27691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6250434" y="3447500"/>
                  <a:ext cx="2670862" cy="328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1"/>
                    <a:t>1.Wave growth over deep D26</a:t>
                  </a:r>
                </a:p>
              </p:txBody>
            </p:sp>
            <p:grpSp>
              <p:nvGrpSpPr>
                <p:cNvPr id="14" name="Group 487442"/>
                <p:cNvGrpSpPr>
                  <a:grpSpLocks/>
                </p:cNvGrpSpPr>
                <p:nvPr/>
              </p:nvGrpSpPr>
              <p:grpSpPr bwMode="auto">
                <a:xfrm>
                  <a:off x="6149934" y="1354511"/>
                  <a:ext cx="3042138" cy="2177562"/>
                  <a:chOff x="6149934" y="1354511"/>
                  <a:chExt cx="3042138" cy="2177562"/>
                </a:xfrm>
              </p:grpSpPr>
              <p:grpSp>
                <p:nvGrpSpPr>
                  <p:cNvPr id="15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6149934" y="1354511"/>
                    <a:ext cx="3042138" cy="2177562"/>
                    <a:chOff x="6022731" y="1295400"/>
                    <a:chExt cx="3042138" cy="2177562"/>
                  </a:xfrm>
                </p:grpSpPr>
                <p:sp>
                  <p:nvSpPr>
                    <p:cNvPr id="27699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553200" y="1295400"/>
                      <a:ext cx="1295400" cy="213360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prstDash val="sysDot"/>
                      <a:round/>
                      <a:headEnd type="none" w="sm" len="sm"/>
                      <a:tailEnd type="none" w="sm" len="sm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00" name="Freeform 1"/>
                    <p:cNvSpPr>
                      <a:spLocks/>
                    </p:cNvSpPr>
                    <p:nvPr/>
                  </p:nvSpPr>
                  <p:spPr bwMode="auto">
                    <a:xfrm>
                      <a:off x="6022731" y="2591950"/>
                      <a:ext cx="1828800" cy="757919"/>
                    </a:xfrm>
                    <a:custGeom>
                      <a:avLst/>
                      <a:gdLst>
                        <a:gd name="T0" fmla="*/ 1828800 w 1828800"/>
                        <a:gd name="T1" fmla="*/ 757919 h 757919"/>
                        <a:gd name="T2" fmla="*/ 1617784 w 1828800"/>
                        <a:gd name="T3" fmla="*/ 661204 h 757919"/>
                        <a:gd name="T4" fmla="*/ 1459523 w 1828800"/>
                        <a:gd name="T5" fmla="*/ 520527 h 757919"/>
                        <a:gd name="T6" fmla="*/ 1283677 w 1828800"/>
                        <a:gd name="T7" fmla="*/ 335888 h 757919"/>
                        <a:gd name="T8" fmla="*/ 1143000 w 1828800"/>
                        <a:gd name="T9" fmla="*/ 195212 h 757919"/>
                        <a:gd name="T10" fmla="*/ 1019907 w 1828800"/>
                        <a:gd name="T11" fmla="*/ 107288 h 757919"/>
                        <a:gd name="T12" fmla="*/ 782515 w 1828800"/>
                        <a:gd name="T13" fmla="*/ 1781 h 757919"/>
                        <a:gd name="T14" fmla="*/ 633046 w 1828800"/>
                        <a:gd name="T15" fmla="*/ 45742 h 757919"/>
                        <a:gd name="T16" fmla="*/ 474784 w 1828800"/>
                        <a:gd name="T17" fmla="*/ 107288 h 757919"/>
                        <a:gd name="T18" fmla="*/ 351692 w 1828800"/>
                        <a:gd name="T19" fmla="*/ 177627 h 757919"/>
                        <a:gd name="T20" fmla="*/ 131884 w 1828800"/>
                        <a:gd name="T21" fmla="*/ 239173 h 757919"/>
                        <a:gd name="T22" fmla="*/ 0 w 1828800"/>
                        <a:gd name="T23" fmla="*/ 274342 h 757919"/>
                        <a:gd name="T24" fmla="*/ 0 w 1828800"/>
                        <a:gd name="T25" fmla="*/ 274342 h 757919"/>
                        <a:gd name="T26" fmla="*/ 0 w 1828800"/>
                        <a:gd name="T27" fmla="*/ 274342 h 757919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828800"/>
                        <a:gd name="T43" fmla="*/ 0 h 757919"/>
                        <a:gd name="T44" fmla="*/ 1828800 w 1828800"/>
                        <a:gd name="T45" fmla="*/ 757919 h 757919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828800" h="757919">
                          <a:moveTo>
                            <a:pt x="1828800" y="757919"/>
                          </a:moveTo>
                          <a:cubicBezTo>
                            <a:pt x="1754065" y="729344"/>
                            <a:pt x="1679330" y="700769"/>
                            <a:pt x="1617784" y="661204"/>
                          </a:cubicBezTo>
                          <a:cubicBezTo>
                            <a:pt x="1556238" y="621639"/>
                            <a:pt x="1515207" y="574746"/>
                            <a:pt x="1459523" y="520527"/>
                          </a:cubicBezTo>
                          <a:cubicBezTo>
                            <a:pt x="1403839" y="466308"/>
                            <a:pt x="1336431" y="390107"/>
                            <a:pt x="1283677" y="335888"/>
                          </a:cubicBezTo>
                          <a:cubicBezTo>
                            <a:pt x="1230923" y="281669"/>
                            <a:pt x="1186962" y="233312"/>
                            <a:pt x="1143000" y="195212"/>
                          </a:cubicBezTo>
                          <a:cubicBezTo>
                            <a:pt x="1099038" y="157112"/>
                            <a:pt x="1079988" y="139526"/>
                            <a:pt x="1019907" y="107288"/>
                          </a:cubicBezTo>
                          <a:cubicBezTo>
                            <a:pt x="959826" y="75050"/>
                            <a:pt x="846992" y="12039"/>
                            <a:pt x="782515" y="1781"/>
                          </a:cubicBezTo>
                          <a:cubicBezTo>
                            <a:pt x="718038" y="-8477"/>
                            <a:pt x="684334" y="28157"/>
                            <a:pt x="633046" y="45742"/>
                          </a:cubicBezTo>
                          <a:cubicBezTo>
                            <a:pt x="581757" y="63326"/>
                            <a:pt x="521676" y="85307"/>
                            <a:pt x="474784" y="107288"/>
                          </a:cubicBezTo>
                          <a:cubicBezTo>
                            <a:pt x="427892" y="129269"/>
                            <a:pt x="408842" y="155646"/>
                            <a:pt x="351692" y="177627"/>
                          </a:cubicBezTo>
                          <a:cubicBezTo>
                            <a:pt x="294542" y="199608"/>
                            <a:pt x="131884" y="239173"/>
                            <a:pt x="131884" y="239173"/>
                          </a:cubicBezTo>
                          <a:lnTo>
                            <a:pt x="0" y="274342"/>
                          </a:ln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01" name="Freeform 2"/>
                    <p:cNvSpPr>
                      <a:spLocks/>
                    </p:cNvSpPr>
                    <p:nvPr/>
                  </p:nvSpPr>
                  <p:spPr bwMode="auto">
                    <a:xfrm>
                      <a:off x="6154615" y="2162118"/>
                      <a:ext cx="2558562" cy="1099828"/>
                    </a:xfrm>
                    <a:custGeom>
                      <a:avLst/>
                      <a:gdLst>
                        <a:gd name="T0" fmla="*/ 2558562 w 2558562"/>
                        <a:gd name="T1" fmla="*/ 1099828 h 1099828"/>
                        <a:gd name="T2" fmla="*/ 2461847 w 2558562"/>
                        <a:gd name="T3" fmla="*/ 1055867 h 1099828"/>
                        <a:gd name="T4" fmla="*/ 2083777 w 2558562"/>
                        <a:gd name="T5" fmla="*/ 897605 h 1099828"/>
                        <a:gd name="T6" fmla="*/ 1811216 w 2558562"/>
                        <a:gd name="T7" fmla="*/ 730551 h 1099828"/>
                        <a:gd name="T8" fmla="*/ 1503485 w 2558562"/>
                        <a:gd name="T9" fmla="*/ 528328 h 1099828"/>
                        <a:gd name="T10" fmla="*/ 1345223 w 2558562"/>
                        <a:gd name="T11" fmla="*/ 370067 h 1099828"/>
                        <a:gd name="T12" fmla="*/ 1213339 w 2558562"/>
                        <a:gd name="T13" fmla="*/ 229390 h 1099828"/>
                        <a:gd name="T14" fmla="*/ 1090247 w 2558562"/>
                        <a:gd name="T15" fmla="*/ 97505 h 1099828"/>
                        <a:gd name="T16" fmla="*/ 949570 w 2558562"/>
                        <a:gd name="T17" fmla="*/ 27167 h 1099828"/>
                        <a:gd name="T18" fmla="*/ 852854 w 2558562"/>
                        <a:gd name="T19" fmla="*/ 790 h 1099828"/>
                        <a:gd name="T20" fmla="*/ 677008 w 2558562"/>
                        <a:gd name="T21" fmla="*/ 53544 h 1099828"/>
                        <a:gd name="T22" fmla="*/ 509954 w 2558562"/>
                        <a:gd name="T23" fmla="*/ 88713 h 1099828"/>
                        <a:gd name="T24" fmla="*/ 360485 w 2558562"/>
                        <a:gd name="T25" fmla="*/ 150259 h 1099828"/>
                        <a:gd name="T26" fmla="*/ 184639 w 2558562"/>
                        <a:gd name="T27" fmla="*/ 220597 h 1099828"/>
                        <a:gd name="T28" fmla="*/ 87923 w 2558562"/>
                        <a:gd name="T29" fmla="*/ 264559 h 1099828"/>
                        <a:gd name="T30" fmla="*/ 0 w 2558562"/>
                        <a:gd name="T31" fmla="*/ 273351 h 109982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558562"/>
                        <a:gd name="T49" fmla="*/ 0 h 1099828"/>
                        <a:gd name="T50" fmla="*/ 2558562 w 2558562"/>
                        <a:gd name="T51" fmla="*/ 1099828 h 109982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558562" h="1099828">
                          <a:moveTo>
                            <a:pt x="2558562" y="1099828"/>
                          </a:moveTo>
                          <a:lnTo>
                            <a:pt x="2461847" y="1055867"/>
                          </a:lnTo>
                          <a:cubicBezTo>
                            <a:pt x="2382716" y="1022163"/>
                            <a:pt x="2192215" y="951824"/>
                            <a:pt x="2083777" y="897605"/>
                          </a:cubicBezTo>
                          <a:cubicBezTo>
                            <a:pt x="1975339" y="843386"/>
                            <a:pt x="1907931" y="792097"/>
                            <a:pt x="1811216" y="730551"/>
                          </a:cubicBezTo>
                          <a:cubicBezTo>
                            <a:pt x="1714501" y="669005"/>
                            <a:pt x="1581150" y="588409"/>
                            <a:pt x="1503485" y="528328"/>
                          </a:cubicBezTo>
                          <a:cubicBezTo>
                            <a:pt x="1425820" y="468247"/>
                            <a:pt x="1393581" y="419890"/>
                            <a:pt x="1345223" y="370067"/>
                          </a:cubicBezTo>
                          <a:cubicBezTo>
                            <a:pt x="1296865" y="320244"/>
                            <a:pt x="1213339" y="229390"/>
                            <a:pt x="1213339" y="229390"/>
                          </a:cubicBezTo>
                          <a:cubicBezTo>
                            <a:pt x="1170843" y="183963"/>
                            <a:pt x="1134208" y="131209"/>
                            <a:pt x="1090247" y="97505"/>
                          </a:cubicBezTo>
                          <a:cubicBezTo>
                            <a:pt x="1046286" y="63801"/>
                            <a:pt x="989135" y="43286"/>
                            <a:pt x="949570" y="27167"/>
                          </a:cubicBezTo>
                          <a:cubicBezTo>
                            <a:pt x="910005" y="11048"/>
                            <a:pt x="898281" y="-3606"/>
                            <a:pt x="852854" y="790"/>
                          </a:cubicBezTo>
                          <a:cubicBezTo>
                            <a:pt x="807427" y="5186"/>
                            <a:pt x="734158" y="38890"/>
                            <a:pt x="677008" y="53544"/>
                          </a:cubicBezTo>
                          <a:cubicBezTo>
                            <a:pt x="619858" y="68198"/>
                            <a:pt x="562708" y="72594"/>
                            <a:pt x="509954" y="88713"/>
                          </a:cubicBezTo>
                          <a:cubicBezTo>
                            <a:pt x="457200" y="104832"/>
                            <a:pt x="360485" y="150259"/>
                            <a:pt x="360485" y="150259"/>
                          </a:cubicBezTo>
                          <a:lnTo>
                            <a:pt x="184639" y="220597"/>
                          </a:lnTo>
                          <a:cubicBezTo>
                            <a:pt x="139212" y="239647"/>
                            <a:pt x="118696" y="255767"/>
                            <a:pt x="87923" y="264559"/>
                          </a:cubicBezTo>
                          <a:cubicBezTo>
                            <a:pt x="57150" y="273351"/>
                            <a:pt x="28575" y="273351"/>
                            <a:pt x="0" y="273351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02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6180992" y="1772176"/>
                      <a:ext cx="2839916" cy="1094116"/>
                    </a:xfrm>
                    <a:custGeom>
                      <a:avLst/>
                      <a:gdLst>
                        <a:gd name="T0" fmla="*/ 2839916 w 2839916"/>
                        <a:gd name="T1" fmla="*/ 1094116 h 1094116"/>
                        <a:gd name="T2" fmla="*/ 2708031 w 2839916"/>
                        <a:gd name="T3" fmla="*/ 1032570 h 1094116"/>
                        <a:gd name="T4" fmla="*/ 2417885 w 2839916"/>
                        <a:gd name="T5" fmla="*/ 909478 h 1094116"/>
                        <a:gd name="T6" fmla="*/ 2110154 w 2839916"/>
                        <a:gd name="T7" fmla="*/ 751216 h 1094116"/>
                        <a:gd name="T8" fmla="*/ 1872762 w 2839916"/>
                        <a:gd name="T9" fmla="*/ 601747 h 1094116"/>
                        <a:gd name="T10" fmla="*/ 1688123 w 2839916"/>
                        <a:gd name="T11" fmla="*/ 381939 h 1094116"/>
                        <a:gd name="T12" fmla="*/ 1538654 w 2839916"/>
                        <a:gd name="T13" fmla="*/ 214886 h 1094116"/>
                        <a:gd name="T14" fmla="*/ 1468316 w 2839916"/>
                        <a:gd name="T15" fmla="*/ 109378 h 1094116"/>
                        <a:gd name="T16" fmla="*/ 1327639 w 2839916"/>
                        <a:gd name="T17" fmla="*/ 3870 h 1094116"/>
                        <a:gd name="T18" fmla="*/ 1107831 w 2839916"/>
                        <a:gd name="T19" fmla="*/ 30247 h 1094116"/>
                        <a:gd name="T20" fmla="*/ 861646 w 2839916"/>
                        <a:gd name="T21" fmla="*/ 100586 h 1094116"/>
                        <a:gd name="T22" fmla="*/ 633046 w 2839916"/>
                        <a:gd name="T23" fmla="*/ 162132 h 1094116"/>
                        <a:gd name="T24" fmla="*/ 483577 w 2839916"/>
                        <a:gd name="T25" fmla="*/ 188509 h 1094116"/>
                        <a:gd name="T26" fmla="*/ 351693 w 2839916"/>
                        <a:gd name="T27" fmla="*/ 188509 h 1094116"/>
                        <a:gd name="T28" fmla="*/ 211016 w 2839916"/>
                        <a:gd name="T29" fmla="*/ 188509 h 1094116"/>
                        <a:gd name="T30" fmla="*/ 17585 w 2839916"/>
                        <a:gd name="T31" fmla="*/ 188509 h 1094116"/>
                        <a:gd name="T32" fmla="*/ 0 w 2839916"/>
                        <a:gd name="T33" fmla="*/ 188509 h 109411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2839916"/>
                        <a:gd name="T52" fmla="*/ 0 h 1094116"/>
                        <a:gd name="T53" fmla="*/ 2839916 w 2839916"/>
                        <a:gd name="T54" fmla="*/ 1094116 h 109411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2839916" h="1094116">
                          <a:moveTo>
                            <a:pt x="2839916" y="1094116"/>
                          </a:moveTo>
                          <a:cubicBezTo>
                            <a:pt x="2801816" y="1076531"/>
                            <a:pt x="2778369" y="1063343"/>
                            <a:pt x="2708031" y="1032570"/>
                          </a:cubicBezTo>
                          <a:cubicBezTo>
                            <a:pt x="2637692" y="1001797"/>
                            <a:pt x="2517531" y="956370"/>
                            <a:pt x="2417885" y="909478"/>
                          </a:cubicBezTo>
                          <a:cubicBezTo>
                            <a:pt x="2318239" y="862586"/>
                            <a:pt x="2201008" y="802504"/>
                            <a:pt x="2110154" y="751216"/>
                          </a:cubicBezTo>
                          <a:cubicBezTo>
                            <a:pt x="2019300" y="699927"/>
                            <a:pt x="1943100" y="663293"/>
                            <a:pt x="1872762" y="601747"/>
                          </a:cubicBezTo>
                          <a:cubicBezTo>
                            <a:pt x="1802424" y="540201"/>
                            <a:pt x="1743808" y="446416"/>
                            <a:pt x="1688123" y="381939"/>
                          </a:cubicBezTo>
                          <a:cubicBezTo>
                            <a:pt x="1632438" y="317462"/>
                            <a:pt x="1575289" y="260313"/>
                            <a:pt x="1538654" y="214886"/>
                          </a:cubicBezTo>
                          <a:cubicBezTo>
                            <a:pt x="1502019" y="169459"/>
                            <a:pt x="1503485" y="144547"/>
                            <a:pt x="1468316" y="109378"/>
                          </a:cubicBezTo>
                          <a:cubicBezTo>
                            <a:pt x="1433147" y="74209"/>
                            <a:pt x="1387720" y="17058"/>
                            <a:pt x="1327639" y="3870"/>
                          </a:cubicBezTo>
                          <a:cubicBezTo>
                            <a:pt x="1267558" y="-9318"/>
                            <a:pt x="1185497" y="14128"/>
                            <a:pt x="1107831" y="30247"/>
                          </a:cubicBezTo>
                          <a:cubicBezTo>
                            <a:pt x="1030165" y="46366"/>
                            <a:pt x="861646" y="100586"/>
                            <a:pt x="861646" y="100586"/>
                          </a:cubicBezTo>
                          <a:cubicBezTo>
                            <a:pt x="782515" y="122567"/>
                            <a:pt x="696057" y="147478"/>
                            <a:pt x="633046" y="162132"/>
                          </a:cubicBezTo>
                          <a:cubicBezTo>
                            <a:pt x="570035" y="176786"/>
                            <a:pt x="530469" y="184113"/>
                            <a:pt x="483577" y="188509"/>
                          </a:cubicBezTo>
                          <a:cubicBezTo>
                            <a:pt x="436685" y="192905"/>
                            <a:pt x="351693" y="188509"/>
                            <a:pt x="351693" y="188509"/>
                          </a:cubicBezTo>
                          <a:lnTo>
                            <a:pt x="211016" y="188509"/>
                          </a:lnTo>
                          <a:lnTo>
                            <a:pt x="17585" y="188509"/>
                          </a:lnTo>
                          <a:lnTo>
                            <a:pt x="0" y="188509"/>
                          </a:ln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03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163408" y="1357526"/>
                      <a:ext cx="2901461" cy="928474"/>
                    </a:xfrm>
                    <a:custGeom>
                      <a:avLst/>
                      <a:gdLst>
                        <a:gd name="T0" fmla="*/ 2901461 w 2901461"/>
                        <a:gd name="T1" fmla="*/ 928474 h 928474"/>
                        <a:gd name="T2" fmla="*/ 2549769 w 2901461"/>
                        <a:gd name="T3" fmla="*/ 699874 h 928474"/>
                        <a:gd name="T4" fmla="*/ 2391507 w 2901461"/>
                        <a:gd name="T5" fmla="*/ 550405 h 928474"/>
                        <a:gd name="T6" fmla="*/ 2224454 w 2901461"/>
                        <a:gd name="T7" fmla="*/ 339389 h 928474"/>
                        <a:gd name="T8" fmla="*/ 2162907 w 2901461"/>
                        <a:gd name="T9" fmla="*/ 260259 h 928474"/>
                        <a:gd name="T10" fmla="*/ 2004646 w 2901461"/>
                        <a:gd name="T11" fmla="*/ 154751 h 928474"/>
                        <a:gd name="T12" fmla="*/ 1855177 w 2901461"/>
                        <a:gd name="T13" fmla="*/ 66828 h 928474"/>
                        <a:gd name="T14" fmla="*/ 1644161 w 2901461"/>
                        <a:gd name="T15" fmla="*/ 22866 h 928474"/>
                        <a:gd name="T16" fmla="*/ 1415561 w 2901461"/>
                        <a:gd name="T17" fmla="*/ 5282 h 928474"/>
                        <a:gd name="T18" fmla="*/ 1213338 w 2901461"/>
                        <a:gd name="T19" fmla="*/ 5282 h 928474"/>
                        <a:gd name="T20" fmla="*/ 1011115 w 2901461"/>
                        <a:gd name="T21" fmla="*/ 66828 h 928474"/>
                        <a:gd name="T22" fmla="*/ 844061 w 2901461"/>
                        <a:gd name="T23" fmla="*/ 119582 h 928474"/>
                        <a:gd name="T24" fmla="*/ 659423 w 2901461"/>
                        <a:gd name="T25" fmla="*/ 198712 h 928474"/>
                        <a:gd name="T26" fmla="*/ 492369 w 2901461"/>
                        <a:gd name="T27" fmla="*/ 207505 h 928474"/>
                        <a:gd name="T28" fmla="*/ 334107 w 2901461"/>
                        <a:gd name="T29" fmla="*/ 198712 h 928474"/>
                        <a:gd name="T30" fmla="*/ 131884 w 2901461"/>
                        <a:gd name="T31" fmla="*/ 154751 h 928474"/>
                        <a:gd name="T32" fmla="*/ 0 w 2901461"/>
                        <a:gd name="T33" fmla="*/ 119582 h 92847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2901461"/>
                        <a:gd name="T52" fmla="*/ 0 h 928474"/>
                        <a:gd name="T53" fmla="*/ 2901461 w 2901461"/>
                        <a:gd name="T54" fmla="*/ 928474 h 92847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2901461" h="928474">
                          <a:moveTo>
                            <a:pt x="2901461" y="928474"/>
                          </a:moveTo>
                          <a:cubicBezTo>
                            <a:pt x="2768111" y="845679"/>
                            <a:pt x="2634761" y="762885"/>
                            <a:pt x="2549769" y="699874"/>
                          </a:cubicBezTo>
                          <a:cubicBezTo>
                            <a:pt x="2464777" y="636862"/>
                            <a:pt x="2445726" y="610486"/>
                            <a:pt x="2391507" y="550405"/>
                          </a:cubicBezTo>
                          <a:cubicBezTo>
                            <a:pt x="2337288" y="490324"/>
                            <a:pt x="2262554" y="387747"/>
                            <a:pt x="2224454" y="339389"/>
                          </a:cubicBezTo>
                          <a:cubicBezTo>
                            <a:pt x="2186354" y="291031"/>
                            <a:pt x="2199542" y="291032"/>
                            <a:pt x="2162907" y="260259"/>
                          </a:cubicBezTo>
                          <a:cubicBezTo>
                            <a:pt x="2126272" y="229486"/>
                            <a:pt x="2055934" y="186989"/>
                            <a:pt x="2004646" y="154751"/>
                          </a:cubicBezTo>
                          <a:cubicBezTo>
                            <a:pt x="1953358" y="122512"/>
                            <a:pt x="1915258" y="88809"/>
                            <a:pt x="1855177" y="66828"/>
                          </a:cubicBezTo>
                          <a:cubicBezTo>
                            <a:pt x="1795096" y="44847"/>
                            <a:pt x="1717430" y="33124"/>
                            <a:pt x="1644161" y="22866"/>
                          </a:cubicBezTo>
                          <a:cubicBezTo>
                            <a:pt x="1570892" y="12608"/>
                            <a:pt x="1487365" y="8213"/>
                            <a:pt x="1415561" y="5282"/>
                          </a:cubicBezTo>
                          <a:cubicBezTo>
                            <a:pt x="1343757" y="2351"/>
                            <a:pt x="1280746" y="-4976"/>
                            <a:pt x="1213338" y="5282"/>
                          </a:cubicBezTo>
                          <a:cubicBezTo>
                            <a:pt x="1145930" y="15540"/>
                            <a:pt x="1011115" y="66828"/>
                            <a:pt x="1011115" y="66828"/>
                          </a:cubicBezTo>
                          <a:cubicBezTo>
                            <a:pt x="949569" y="85878"/>
                            <a:pt x="902676" y="97601"/>
                            <a:pt x="844061" y="119582"/>
                          </a:cubicBezTo>
                          <a:cubicBezTo>
                            <a:pt x="785446" y="141563"/>
                            <a:pt x="718038" y="184058"/>
                            <a:pt x="659423" y="198712"/>
                          </a:cubicBezTo>
                          <a:cubicBezTo>
                            <a:pt x="600808" y="213366"/>
                            <a:pt x="546588" y="207505"/>
                            <a:pt x="492369" y="207505"/>
                          </a:cubicBezTo>
                          <a:cubicBezTo>
                            <a:pt x="438150" y="207505"/>
                            <a:pt x="394188" y="207504"/>
                            <a:pt x="334107" y="198712"/>
                          </a:cubicBezTo>
                          <a:cubicBezTo>
                            <a:pt x="274026" y="189920"/>
                            <a:pt x="187569" y="167939"/>
                            <a:pt x="131884" y="154751"/>
                          </a:cubicBezTo>
                          <a:cubicBezTo>
                            <a:pt x="76199" y="141563"/>
                            <a:pt x="38099" y="130572"/>
                            <a:pt x="0" y="119582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04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154615" y="3177997"/>
                      <a:ext cx="1120240" cy="294965"/>
                    </a:xfrm>
                    <a:custGeom>
                      <a:avLst/>
                      <a:gdLst>
                        <a:gd name="T0" fmla="*/ 1116623 w 1120240"/>
                        <a:gd name="T1" fmla="*/ 294965 h 294965"/>
                        <a:gd name="T2" fmla="*/ 1072662 w 1120240"/>
                        <a:gd name="T3" fmla="*/ 242211 h 294965"/>
                        <a:gd name="T4" fmla="*/ 782516 w 1120240"/>
                        <a:gd name="T5" fmla="*/ 101534 h 294965"/>
                        <a:gd name="T6" fmla="*/ 509954 w 1120240"/>
                        <a:gd name="T7" fmla="*/ 4818 h 294965"/>
                        <a:gd name="T8" fmla="*/ 290147 w 1120240"/>
                        <a:gd name="T9" fmla="*/ 13611 h 294965"/>
                        <a:gd name="T10" fmla="*/ 105508 w 1120240"/>
                        <a:gd name="T11" fmla="*/ 22403 h 294965"/>
                        <a:gd name="T12" fmla="*/ 0 w 1120240"/>
                        <a:gd name="T13" fmla="*/ 31195 h 294965"/>
                        <a:gd name="T14" fmla="*/ 0 w 1120240"/>
                        <a:gd name="T15" fmla="*/ 31195 h 294965"/>
                        <a:gd name="T16" fmla="*/ 0 w 1120240"/>
                        <a:gd name="T17" fmla="*/ 31195 h 29496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120240"/>
                        <a:gd name="T28" fmla="*/ 0 h 294965"/>
                        <a:gd name="T29" fmla="*/ 1120240 w 1120240"/>
                        <a:gd name="T30" fmla="*/ 294965 h 29496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120240" h="294965">
                          <a:moveTo>
                            <a:pt x="1116623" y="294965"/>
                          </a:moveTo>
                          <a:cubicBezTo>
                            <a:pt x="1122484" y="284707"/>
                            <a:pt x="1128346" y="274449"/>
                            <a:pt x="1072662" y="242211"/>
                          </a:cubicBezTo>
                          <a:cubicBezTo>
                            <a:pt x="1016978" y="209973"/>
                            <a:pt x="876301" y="141099"/>
                            <a:pt x="782516" y="101534"/>
                          </a:cubicBezTo>
                          <a:cubicBezTo>
                            <a:pt x="688731" y="61969"/>
                            <a:pt x="592015" y="19472"/>
                            <a:pt x="509954" y="4818"/>
                          </a:cubicBezTo>
                          <a:cubicBezTo>
                            <a:pt x="427893" y="-9836"/>
                            <a:pt x="290147" y="13611"/>
                            <a:pt x="290147" y="13611"/>
                          </a:cubicBezTo>
                          <a:lnTo>
                            <a:pt x="105508" y="22403"/>
                          </a:lnTo>
                          <a:cubicBezTo>
                            <a:pt x="57150" y="25334"/>
                            <a:pt x="0" y="31195"/>
                            <a:pt x="0" y="31195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27694" name="Straight Connector 48742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8763000" y="1449858"/>
                    <a:ext cx="77380" cy="8742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695" name="Straight Connector 48743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496826" y="1449858"/>
                    <a:ext cx="226617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696" name="Straight Connector 4874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96826" y="1449858"/>
                    <a:ext cx="0" cy="17768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697" name="Straight Connector 4874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96826" y="3226705"/>
                    <a:ext cx="142797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698" name="Straight Connector 48743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924800" y="2338281"/>
                    <a:ext cx="915580" cy="8884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sp>
            <p:nvSpPr>
              <p:cNvPr id="27689" name="Oval 91"/>
              <p:cNvSpPr>
                <a:spLocks noChangeArrowheads="1"/>
              </p:cNvSpPr>
              <p:nvPr/>
            </p:nvSpPr>
            <p:spPr bwMode="auto">
              <a:xfrm rot="3486946">
                <a:off x="7409161" y="2235607"/>
                <a:ext cx="1188188" cy="634696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14721"/>
            <p:cNvGrpSpPr>
              <a:grpSpLocks/>
            </p:cNvGrpSpPr>
            <p:nvPr/>
          </p:nvGrpSpPr>
          <p:grpSpPr bwMode="auto">
            <a:xfrm>
              <a:off x="78946" y="914400"/>
              <a:ext cx="3077176" cy="2987828"/>
              <a:chOff x="79434" y="913618"/>
              <a:chExt cx="3076357" cy="2988616"/>
            </a:xfrm>
          </p:grpSpPr>
          <p:grpSp>
            <p:nvGrpSpPr>
              <p:cNvPr id="17" name="Group 487454"/>
              <p:cNvGrpSpPr>
                <a:grpSpLocks/>
              </p:cNvGrpSpPr>
              <p:nvPr/>
            </p:nvGrpSpPr>
            <p:grpSpPr bwMode="auto">
              <a:xfrm>
                <a:off x="351691" y="1103739"/>
                <a:ext cx="2630937" cy="2532185"/>
                <a:chOff x="351692" y="1090246"/>
                <a:chExt cx="2630937" cy="2532185"/>
              </a:xfrm>
            </p:grpSpPr>
            <p:sp>
              <p:nvSpPr>
                <p:cNvPr id="487442" name="Oval 18"/>
                <p:cNvSpPr>
                  <a:spLocks noChangeArrowheads="1"/>
                </p:cNvSpPr>
                <p:nvPr/>
              </p:nvSpPr>
              <p:spPr bwMode="auto">
                <a:xfrm>
                  <a:off x="1282183" y="1752300"/>
                  <a:ext cx="188734" cy="180038"/>
                </a:xfrm>
                <a:prstGeom prst="ellipse">
                  <a:avLst/>
                </a:prstGeom>
                <a:noFill/>
                <a:ln w="57150" cap="sq">
                  <a:solidFill>
                    <a:srgbClr val="CB010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/>
                </a:ex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kumimoji="1" lang="en-US" sz="16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 charset="0"/>
                  </a:endParaRPr>
                </a:p>
              </p:txBody>
            </p:sp>
            <p:grpSp>
              <p:nvGrpSpPr>
                <p:cNvPr id="18" name="Group 487449"/>
                <p:cNvGrpSpPr>
                  <a:grpSpLocks/>
                </p:cNvGrpSpPr>
                <p:nvPr/>
              </p:nvGrpSpPr>
              <p:grpSpPr bwMode="auto">
                <a:xfrm>
                  <a:off x="351692" y="1090246"/>
                  <a:ext cx="2630937" cy="2532185"/>
                  <a:chOff x="351692" y="1090246"/>
                  <a:chExt cx="2630937" cy="2532185"/>
                </a:xfrm>
              </p:grpSpPr>
              <p:sp>
                <p:nvSpPr>
                  <p:cNvPr id="27678" name="Freeform 19"/>
                  <p:cNvSpPr>
                    <a:spLocks/>
                  </p:cNvSpPr>
                  <p:nvPr/>
                </p:nvSpPr>
                <p:spPr bwMode="auto">
                  <a:xfrm>
                    <a:off x="694592" y="1572478"/>
                    <a:ext cx="1205114" cy="2041160"/>
                  </a:xfrm>
                  <a:custGeom>
                    <a:avLst/>
                    <a:gdLst>
                      <a:gd name="T0" fmla="*/ 0 w 1205114"/>
                      <a:gd name="T1" fmla="*/ 2041160 h 2041160"/>
                      <a:gd name="T2" fmla="*/ 272562 w 1205114"/>
                      <a:gd name="T3" fmla="*/ 1794976 h 2041160"/>
                      <a:gd name="T4" fmla="*/ 509954 w 1205114"/>
                      <a:gd name="T5" fmla="*/ 1566376 h 2041160"/>
                      <a:gd name="T6" fmla="*/ 747346 w 1205114"/>
                      <a:gd name="T7" fmla="*/ 1320191 h 2041160"/>
                      <a:gd name="T8" fmla="*/ 975946 w 1205114"/>
                      <a:gd name="T9" fmla="*/ 1065214 h 2041160"/>
                      <a:gd name="T10" fmla="*/ 1134208 w 1205114"/>
                      <a:gd name="T11" fmla="*/ 810237 h 2041160"/>
                      <a:gd name="T12" fmla="*/ 1186962 w 1205114"/>
                      <a:gd name="T13" fmla="*/ 511299 h 2041160"/>
                      <a:gd name="T14" fmla="*/ 1204546 w 1205114"/>
                      <a:gd name="T15" fmla="*/ 282699 h 2041160"/>
                      <a:gd name="T16" fmla="*/ 1169377 w 1205114"/>
                      <a:gd name="T17" fmla="*/ 98060 h 2041160"/>
                      <a:gd name="T18" fmla="*/ 1107831 w 1205114"/>
                      <a:gd name="T19" fmla="*/ 54099 h 2041160"/>
                      <a:gd name="T20" fmla="*/ 967154 w 1205114"/>
                      <a:gd name="T21" fmla="*/ 1345 h 2041160"/>
                      <a:gd name="T22" fmla="*/ 800100 w 1205114"/>
                      <a:gd name="T23" fmla="*/ 18930 h 2041160"/>
                      <a:gd name="T24" fmla="*/ 685800 w 1205114"/>
                      <a:gd name="T25" fmla="*/ 54099 h 2041160"/>
                      <a:gd name="T26" fmla="*/ 553916 w 1205114"/>
                      <a:gd name="T27" fmla="*/ 159607 h 204116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205114"/>
                      <a:gd name="T43" fmla="*/ 0 h 2041160"/>
                      <a:gd name="T44" fmla="*/ 1205114 w 1205114"/>
                      <a:gd name="T45" fmla="*/ 2041160 h 204116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205114" h="2041160">
                        <a:moveTo>
                          <a:pt x="0" y="2041160"/>
                        </a:moveTo>
                        <a:cubicBezTo>
                          <a:pt x="93785" y="1957633"/>
                          <a:pt x="187570" y="1874107"/>
                          <a:pt x="272562" y="1794976"/>
                        </a:cubicBezTo>
                        <a:cubicBezTo>
                          <a:pt x="357554" y="1715845"/>
                          <a:pt x="430823" y="1645507"/>
                          <a:pt x="509954" y="1566376"/>
                        </a:cubicBezTo>
                        <a:cubicBezTo>
                          <a:pt x="589085" y="1487245"/>
                          <a:pt x="669681" y="1403718"/>
                          <a:pt x="747346" y="1320191"/>
                        </a:cubicBezTo>
                        <a:cubicBezTo>
                          <a:pt x="825011" y="1236664"/>
                          <a:pt x="911469" y="1150206"/>
                          <a:pt x="975946" y="1065214"/>
                        </a:cubicBezTo>
                        <a:cubicBezTo>
                          <a:pt x="1040423" y="980222"/>
                          <a:pt x="1099039" y="902556"/>
                          <a:pt x="1134208" y="810237"/>
                        </a:cubicBezTo>
                        <a:cubicBezTo>
                          <a:pt x="1169377" y="717918"/>
                          <a:pt x="1175239" y="599222"/>
                          <a:pt x="1186962" y="511299"/>
                        </a:cubicBezTo>
                        <a:cubicBezTo>
                          <a:pt x="1198685" y="423376"/>
                          <a:pt x="1207477" y="351572"/>
                          <a:pt x="1204546" y="282699"/>
                        </a:cubicBezTo>
                        <a:cubicBezTo>
                          <a:pt x="1201615" y="213826"/>
                          <a:pt x="1185496" y="136160"/>
                          <a:pt x="1169377" y="98060"/>
                        </a:cubicBezTo>
                        <a:cubicBezTo>
                          <a:pt x="1153258" y="59960"/>
                          <a:pt x="1141535" y="70218"/>
                          <a:pt x="1107831" y="54099"/>
                        </a:cubicBezTo>
                        <a:cubicBezTo>
                          <a:pt x="1074127" y="37980"/>
                          <a:pt x="1018442" y="7206"/>
                          <a:pt x="967154" y="1345"/>
                        </a:cubicBezTo>
                        <a:cubicBezTo>
                          <a:pt x="915866" y="-4516"/>
                          <a:pt x="846992" y="10138"/>
                          <a:pt x="800100" y="18930"/>
                        </a:cubicBezTo>
                        <a:cubicBezTo>
                          <a:pt x="753208" y="27722"/>
                          <a:pt x="726831" y="30653"/>
                          <a:pt x="685800" y="54099"/>
                        </a:cubicBezTo>
                        <a:cubicBezTo>
                          <a:pt x="644769" y="77545"/>
                          <a:pt x="599342" y="118576"/>
                          <a:pt x="553916" y="15960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79" name="Freeform 20"/>
                  <p:cNvSpPr>
                    <a:spLocks/>
                  </p:cNvSpPr>
                  <p:nvPr/>
                </p:nvSpPr>
                <p:spPr bwMode="auto">
                  <a:xfrm>
                    <a:off x="360485" y="1661746"/>
                    <a:ext cx="1370364" cy="834145"/>
                  </a:xfrm>
                  <a:custGeom>
                    <a:avLst/>
                    <a:gdLst>
                      <a:gd name="T0" fmla="*/ 0 w 1370364"/>
                      <a:gd name="T1" fmla="*/ 720969 h 834145"/>
                      <a:gd name="T2" fmla="*/ 307730 w 1370364"/>
                      <a:gd name="T3" fmla="*/ 817685 h 834145"/>
                      <a:gd name="T4" fmla="*/ 580292 w 1370364"/>
                      <a:gd name="T5" fmla="*/ 826477 h 834145"/>
                      <a:gd name="T6" fmla="*/ 852853 w 1370364"/>
                      <a:gd name="T7" fmla="*/ 738554 h 834145"/>
                      <a:gd name="T8" fmla="*/ 1081453 w 1370364"/>
                      <a:gd name="T9" fmla="*/ 606669 h 834145"/>
                      <a:gd name="T10" fmla="*/ 1248507 w 1370364"/>
                      <a:gd name="T11" fmla="*/ 465992 h 834145"/>
                      <a:gd name="T12" fmla="*/ 1345223 w 1370364"/>
                      <a:gd name="T13" fmla="*/ 290146 h 834145"/>
                      <a:gd name="T14" fmla="*/ 1362807 w 1370364"/>
                      <a:gd name="T15" fmla="*/ 61546 h 834145"/>
                      <a:gd name="T16" fmla="*/ 1239715 w 1370364"/>
                      <a:gd name="T17" fmla="*/ 0 h 83414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370364"/>
                      <a:gd name="T28" fmla="*/ 0 h 834145"/>
                      <a:gd name="T29" fmla="*/ 1370364 w 1370364"/>
                      <a:gd name="T30" fmla="*/ 834145 h 83414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370364" h="834145">
                        <a:moveTo>
                          <a:pt x="0" y="720969"/>
                        </a:moveTo>
                        <a:cubicBezTo>
                          <a:pt x="105507" y="760534"/>
                          <a:pt x="211015" y="800100"/>
                          <a:pt x="307730" y="817685"/>
                        </a:cubicBezTo>
                        <a:cubicBezTo>
                          <a:pt x="404445" y="835270"/>
                          <a:pt x="489438" y="839665"/>
                          <a:pt x="580292" y="826477"/>
                        </a:cubicBezTo>
                        <a:cubicBezTo>
                          <a:pt x="671146" y="813289"/>
                          <a:pt x="769326" y="775189"/>
                          <a:pt x="852853" y="738554"/>
                        </a:cubicBezTo>
                        <a:cubicBezTo>
                          <a:pt x="936380" y="701919"/>
                          <a:pt x="1015511" y="652096"/>
                          <a:pt x="1081453" y="606669"/>
                        </a:cubicBezTo>
                        <a:cubicBezTo>
                          <a:pt x="1147395" y="561242"/>
                          <a:pt x="1204545" y="518746"/>
                          <a:pt x="1248507" y="465992"/>
                        </a:cubicBezTo>
                        <a:cubicBezTo>
                          <a:pt x="1292469" y="413238"/>
                          <a:pt x="1326173" y="357554"/>
                          <a:pt x="1345223" y="290146"/>
                        </a:cubicBezTo>
                        <a:cubicBezTo>
                          <a:pt x="1364273" y="222738"/>
                          <a:pt x="1380392" y="109904"/>
                          <a:pt x="1362807" y="61546"/>
                        </a:cubicBezTo>
                        <a:cubicBezTo>
                          <a:pt x="1345222" y="13188"/>
                          <a:pt x="1292468" y="6594"/>
                          <a:pt x="1239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80" name="Freeform 21"/>
                  <p:cNvSpPr>
                    <a:spLocks/>
                  </p:cNvSpPr>
                  <p:nvPr/>
                </p:nvSpPr>
                <p:spPr bwMode="auto">
                  <a:xfrm>
                    <a:off x="613037" y="1134208"/>
                    <a:ext cx="784940" cy="914400"/>
                  </a:xfrm>
                  <a:custGeom>
                    <a:avLst/>
                    <a:gdLst>
                      <a:gd name="T0" fmla="*/ 231025 w 784940"/>
                      <a:gd name="T1" fmla="*/ 0 h 914400"/>
                      <a:gd name="T2" fmla="*/ 63971 w 784940"/>
                      <a:gd name="T3" fmla="*/ 167054 h 914400"/>
                      <a:gd name="T4" fmla="*/ 2425 w 784940"/>
                      <a:gd name="T5" fmla="*/ 360484 h 914400"/>
                      <a:gd name="T6" fmla="*/ 20009 w 784940"/>
                      <a:gd name="T7" fmla="*/ 545123 h 914400"/>
                      <a:gd name="T8" fmla="*/ 90348 w 784940"/>
                      <a:gd name="T9" fmla="*/ 703384 h 914400"/>
                      <a:gd name="T10" fmla="*/ 195855 w 784940"/>
                      <a:gd name="T11" fmla="*/ 817684 h 914400"/>
                      <a:gd name="T12" fmla="*/ 468417 w 784940"/>
                      <a:gd name="T13" fmla="*/ 896815 h 914400"/>
                      <a:gd name="T14" fmla="*/ 635471 w 784940"/>
                      <a:gd name="T15" fmla="*/ 914400 h 914400"/>
                      <a:gd name="T16" fmla="*/ 784940 w 784940"/>
                      <a:gd name="T17" fmla="*/ 896815 h 9144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84940"/>
                      <a:gd name="T28" fmla="*/ 0 h 914400"/>
                      <a:gd name="T29" fmla="*/ 784940 w 784940"/>
                      <a:gd name="T30" fmla="*/ 914400 h 91440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84940" h="914400">
                        <a:moveTo>
                          <a:pt x="231025" y="0"/>
                        </a:moveTo>
                        <a:cubicBezTo>
                          <a:pt x="166548" y="53487"/>
                          <a:pt x="102071" y="106974"/>
                          <a:pt x="63971" y="167054"/>
                        </a:cubicBezTo>
                        <a:cubicBezTo>
                          <a:pt x="25871" y="227134"/>
                          <a:pt x="9752" y="297473"/>
                          <a:pt x="2425" y="360484"/>
                        </a:cubicBezTo>
                        <a:cubicBezTo>
                          <a:pt x="-4902" y="423496"/>
                          <a:pt x="5355" y="487973"/>
                          <a:pt x="20009" y="545123"/>
                        </a:cubicBezTo>
                        <a:cubicBezTo>
                          <a:pt x="34663" y="602273"/>
                          <a:pt x="61040" y="657957"/>
                          <a:pt x="90348" y="703384"/>
                        </a:cubicBezTo>
                        <a:cubicBezTo>
                          <a:pt x="119656" y="748811"/>
                          <a:pt x="132843" y="785445"/>
                          <a:pt x="195855" y="817684"/>
                        </a:cubicBezTo>
                        <a:cubicBezTo>
                          <a:pt x="258867" y="849923"/>
                          <a:pt x="395148" y="880696"/>
                          <a:pt x="468417" y="896815"/>
                        </a:cubicBezTo>
                        <a:cubicBezTo>
                          <a:pt x="541686" y="912934"/>
                          <a:pt x="582717" y="914400"/>
                          <a:pt x="635471" y="914400"/>
                        </a:cubicBezTo>
                        <a:cubicBezTo>
                          <a:pt x="688225" y="914400"/>
                          <a:pt x="736582" y="905607"/>
                          <a:pt x="784940" y="89681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81" name="Freeform 22"/>
                  <p:cNvSpPr>
                    <a:spLocks/>
                  </p:cNvSpPr>
                  <p:nvPr/>
                </p:nvSpPr>
                <p:spPr bwMode="auto">
                  <a:xfrm>
                    <a:off x="1150713" y="1090246"/>
                    <a:ext cx="1425433" cy="771443"/>
                  </a:xfrm>
                  <a:custGeom>
                    <a:avLst/>
                    <a:gdLst>
                      <a:gd name="T0" fmla="*/ 1425433 w 1425433"/>
                      <a:gd name="T1" fmla="*/ 0 h 771443"/>
                      <a:gd name="T2" fmla="*/ 1020987 w 1425433"/>
                      <a:gd name="T3" fmla="*/ 43962 h 771443"/>
                      <a:gd name="T4" fmla="*/ 678087 w 1425433"/>
                      <a:gd name="T5" fmla="*/ 149469 h 771443"/>
                      <a:gd name="T6" fmla="*/ 423110 w 1425433"/>
                      <a:gd name="T7" fmla="*/ 228600 h 771443"/>
                      <a:gd name="T8" fmla="*/ 212095 w 1425433"/>
                      <a:gd name="T9" fmla="*/ 369277 h 771443"/>
                      <a:gd name="T10" fmla="*/ 97795 w 1425433"/>
                      <a:gd name="T11" fmla="*/ 474785 h 771443"/>
                      <a:gd name="T12" fmla="*/ 36249 w 1425433"/>
                      <a:gd name="T13" fmla="*/ 571500 h 771443"/>
                      <a:gd name="T14" fmla="*/ 1079 w 1425433"/>
                      <a:gd name="T15" fmla="*/ 677008 h 771443"/>
                      <a:gd name="T16" fmla="*/ 9872 w 1425433"/>
                      <a:gd name="T17" fmla="*/ 764931 h 771443"/>
                      <a:gd name="T18" fmla="*/ 18664 w 1425433"/>
                      <a:gd name="T19" fmla="*/ 764931 h 771443"/>
                      <a:gd name="T20" fmla="*/ 18664 w 1425433"/>
                      <a:gd name="T21" fmla="*/ 764931 h 7714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425433"/>
                      <a:gd name="T34" fmla="*/ 0 h 771443"/>
                      <a:gd name="T35" fmla="*/ 1425433 w 1425433"/>
                      <a:gd name="T36" fmla="*/ 771443 h 77144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425433" h="771443">
                        <a:moveTo>
                          <a:pt x="1425433" y="0"/>
                        </a:moveTo>
                        <a:cubicBezTo>
                          <a:pt x="1285489" y="9525"/>
                          <a:pt x="1145545" y="19051"/>
                          <a:pt x="1020987" y="43962"/>
                        </a:cubicBezTo>
                        <a:cubicBezTo>
                          <a:pt x="896429" y="68874"/>
                          <a:pt x="678087" y="149469"/>
                          <a:pt x="678087" y="149469"/>
                        </a:cubicBezTo>
                        <a:cubicBezTo>
                          <a:pt x="578441" y="180242"/>
                          <a:pt x="500775" y="191965"/>
                          <a:pt x="423110" y="228600"/>
                        </a:cubicBezTo>
                        <a:cubicBezTo>
                          <a:pt x="345445" y="265235"/>
                          <a:pt x="266314" y="328246"/>
                          <a:pt x="212095" y="369277"/>
                        </a:cubicBezTo>
                        <a:cubicBezTo>
                          <a:pt x="157876" y="410308"/>
                          <a:pt x="127103" y="441081"/>
                          <a:pt x="97795" y="474785"/>
                        </a:cubicBezTo>
                        <a:cubicBezTo>
                          <a:pt x="68487" y="508489"/>
                          <a:pt x="52368" y="537796"/>
                          <a:pt x="36249" y="571500"/>
                        </a:cubicBezTo>
                        <a:cubicBezTo>
                          <a:pt x="20130" y="605204"/>
                          <a:pt x="5475" y="644769"/>
                          <a:pt x="1079" y="677008"/>
                        </a:cubicBezTo>
                        <a:cubicBezTo>
                          <a:pt x="-3317" y="709247"/>
                          <a:pt x="6941" y="750277"/>
                          <a:pt x="9872" y="764931"/>
                        </a:cubicBezTo>
                        <a:cubicBezTo>
                          <a:pt x="12803" y="779585"/>
                          <a:pt x="18664" y="764931"/>
                          <a:pt x="18664" y="764931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82" name="Freeform 23"/>
                  <p:cNvSpPr>
                    <a:spLocks/>
                  </p:cNvSpPr>
                  <p:nvPr/>
                </p:nvSpPr>
                <p:spPr bwMode="auto">
                  <a:xfrm>
                    <a:off x="1740877" y="1591408"/>
                    <a:ext cx="616666" cy="2031023"/>
                  </a:xfrm>
                  <a:custGeom>
                    <a:avLst/>
                    <a:gdLst>
                      <a:gd name="T0" fmla="*/ 0 w 616666"/>
                      <a:gd name="T1" fmla="*/ 2031023 h 2031023"/>
                      <a:gd name="T2" fmla="*/ 105508 w 616666"/>
                      <a:gd name="T3" fmla="*/ 1767254 h 2031023"/>
                      <a:gd name="T4" fmla="*/ 254977 w 616666"/>
                      <a:gd name="T5" fmla="*/ 1433146 h 2031023"/>
                      <a:gd name="T6" fmla="*/ 422031 w 616666"/>
                      <a:gd name="T7" fmla="*/ 1116623 h 2031023"/>
                      <a:gd name="T8" fmla="*/ 545123 w 616666"/>
                      <a:gd name="T9" fmla="*/ 826477 h 2031023"/>
                      <a:gd name="T10" fmla="*/ 615461 w 616666"/>
                      <a:gd name="T11" fmla="*/ 527538 h 2031023"/>
                      <a:gd name="T12" fmla="*/ 580292 w 616666"/>
                      <a:gd name="T13" fmla="*/ 246184 h 2031023"/>
                      <a:gd name="T14" fmla="*/ 465992 w 616666"/>
                      <a:gd name="T15" fmla="*/ 96715 h 2031023"/>
                      <a:gd name="T16" fmla="*/ 263769 w 616666"/>
                      <a:gd name="T17" fmla="*/ 0 h 203102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16666"/>
                      <a:gd name="T28" fmla="*/ 0 h 2031023"/>
                      <a:gd name="T29" fmla="*/ 616666 w 616666"/>
                      <a:gd name="T30" fmla="*/ 2031023 h 203102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16666" h="2031023">
                        <a:moveTo>
                          <a:pt x="0" y="2031023"/>
                        </a:moveTo>
                        <a:cubicBezTo>
                          <a:pt x="31506" y="1948961"/>
                          <a:pt x="63012" y="1866900"/>
                          <a:pt x="105508" y="1767254"/>
                        </a:cubicBezTo>
                        <a:cubicBezTo>
                          <a:pt x="148004" y="1667608"/>
                          <a:pt x="202223" y="1541584"/>
                          <a:pt x="254977" y="1433146"/>
                        </a:cubicBezTo>
                        <a:cubicBezTo>
                          <a:pt x="307731" y="1324708"/>
                          <a:pt x="373673" y="1217734"/>
                          <a:pt x="422031" y="1116623"/>
                        </a:cubicBezTo>
                        <a:cubicBezTo>
                          <a:pt x="470389" y="1015511"/>
                          <a:pt x="512885" y="924658"/>
                          <a:pt x="545123" y="826477"/>
                        </a:cubicBezTo>
                        <a:cubicBezTo>
                          <a:pt x="577361" y="728296"/>
                          <a:pt x="609600" y="624253"/>
                          <a:pt x="615461" y="527538"/>
                        </a:cubicBezTo>
                        <a:cubicBezTo>
                          <a:pt x="621323" y="430822"/>
                          <a:pt x="605203" y="317988"/>
                          <a:pt x="580292" y="246184"/>
                        </a:cubicBezTo>
                        <a:cubicBezTo>
                          <a:pt x="555381" y="174380"/>
                          <a:pt x="518746" y="137746"/>
                          <a:pt x="465992" y="96715"/>
                        </a:cubicBezTo>
                        <a:cubicBezTo>
                          <a:pt x="413238" y="55684"/>
                          <a:pt x="338503" y="27842"/>
                          <a:pt x="263769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83" name="Freeform 24"/>
                  <p:cNvSpPr>
                    <a:spLocks/>
                  </p:cNvSpPr>
                  <p:nvPr/>
                </p:nvSpPr>
                <p:spPr bwMode="auto">
                  <a:xfrm>
                    <a:off x="1617785" y="1449858"/>
                    <a:ext cx="1310053" cy="475657"/>
                  </a:xfrm>
                  <a:custGeom>
                    <a:avLst/>
                    <a:gdLst>
                      <a:gd name="T0" fmla="*/ 1310053 w 1310053"/>
                      <a:gd name="T1" fmla="*/ 475657 h 475657"/>
                      <a:gd name="T2" fmla="*/ 1011115 w 1310053"/>
                      <a:gd name="T3" fmla="*/ 194304 h 475657"/>
                      <a:gd name="T4" fmla="*/ 773723 w 1310053"/>
                      <a:gd name="T5" fmla="*/ 53627 h 475657"/>
                      <a:gd name="T6" fmla="*/ 580292 w 1310053"/>
                      <a:gd name="T7" fmla="*/ 18457 h 475657"/>
                      <a:gd name="T8" fmla="*/ 263769 w 1310053"/>
                      <a:gd name="T9" fmla="*/ 873 h 475657"/>
                      <a:gd name="T10" fmla="*/ 0 w 1310053"/>
                      <a:gd name="T11" fmla="*/ 44834 h 47565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10053"/>
                      <a:gd name="T19" fmla="*/ 0 h 475657"/>
                      <a:gd name="T20" fmla="*/ 1310053 w 1310053"/>
                      <a:gd name="T21" fmla="*/ 475657 h 47565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10053" h="475657">
                        <a:moveTo>
                          <a:pt x="1310053" y="475657"/>
                        </a:moveTo>
                        <a:cubicBezTo>
                          <a:pt x="1205278" y="370149"/>
                          <a:pt x="1100503" y="264642"/>
                          <a:pt x="1011115" y="194304"/>
                        </a:cubicBezTo>
                        <a:cubicBezTo>
                          <a:pt x="921727" y="123966"/>
                          <a:pt x="845527" y="82935"/>
                          <a:pt x="773723" y="53627"/>
                        </a:cubicBezTo>
                        <a:cubicBezTo>
                          <a:pt x="701919" y="24319"/>
                          <a:pt x="665284" y="27249"/>
                          <a:pt x="580292" y="18457"/>
                        </a:cubicBezTo>
                        <a:cubicBezTo>
                          <a:pt x="495300" y="9665"/>
                          <a:pt x="360484" y="-3523"/>
                          <a:pt x="263769" y="873"/>
                        </a:cubicBezTo>
                        <a:cubicBezTo>
                          <a:pt x="167054" y="5269"/>
                          <a:pt x="83527" y="25051"/>
                          <a:pt x="0" y="4483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84" name="Freeform 25"/>
                  <p:cNvSpPr>
                    <a:spLocks/>
                  </p:cNvSpPr>
                  <p:nvPr/>
                </p:nvSpPr>
                <p:spPr bwMode="auto">
                  <a:xfrm>
                    <a:off x="2611315" y="1934308"/>
                    <a:ext cx="118165" cy="1670538"/>
                  </a:xfrm>
                  <a:custGeom>
                    <a:avLst/>
                    <a:gdLst>
                      <a:gd name="T0" fmla="*/ 17585 w 118165"/>
                      <a:gd name="T1" fmla="*/ 1670538 h 1670538"/>
                      <a:gd name="T2" fmla="*/ 52754 w 118165"/>
                      <a:gd name="T3" fmla="*/ 1266092 h 1670538"/>
                      <a:gd name="T4" fmla="*/ 87923 w 118165"/>
                      <a:gd name="T5" fmla="*/ 975946 h 1670538"/>
                      <a:gd name="T6" fmla="*/ 114300 w 118165"/>
                      <a:gd name="T7" fmla="*/ 694592 h 1670538"/>
                      <a:gd name="T8" fmla="*/ 114300 w 118165"/>
                      <a:gd name="T9" fmla="*/ 439615 h 1670538"/>
                      <a:gd name="T10" fmla="*/ 79131 w 118165"/>
                      <a:gd name="T11" fmla="*/ 193430 h 1670538"/>
                      <a:gd name="T12" fmla="*/ 0 w 118165"/>
                      <a:gd name="T13" fmla="*/ 0 h 167053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8165"/>
                      <a:gd name="T22" fmla="*/ 0 h 1670538"/>
                      <a:gd name="T23" fmla="*/ 118165 w 118165"/>
                      <a:gd name="T24" fmla="*/ 1670538 h 167053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8165" h="1670538">
                        <a:moveTo>
                          <a:pt x="17585" y="1670538"/>
                        </a:moveTo>
                        <a:cubicBezTo>
                          <a:pt x="29308" y="1526197"/>
                          <a:pt x="41031" y="1381857"/>
                          <a:pt x="52754" y="1266092"/>
                        </a:cubicBezTo>
                        <a:cubicBezTo>
                          <a:pt x="64477" y="1150327"/>
                          <a:pt x="77665" y="1071196"/>
                          <a:pt x="87923" y="975946"/>
                        </a:cubicBezTo>
                        <a:cubicBezTo>
                          <a:pt x="98181" y="880696"/>
                          <a:pt x="109904" y="783981"/>
                          <a:pt x="114300" y="694592"/>
                        </a:cubicBezTo>
                        <a:cubicBezTo>
                          <a:pt x="118696" y="605203"/>
                          <a:pt x="120161" y="523142"/>
                          <a:pt x="114300" y="439615"/>
                        </a:cubicBezTo>
                        <a:cubicBezTo>
                          <a:pt x="108439" y="356088"/>
                          <a:pt x="98181" y="266699"/>
                          <a:pt x="79131" y="193430"/>
                        </a:cubicBezTo>
                        <a:cubicBezTo>
                          <a:pt x="60081" y="120161"/>
                          <a:pt x="30040" y="60080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85" name="Freeform 26"/>
                  <p:cNvSpPr>
                    <a:spLocks/>
                  </p:cNvSpPr>
                  <p:nvPr/>
                </p:nvSpPr>
                <p:spPr bwMode="auto">
                  <a:xfrm>
                    <a:off x="351692" y="2505808"/>
                    <a:ext cx="1143000" cy="624254"/>
                  </a:xfrm>
                  <a:custGeom>
                    <a:avLst/>
                    <a:gdLst>
                      <a:gd name="T0" fmla="*/ 0 w 1143000"/>
                      <a:gd name="T1" fmla="*/ 624254 h 624254"/>
                      <a:gd name="T2" fmla="*/ 316523 w 1143000"/>
                      <a:gd name="T3" fmla="*/ 492369 h 624254"/>
                      <a:gd name="T4" fmla="*/ 589085 w 1143000"/>
                      <a:gd name="T5" fmla="*/ 378069 h 624254"/>
                      <a:gd name="T6" fmla="*/ 782516 w 1143000"/>
                      <a:gd name="T7" fmla="*/ 272561 h 624254"/>
                      <a:gd name="T8" fmla="*/ 958362 w 1143000"/>
                      <a:gd name="T9" fmla="*/ 149469 h 624254"/>
                      <a:gd name="T10" fmla="*/ 1143000 w 1143000"/>
                      <a:gd name="T11" fmla="*/ 0 h 62425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43000"/>
                      <a:gd name="T19" fmla="*/ 0 h 624254"/>
                      <a:gd name="T20" fmla="*/ 1143000 w 1143000"/>
                      <a:gd name="T21" fmla="*/ 624254 h 62425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43000" h="624254">
                        <a:moveTo>
                          <a:pt x="0" y="624254"/>
                        </a:moveTo>
                        <a:lnTo>
                          <a:pt x="316523" y="492369"/>
                        </a:lnTo>
                        <a:cubicBezTo>
                          <a:pt x="414704" y="451338"/>
                          <a:pt x="511420" y="414704"/>
                          <a:pt x="589085" y="378069"/>
                        </a:cubicBezTo>
                        <a:cubicBezTo>
                          <a:pt x="666750" y="341434"/>
                          <a:pt x="720970" y="310661"/>
                          <a:pt x="782516" y="272561"/>
                        </a:cubicBezTo>
                        <a:cubicBezTo>
                          <a:pt x="844062" y="234461"/>
                          <a:pt x="898281" y="194896"/>
                          <a:pt x="958362" y="149469"/>
                        </a:cubicBezTo>
                        <a:cubicBezTo>
                          <a:pt x="1018443" y="104042"/>
                          <a:pt x="1080721" y="52021"/>
                          <a:pt x="114300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86" name="Oval 27"/>
                  <p:cNvSpPr>
                    <a:spLocks noChangeArrowheads="1"/>
                  </p:cNvSpPr>
                  <p:nvPr/>
                </p:nvSpPr>
                <p:spPr bwMode="auto">
                  <a:xfrm rot="1408470">
                    <a:off x="2055271" y="2498553"/>
                    <a:ext cx="516218" cy="9144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87" name="Oval 58"/>
                  <p:cNvSpPr>
                    <a:spLocks noChangeArrowheads="1"/>
                  </p:cNvSpPr>
                  <p:nvPr/>
                </p:nvSpPr>
                <p:spPr bwMode="auto">
                  <a:xfrm rot="1089744">
                    <a:off x="1948067" y="1392047"/>
                    <a:ext cx="1034562" cy="462325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27674" name="Straight Connector 487451"/>
                <p:cNvCxnSpPr>
                  <a:cxnSpLocks noChangeShapeType="1"/>
                  <a:stCxn id="27683" idx="2"/>
                </p:cNvCxnSpPr>
                <p:nvPr/>
              </p:nvCxnSpPr>
              <p:spPr bwMode="auto">
                <a:xfrm flipH="1" flipV="1">
                  <a:off x="694592" y="1494957"/>
                  <a:ext cx="1696916" cy="8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75" name="Straight Connector 9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20405" y="3120943"/>
                  <a:ext cx="1696916" cy="8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76" name="Straight Connector 487453"/>
                <p:cNvCxnSpPr>
                  <a:cxnSpLocks noChangeShapeType="1"/>
                </p:cNvCxnSpPr>
                <p:nvPr/>
              </p:nvCxnSpPr>
              <p:spPr bwMode="auto">
                <a:xfrm>
                  <a:off x="694592" y="1499221"/>
                  <a:ext cx="0" cy="1613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77" name="Straight Connector 99"/>
                <p:cNvCxnSpPr>
                  <a:cxnSpLocks noChangeShapeType="1"/>
                </p:cNvCxnSpPr>
                <p:nvPr/>
              </p:nvCxnSpPr>
              <p:spPr bwMode="auto">
                <a:xfrm>
                  <a:off x="2417321" y="1516949"/>
                  <a:ext cx="0" cy="1613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7670" name="Text Box 68"/>
              <p:cNvSpPr txBox="1">
                <a:spLocks noChangeArrowheads="1"/>
              </p:cNvSpPr>
              <p:nvPr/>
            </p:nvSpPr>
            <p:spPr bwMode="auto">
              <a:xfrm>
                <a:off x="79434" y="3573023"/>
                <a:ext cx="3076357" cy="329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/>
                  <a:t>5.FANAPI genesis over warm eddy</a:t>
                </a:r>
              </a:p>
            </p:txBody>
          </p:sp>
          <p:sp>
            <p:nvSpPr>
              <p:cNvPr id="27671" name="TextBox 114720"/>
              <p:cNvSpPr txBox="1">
                <a:spLocks noChangeArrowheads="1"/>
              </p:cNvSpPr>
              <p:nvPr/>
            </p:nvSpPr>
            <p:spPr bwMode="auto">
              <a:xfrm>
                <a:off x="343661" y="913618"/>
                <a:ext cx="2211614" cy="363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kumimoji="1" lang="en-US" sz="1600" b="1"/>
                  <a:t>Surface 14 Sept, 2010</a:t>
                </a:r>
              </a:p>
            </p:txBody>
          </p:sp>
        </p:grpSp>
      </p:grpSp>
      <p:sp>
        <p:nvSpPr>
          <p:cNvPr id="27654" name="TextBox 2"/>
          <p:cNvSpPr txBox="1">
            <a:spLocks noChangeArrowheads="1"/>
          </p:cNvSpPr>
          <p:nvPr/>
        </p:nvSpPr>
        <p:spPr bwMode="auto">
          <a:xfrm>
            <a:off x="225425" y="1014413"/>
            <a:ext cx="86169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Focus on Fanapi: vertical alignment after 3 days, developing from the surface upward.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8"/>
          <p:cNvGrpSpPr>
            <a:grpSpLocks/>
          </p:cNvGrpSpPr>
          <p:nvPr/>
        </p:nvGrpSpPr>
        <p:grpSpPr bwMode="auto">
          <a:xfrm>
            <a:off x="5659438" y="3222625"/>
            <a:ext cx="3213100" cy="3213100"/>
            <a:chOff x="5813010" y="3350299"/>
            <a:chExt cx="3213554" cy="3211645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5813010" y="3814695"/>
              <a:ext cx="2987661" cy="2442719"/>
              <a:chOff x="6477000" y="2168769"/>
              <a:chExt cx="2144345" cy="1758462"/>
            </a:xfrm>
          </p:grpSpPr>
          <p:pic>
            <p:nvPicPr>
              <p:cNvPr id="30803" name="Picture 6" descr="ITOP_Fanapi_combo_flttrk"/>
              <p:cNvPicPr>
                <a:picLocks noChangeAspect="1" noChangeArrowheads="1"/>
              </p:cNvPicPr>
              <p:nvPr/>
            </p:nvPicPr>
            <p:blipFill>
              <a:blip r:embed="rId2"/>
              <a:srcRect l="73251" t="21104" r="5714" b="49310"/>
              <a:stretch>
                <a:fillRect/>
              </a:stretch>
            </p:blipFill>
            <p:spPr bwMode="auto">
              <a:xfrm>
                <a:off x="6698028" y="2168769"/>
                <a:ext cx="1923317" cy="175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AutoShape 3"/>
              <p:cNvSpPr>
                <a:spLocks noChangeArrowheads="1"/>
              </p:cNvSpPr>
              <p:nvPr/>
            </p:nvSpPr>
            <p:spPr bwMode="auto">
              <a:xfrm>
                <a:off x="7543631" y="3200639"/>
                <a:ext cx="200563" cy="228458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>
                <a:off x="6553350" y="2590657"/>
                <a:ext cx="199424" cy="228458"/>
              </a:xfrm>
              <a:prstGeom prst="star5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6477000" y="2743723"/>
                <a:ext cx="259820" cy="219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 charset="0"/>
                    <a:ea typeface="ＭＳ Ｐゴシック" charset="-128"/>
                    <a:cs typeface="ＭＳ Ｐゴシック" charset="-128"/>
                  </a:rPr>
                  <a:t>13</a:t>
                </a:r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7451326" y="3363987"/>
                <a:ext cx="259820" cy="219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 charset="0"/>
                    <a:ea typeface="ＭＳ Ｐゴシック" charset="-128"/>
                    <a:cs typeface="ＭＳ Ｐゴシック" charset="-128"/>
                  </a:rPr>
                  <a:t>12</a:t>
                </a:r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5895572" y="3350299"/>
              <a:ext cx="3130992" cy="3211645"/>
              <a:chOff x="4391560" y="-880197"/>
              <a:chExt cx="5769157" cy="5199301"/>
            </a:xfrm>
          </p:grpSpPr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>
                <a:off x="4391560" y="-880197"/>
                <a:ext cx="5769157" cy="5199301"/>
                <a:chOff x="4391560" y="-880197"/>
                <a:chExt cx="5769157" cy="5199301"/>
              </a:xfrm>
            </p:grpSpPr>
            <p:sp>
              <p:nvSpPr>
                <p:cNvPr id="30788" name="Rectangle 44"/>
                <p:cNvSpPr>
                  <a:spLocks noChangeArrowheads="1"/>
                </p:cNvSpPr>
                <p:nvPr/>
              </p:nvSpPr>
              <p:spPr bwMode="auto">
                <a:xfrm>
                  <a:off x="5134646" y="-880197"/>
                  <a:ext cx="4353197" cy="5445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kumimoji="1" lang="en-US" sz="1600" b="1">
                      <a:ea typeface="ＭＳ Ｐゴシック" pitchFamily="-111" charset="-128"/>
                      <a:cs typeface="ＭＳ Ｐゴシック" pitchFamily="-111" charset="-128"/>
                    </a:rPr>
                    <a:t>Surface 12 Sept, 2010</a:t>
                  </a:r>
                </a:p>
              </p:txBody>
            </p:sp>
            <p:sp>
              <p:nvSpPr>
                <p:cNvPr id="30789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91560" y="3825889"/>
                  <a:ext cx="5769157" cy="493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1">
                      <a:ea typeface="ＭＳ Ｐゴシック" pitchFamily="-111" charset="-128"/>
                      <a:cs typeface="ＭＳ Ｐゴシック" pitchFamily="-111" charset="-128"/>
                    </a:rPr>
                    <a:t>1.Wave growth over deep D26</a:t>
                  </a:r>
                </a:p>
              </p:txBody>
            </p:sp>
            <p:grpSp>
              <p:nvGrpSpPr>
                <p:cNvPr id="12" name="Group 35"/>
                <p:cNvGrpSpPr>
                  <a:grpSpLocks/>
                </p:cNvGrpSpPr>
                <p:nvPr/>
              </p:nvGrpSpPr>
              <p:grpSpPr bwMode="auto">
                <a:xfrm>
                  <a:off x="6149934" y="1354511"/>
                  <a:ext cx="3042138" cy="2177562"/>
                  <a:chOff x="6149934" y="1354511"/>
                  <a:chExt cx="3042138" cy="2177562"/>
                </a:xfrm>
              </p:grpSpPr>
              <p:grpSp>
                <p:nvGrpSpPr>
                  <p:cNvPr id="1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149934" y="1354511"/>
                    <a:ext cx="3042138" cy="2177562"/>
                    <a:chOff x="6022731" y="1295400"/>
                    <a:chExt cx="3042138" cy="2177562"/>
                  </a:xfrm>
                </p:grpSpPr>
                <p:sp>
                  <p:nvSpPr>
                    <p:cNvPr id="30797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553200" y="1295400"/>
                      <a:ext cx="1295400" cy="213360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prstDash val="sysDot"/>
                      <a:round/>
                      <a:headEnd type="none" w="sm" len="sm"/>
                      <a:tailEnd type="none" w="sm" len="sm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98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6022731" y="2591950"/>
                      <a:ext cx="1828800" cy="757919"/>
                    </a:xfrm>
                    <a:custGeom>
                      <a:avLst/>
                      <a:gdLst>
                        <a:gd name="T0" fmla="*/ 1828800 w 1828800"/>
                        <a:gd name="T1" fmla="*/ 757919 h 757919"/>
                        <a:gd name="T2" fmla="*/ 1617784 w 1828800"/>
                        <a:gd name="T3" fmla="*/ 661204 h 757919"/>
                        <a:gd name="T4" fmla="*/ 1459523 w 1828800"/>
                        <a:gd name="T5" fmla="*/ 520527 h 757919"/>
                        <a:gd name="T6" fmla="*/ 1283677 w 1828800"/>
                        <a:gd name="T7" fmla="*/ 335888 h 757919"/>
                        <a:gd name="T8" fmla="*/ 1143000 w 1828800"/>
                        <a:gd name="T9" fmla="*/ 195212 h 757919"/>
                        <a:gd name="T10" fmla="*/ 1019907 w 1828800"/>
                        <a:gd name="T11" fmla="*/ 107288 h 757919"/>
                        <a:gd name="T12" fmla="*/ 782515 w 1828800"/>
                        <a:gd name="T13" fmla="*/ 1781 h 757919"/>
                        <a:gd name="T14" fmla="*/ 633046 w 1828800"/>
                        <a:gd name="T15" fmla="*/ 45742 h 757919"/>
                        <a:gd name="T16" fmla="*/ 474784 w 1828800"/>
                        <a:gd name="T17" fmla="*/ 107288 h 757919"/>
                        <a:gd name="T18" fmla="*/ 351692 w 1828800"/>
                        <a:gd name="T19" fmla="*/ 177627 h 757919"/>
                        <a:gd name="T20" fmla="*/ 131884 w 1828800"/>
                        <a:gd name="T21" fmla="*/ 239173 h 757919"/>
                        <a:gd name="T22" fmla="*/ 0 w 1828800"/>
                        <a:gd name="T23" fmla="*/ 274342 h 757919"/>
                        <a:gd name="T24" fmla="*/ 0 w 1828800"/>
                        <a:gd name="T25" fmla="*/ 274342 h 757919"/>
                        <a:gd name="T26" fmla="*/ 0 w 1828800"/>
                        <a:gd name="T27" fmla="*/ 274342 h 757919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828800"/>
                        <a:gd name="T43" fmla="*/ 0 h 757919"/>
                        <a:gd name="T44" fmla="*/ 1828800 w 1828800"/>
                        <a:gd name="T45" fmla="*/ 757919 h 757919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828800" h="757919">
                          <a:moveTo>
                            <a:pt x="1828800" y="757919"/>
                          </a:moveTo>
                          <a:cubicBezTo>
                            <a:pt x="1754065" y="729344"/>
                            <a:pt x="1679330" y="700769"/>
                            <a:pt x="1617784" y="661204"/>
                          </a:cubicBezTo>
                          <a:cubicBezTo>
                            <a:pt x="1556238" y="621639"/>
                            <a:pt x="1515207" y="574746"/>
                            <a:pt x="1459523" y="520527"/>
                          </a:cubicBezTo>
                          <a:cubicBezTo>
                            <a:pt x="1403839" y="466308"/>
                            <a:pt x="1336431" y="390107"/>
                            <a:pt x="1283677" y="335888"/>
                          </a:cubicBezTo>
                          <a:cubicBezTo>
                            <a:pt x="1230923" y="281669"/>
                            <a:pt x="1186962" y="233312"/>
                            <a:pt x="1143000" y="195212"/>
                          </a:cubicBezTo>
                          <a:cubicBezTo>
                            <a:pt x="1099038" y="157112"/>
                            <a:pt x="1079988" y="139526"/>
                            <a:pt x="1019907" y="107288"/>
                          </a:cubicBezTo>
                          <a:cubicBezTo>
                            <a:pt x="959826" y="75050"/>
                            <a:pt x="846992" y="12039"/>
                            <a:pt x="782515" y="1781"/>
                          </a:cubicBezTo>
                          <a:cubicBezTo>
                            <a:pt x="718038" y="-8477"/>
                            <a:pt x="684334" y="28157"/>
                            <a:pt x="633046" y="45742"/>
                          </a:cubicBezTo>
                          <a:cubicBezTo>
                            <a:pt x="581757" y="63326"/>
                            <a:pt x="521676" y="85307"/>
                            <a:pt x="474784" y="107288"/>
                          </a:cubicBezTo>
                          <a:cubicBezTo>
                            <a:pt x="427892" y="129269"/>
                            <a:pt x="408842" y="155646"/>
                            <a:pt x="351692" y="177627"/>
                          </a:cubicBezTo>
                          <a:cubicBezTo>
                            <a:pt x="294542" y="199608"/>
                            <a:pt x="131884" y="239173"/>
                            <a:pt x="131884" y="239173"/>
                          </a:cubicBezTo>
                          <a:lnTo>
                            <a:pt x="0" y="274342"/>
                          </a:ln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p:txBody>
                </p:sp>
                <p:sp>
                  <p:nvSpPr>
                    <p:cNvPr id="30799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6154615" y="2162118"/>
                      <a:ext cx="2558562" cy="1099828"/>
                    </a:xfrm>
                    <a:custGeom>
                      <a:avLst/>
                      <a:gdLst>
                        <a:gd name="T0" fmla="*/ 2558562 w 2558562"/>
                        <a:gd name="T1" fmla="*/ 1099828 h 1099828"/>
                        <a:gd name="T2" fmla="*/ 2461847 w 2558562"/>
                        <a:gd name="T3" fmla="*/ 1055867 h 1099828"/>
                        <a:gd name="T4" fmla="*/ 2083777 w 2558562"/>
                        <a:gd name="T5" fmla="*/ 897605 h 1099828"/>
                        <a:gd name="T6" fmla="*/ 1811216 w 2558562"/>
                        <a:gd name="T7" fmla="*/ 730551 h 1099828"/>
                        <a:gd name="T8" fmla="*/ 1503485 w 2558562"/>
                        <a:gd name="T9" fmla="*/ 528328 h 1099828"/>
                        <a:gd name="T10" fmla="*/ 1345223 w 2558562"/>
                        <a:gd name="T11" fmla="*/ 370067 h 1099828"/>
                        <a:gd name="T12" fmla="*/ 1213339 w 2558562"/>
                        <a:gd name="T13" fmla="*/ 229390 h 1099828"/>
                        <a:gd name="T14" fmla="*/ 1090247 w 2558562"/>
                        <a:gd name="T15" fmla="*/ 97505 h 1099828"/>
                        <a:gd name="T16" fmla="*/ 949570 w 2558562"/>
                        <a:gd name="T17" fmla="*/ 27167 h 1099828"/>
                        <a:gd name="T18" fmla="*/ 852854 w 2558562"/>
                        <a:gd name="T19" fmla="*/ 790 h 1099828"/>
                        <a:gd name="T20" fmla="*/ 677008 w 2558562"/>
                        <a:gd name="T21" fmla="*/ 53544 h 1099828"/>
                        <a:gd name="T22" fmla="*/ 509954 w 2558562"/>
                        <a:gd name="T23" fmla="*/ 88713 h 1099828"/>
                        <a:gd name="T24" fmla="*/ 360485 w 2558562"/>
                        <a:gd name="T25" fmla="*/ 150259 h 1099828"/>
                        <a:gd name="T26" fmla="*/ 184639 w 2558562"/>
                        <a:gd name="T27" fmla="*/ 220597 h 1099828"/>
                        <a:gd name="T28" fmla="*/ 87923 w 2558562"/>
                        <a:gd name="T29" fmla="*/ 264559 h 1099828"/>
                        <a:gd name="T30" fmla="*/ 0 w 2558562"/>
                        <a:gd name="T31" fmla="*/ 273351 h 109982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558562"/>
                        <a:gd name="T49" fmla="*/ 0 h 1099828"/>
                        <a:gd name="T50" fmla="*/ 2558562 w 2558562"/>
                        <a:gd name="T51" fmla="*/ 1099828 h 109982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558562" h="1099828">
                          <a:moveTo>
                            <a:pt x="2558562" y="1099828"/>
                          </a:moveTo>
                          <a:lnTo>
                            <a:pt x="2461847" y="1055867"/>
                          </a:lnTo>
                          <a:cubicBezTo>
                            <a:pt x="2382716" y="1022163"/>
                            <a:pt x="2192215" y="951824"/>
                            <a:pt x="2083777" y="897605"/>
                          </a:cubicBezTo>
                          <a:cubicBezTo>
                            <a:pt x="1975339" y="843386"/>
                            <a:pt x="1907931" y="792097"/>
                            <a:pt x="1811216" y="730551"/>
                          </a:cubicBezTo>
                          <a:cubicBezTo>
                            <a:pt x="1714501" y="669005"/>
                            <a:pt x="1581150" y="588409"/>
                            <a:pt x="1503485" y="528328"/>
                          </a:cubicBezTo>
                          <a:cubicBezTo>
                            <a:pt x="1425820" y="468247"/>
                            <a:pt x="1393581" y="419890"/>
                            <a:pt x="1345223" y="370067"/>
                          </a:cubicBezTo>
                          <a:cubicBezTo>
                            <a:pt x="1296865" y="320244"/>
                            <a:pt x="1213339" y="229390"/>
                            <a:pt x="1213339" y="229390"/>
                          </a:cubicBezTo>
                          <a:cubicBezTo>
                            <a:pt x="1170843" y="183963"/>
                            <a:pt x="1134208" y="131209"/>
                            <a:pt x="1090247" y="97505"/>
                          </a:cubicBezTo>
                          <a:cubicBezTo>
                            <a:pt x="1046286" y="63801"/>
                            <a:pt x="989135" y="43286"/>
                            <a:pt x="949570" y="27167"/>
                          </a:cubicBezTo>
                          <a:cubicBezTo>
                            <a:pt x="910005" y="11048"/>
                            <a:pt x="898281" y="-3606"/>
                            <a:pt x="852854" y="790"/>
                          </a:cubicBezTo>
                          <a:cubicBezTo>
                            <a:pt x="807427" y="5186"/>
                            <a:pt x="734158" y="38890"/>
                            <a:pt x="677008" y="53544"/>
                          </a:cubicBezTo>
                          <a:cubicBezTo>
                            <a:pt x="619858" y="68198"/>
                            <a:pt x="562708" y="72594"/>
                            <a:pt x="509954" y="88713"/>
                          </a:cubicBezTo>
                          <a:cubicBezTo>
                            <a:pt x="457200" y="104832"/>
                            <a:pt x="360485" y="150259"/>
                            <a:pt x="360485" y="150259"/>
                          </a:cubicBezTo>
                          <a:lnTo>
                            <a:pt x="184639" y="220597"/>
                          </a:lnTo>
                          <a:cubicBezTo>
                            <a:pt x="139212" y="239647"/>
                            <a:pt x="118696" y="255767"/>
                            <a:pt x="87923" y="264559"/>
                          </a:cubicBezTo>
                          <a:cubicBezTo>
                            <a:pt x="57150" y="273351"/>
                            <a:pt x="28575" y="273351"/>
                            <a:pt x="0" y="273351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p:txBody>
                </p:sp>
                <p:sp>
                  <p:nvSpPr>
                    <p:cNvPr id="3080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180992" y="1772176"/>
                      <a:ext cx="2839916" cy="1094116"/>
                    </a:xfrm>
                    <a:custGeom>
                      <a:avLst/>
                      <a:gdLst>
                        <a:gd name="T0" fmla="*/ 2839916 w 2839916"/>
                        <a:gd name="T1" fmla="*/ 1094116 h 1094116"/>
                        <a:gd name="T2" fmla="*/ 2708031 w 2839916"/>
                        <a:gd name="T3" fmla="*/ 1032570 h 1094116"/>
                        <a:gd name="T4" fmla="*/ 2417885 w 2839916"/>
                        <a:gd name="T5" fmla="*/ 909478 h 1094116"/>
                        <a:gd name="T6" fmla="*/ 2110154 w 2839916"/>
                        <a:gd name="T7" fmla="*/ 751216 h 1094116"/>
                        <a:gd name="T8" fmla="*/ 1872762 w 2839916"/>
                        <a:gd name="T9" fmla="*/ 601747 h 1094116"/>
                        <a:gd name="T10" fmla="*/ 1688123 w 2839916"/>
                        <a:gd name="T11" fmla="*/ 381939 h 1094116"/>
                        <a:gd name="T12" fmla="*/ 1538654 w 2839916"/>
                        <a:gd name="T13" fmla="*/ 214886 h 1094116"/>
                        <a:gd name="T14" fmla="*/ 1468316 w 2839916"/>
                        <a:gd name="T15" fmla="*/ 109378 h 1094116"/>
                        <a:gd name="T16" fmla="*/ 1327639 w 2839916"/>
                        <a:gd name="T17" fmla="*/ 3870 h 1094116"/>
                        <a:gd name="T18" fmla="*/ 1107831 w 2839916"/>
                        <a:gd name="T19" fmla="*/ 30247 h 1094116"/>
                        <a:gd name="T20" fmla="*/ 861646 w 2839916"/>
                        <a:gd name="T21" fmla="*/ 100586 h 1094116"/>
                        <a:gd name="T22" fmla="*/ 633046 w 2839916"/>
                        <a:gd name="T23" fmla="*/ 162132 h 1094116"/>
                        <a:gd name="T24" fmla="*/ 483577 w 2839916"/>
                        <a:gd name="T25" fmla="*/ 188509 h 1094116"/>
                        <a:gd name="T26" fmla="*/ 351693 w 2839916"/>
                        <a:gd name="T27" fmla="*/ 188509 h 1094116"/>
                        <a:gd name="T28" fmla="*/ 211016 w 2839916"/>
                        <a:gd name="T29" fmla="*/ 188509 h 1094116"/>
                        <a:gd name="T30" fmla="*/ 17585 w 2839916"/>
                        <a:gd name="T31" fmla="*/ 188509 h 1094116"/>
                        <a:gd name="T32" fmla="*/ 0 w 2839916"/>
                        <a:gd name="T33" fmla="*/ 188509 h 109411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2839916"/>
                        <a:gd name="T52" fmla="*/ 0 h 1094116"/>
                        <a:gd name="T53" fmla="*/ 2839916 w 2839916"/>
                        <a:gd name="T54" fmla="*/ 1094116 h 109411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2839916" h="1094116">
                          <a:moveTo>
                            <a:pt x="2839916" y="1094116"/>
                          </a:moveTo>
                          <a:cubicBezTo>
                            <a:pt x="2801816" y="1076531"/>
                            <a:pt x="2778369" y="1063343"/>
                            <a:pt x="2708031" y="1032570"/>
                          </a:cubicBezTo>
                          <a:cubicBezTo>
                            <a:pt x="2637692" y="1001797"/>
                            <a:pt x="2517531" y="956370"/>
                            <a:pt x="2417885" y="909478"/>
                          </a:cubicBezTo>
                          <a:cubicBezTo>
                            <a:pt x="2318239" y="862586"/>
                            <a:pt x="2201008" y="802504"/>
                            <a:pt x="2110154" y="751216"/>
                          </a:cubicBezTo>
                          <a:cubicBezTo>
                            <a:pt x="2019300" y="699927"/>
                            <a:pt x="1943100" y="663293"/>
                            <a:pt x="1872762" y="601747"/>
                          </a:cubicBezTo>
                          <a:cubicBezTo>
                            <a:pt x="1802424" y="540201"/>
                            <a:pt x="1743808" y="446416"/>
                            <a:pt x="1688123" y="381939"/>
                          </a:cubicBezTo>
                          <a:cubicBezTo>
                            <a:pt x="1632438" y="317462"/>
                            <a:pt x="1575289" y="260313"/>
                            <a:pt x="1538654" y="214886"/>
                          </a:cubicBezTo>
                          <a:cubicBezTo>
                            <a:pt x="1502019" y="169459"/>
                            <a:pt x="1503485" y="144547"/>
                            <a:pt x="1468316" y="109378"/>
                          </a:cubicBezTo>
                          <a:cubicBezTo>
                            <a:pt x="1433147" y="74209"/>
                            <a:pt x="1387720" y="17058"/>
                            <a:pt x="1327639" y="3870"/>
                          </a:cubicBezTo>
                          <a:cubicBezTo>
                            <a:pt x="1267558" y="-9318"/>
                            <a:pt x="1185497" y="14128"/>
                            <a:pt x="1107831" y="30247"/>
                          </a:cubicBezTo>
                          <a:cubicBezTo>
                            <a:pt x="1030165" y="46366"/>
                            <a:pt x="861646" y="100586"/>
                            <a:pt x="861646" y="100586"/>
                          </a:cubicBezTo>
                          <a:cubicBezTo>
                            <a:pt x="782515" y="122567"/>
                            <a:pt x="696057" y="147478"/>
                            <a:pt x="633046" y="162132"/>
                          </a:cubicBezTo>
                          <a:cubicBezTo>
                            <a:pt x="570035" y="176786"/>
                            <a:pt x="530469" y="184113"/>
                            <a:pt x="483577" y="188509"/>
                          </a:cubicBezTo>
                          <a:cubicBezTo>
                            <a:pt x="436685" y="192905"/>
                            <a:pt x="351693" y="188509"/>
                            <a:pt x="351693" y="188509"/>
                          </a:cubicBezTo>
                          <a:lnTo>
                            <a:pt x="211016" y="188509"/>
                          </a:lnTo>
                          <a:lnTo>
                            <a:pt x="17585" y="188509"/>
                          </a:lnTo>
                          <a:lnTo>
                            <a:pt x="0" y="188509"/>
                          </a:ln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p:txBody>
                </p:sp>
                <p:sp>
                  <p:nvSpPr>
                    <p:cNvPr id="30801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6163408" y="1357526"/>
                      <a:ext cx="2901461" cy="928474"/>
                    </a:xfrm>
                    <a:custGeom>
                      <a:avLst/>
                      <a:gdLst>
                        <a:gd name="T0" fmla="*/ 2901461 w 2901461"/>
                        <a:gd name="T1" fmla="*/ 928474 h 928474"/>
                        <a:gd name="T2" fmla="*/ 2549769 w 2901461"/>
                        <a:gd name="T3" fmla="*/ 699874 h 928474"/>
                        <a:gd name="T4" fmla="*/ 2391507 w 2901461"/>
                        <a:gd name="T5" fmla="*/ 550405 h 928474"/>
                        <a:gd name="T6" fmla="*/ 2224454 w 2901461"/>
                        <a:gd name="T7" fmla="*/ 339389 h 928474"/>
                        <a:gd name="T8" fmla="*/ 2162907 w 2901461"/>
                        <a:gd name="T9" fmla="*/ 260259 h 928474"/>
                        <a:gd name="T10" fmla="*/ 2004646 w 2901461"/>
                        <a:gd name="T11" fmla="*/ 154751 h 928474"/>
                        <a:gd name="T12" fmla="*/ 1855177 w 2901461"/>
                        <a:gd name="T13" fmla="*/ 66828 h 928474"/>
                        <a:gd name="T14" fmla="*/ 1644161 w 2901461"/>
                        <a:gd name="T15" fmla="*/ 22866 h 928474"/>
                        <a:gd name="T16" fmla="*/ 1415561 w 2901461"/>
                        <a:gd name="T17" fmla="*/ 5282 h 928474"/>
                        <a:gd name="T18" fmla="*/ 1213338 w 2901461"/>
                        <a:gd name="T19" fmla="*/ 5282 h 928474"/>
                        <a:gd name="T20" fmla="*/ 1011115 w 2901461"/>
                        <a:gd name="T21" fmla="*/ 66828 h 928474"/>
                        <a:gd name="T22" fmla="*/ 844061 w 2901461"/>
                        <a:gd name="T23" fmla="*/ 119582 h 928474"/>
                        <a:gd name="T24" fmla="*/ 659423 w 2901461"/>
                        <a:gd name="T25" fmla="*/ 198712 h 928474"/>
                        <a:gd name="T26" fmla="*/ 492369 w 2901461"/>
                        <a:gd name="T27" fmla="*/ 207505 h 928474"/>
                        <a:gd name="T28" fmla="*/ 334107 w 2901461"/>
                        <a:gd name="T29" fmla="*/ 198712 h 928474"/>
                        <a:gd name="T30" fmla="*/ 131884 w 2901461"/>
                        <a:gd name="T31" fmla="*/ 154751 h 928474"/>
                        <a:gd name="T32" fmla="*/ 0 w 2901461"/>
                        <a:gd name="T33" fmla="*/ 119582 h 92847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2901461"/>
                        <a:gd name="T52" fmla="*/ 0 h 928474"/>
                        <a:gd name="T53" fmla="*/ 2901461 w 2901461"/>
                        <a:gd name="T54" fmla="*/ 928474 h 92847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2901461" h="928474">
                          <a:moveTo>
                            <a:pt x="2901461" y="928474"/>
                          </a:moveTo>
                          <a:cubicBezTo>
                            <a:pt x="2768111" y="845679"/>
                            <a:pt x="2634761" y="762885"/>
                            <a:pt x="2549769" y="699874"/>
                          </a:cubicBezTo>
                          <a:cubicBezTo>
                            <a:pt x="2464777" y="636862"/>
                            <a:pt x="2445726" y="610486"/>
                            <a:pt x="2391507" y="550405"/>
                          </a:cubicBezTo>
                          <a:cubicBezTo>
                            <a:pt x="2337288" y="490324"/>
                            <a:pt x="2262554" y="387747"/>
                            <a:pt x="2224454" y="339389"/>
                          </a:cubicBezTo>
                          <a:cubicBezTo>
                            <a:pt x="2186354" y="291031"/>
                            <a:pt x="2199542" y="291032"/>
                            <a:pt x="2162907" y="260259"/>
                          </a:cubicBezTo>
                          <a:cubicBezTo>
                            <a:pt x="2126272" y="229486"/>
                            <a:pt x="2055934" y="186989"/>
                            <a:pt x="2004646" y="154751"/>
                          </a:cubicBezTo>
                          <a:cubicBezTo>
                            <a:pt x="1953358" y="122512"/>
                            <a:pt x="1915258" y="88809"/>
                            <a:pt x="1855177" y="66828"/>
                          </a:cubicBezTo>
                          <a:cubicBezTo>
                            <a:pt x="1795096" y="44847"/>
                            <a:pt x="1717430" y="33124"/>
                            <a:pt x="1644161" y="22866"/>
                          </a:cubicBezTo>
                          <a:cubicBezTo>
                            <a:pt x="1570892" y="12608"/>
                            <a:pt x="1487365" y="8213"/>
                            <a:pt x="1415561" y="5282"/>
                          </a:cubicBezTo>
                          <a:cubicBezTo>
                            <a:pt x="1343757" y="2351"/>
                            <a:pt x="1280746" y="-4976"/>
                            <a:pt x="1213338" y="5282"/>
                          </a:cubicBezTo>
                          <a:cubicBezTo>
                            <a:pt x="1145930" y="15540"/>
                            <a:pt x="1011115" y="66828"/>
                            <a:pt x="1011115" y="66828"/>
                          </a:cubicBezTo>
                          <a:cubicBezTo>
                            <a:pt x="949569" y="85878"/>
                            <a:pt x="902676" y="97601"/>
                            <a:pt x="844061" y="119582"/>
                          </a:cubicBezTo>
                          <a:cubicBezTo>
                            <a:pt x="785446" y="141563"/>
                            <a:pt x="718038" y="184058"/>
                            <a:pt x="659423" y="198712"/>
                          </a:cubicBezTo>
                          <a:cubicBezTo>
                            <a:pt x="600808" y="213366"/>
                            <a:pt x="546588" y="207505"/>
                            <a:pt x="492369" y="207505"/>
                          </a:cubicBezTo>
                          <a:cubicBezTo>
                            <a:pt x="438150" y="207505"/>
                            <a:pt x="394188" y="207504"/>
                            <a:pt x="334107" y="198712"/>
                          </a:cubicBezTo>
                          <a:cubicBezTo>
                            <a:pt x="274026" y="189920"/>
                            <a:pt x="187569" y="167939"/>
                            <a:pt x="131884" y="154751"/>
                          </a:cubicBezTo>
                          <a:cubicBezTo>
                            <a:pt x="76199" y="141563"/>
                            <a:pt x="38099" y="130572"/>
                            <a:pt x="0" y="119582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p:txBody>
                </p:sp>
                <p:sp>
                  <p:nvSpPr>
                    <p:cNvPr id="30802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6154615" y="3177997"/>
                      <a:ext cx="1120240" cy="294965"/>
                    </a:xfrm>
                    <a:custGeom>
                      <a:avLst/>
                      <a:gdLst>
                        <a:gd name="T0" fmla="*/ 1116623 w 1120240"/>
                        <a:gd name="T1" fmla="*/ 294965 h 294965"/>
                        <a:gd name="T2" fmla="*/ 1072662 w 1120240"/>
                        <a:gd name="T3" fmla="*/ 242211 h 294965"/>
                        <a:gd name="T4" fmla="*/ 782516 w 1120240"/>
                        <a:gd name="T5" fmla="*/ 101534 h 294965"/>
                        <a:gd name="T6" fmla="*/ 509954 w 1120240"/>
                        <a:gd name="T7" fmla="*/ 4818 h 294965"/>
                        <a:gd name="T8" fmla="*/ 290147 w 1120240"/>
                        <a:gd name="T9" fmla="*/ 13611 h 294965"/>
                        <a:gd name="T10" fmla="*/ 105508 w 1120240"/>
                        <a:gd name="T11" fmla="*/ 22403 h 294965"/>
                        <a:gd name="T12" fmla="*/ 0 w 1120240"/>
                        <a:gd name="T13" fmla="*/ 31195 h 294965"/>
                        <a:gd name="T14" fmla="*/ 0 w 1120240"/>
                        <a:gd name="T15" fmla="*/ 31195 h 294965"/>
                        <a:gd name="T16" fmla="*/ 0 w 1120240"/>
                        <a:gd name="T17" fmla="*/ 31195 h 29496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120240"/>
                        <a:gd name="T28" fmla="*/ 0 h 294965"/>
                        <a:gd name="T29" fmla="*/ 1120240 w 1120240"/>
                        <a:gd name="T30" fmla="*/ 294965 h 29496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120240" h="294965">
                          <a:moveTo>
                            <a:pt x="1116623" y="294965"/>
                          </a:moveTo>
                          <a:cubicBezTo>
                            <a:pt x="1122484" y="284707"/>
                            <a:pt x="1128346" y="274449"/>
                            <a:pt x="1072662" y="242211"/>
                          </a:cubicBezTo>
                          <a:cubicBezTo>
                            <a:pt x="1016978" y="209973"/>
                            <a:pt x="876301" y="141099"/>
                            <a:pt x="782516" y="101534"/>
                          </a:cubicBezTo>
                          <a:cubicBezTo>
                            <a:pt x="688731" y="61969"/>
                            <a:pt x="592015" y="19472"/>
                            <a:pt x="509954" y="4818"/>
                          </a:cubicBezTo>
                          <a:cubicBezTo>
                            <a:pt x="427893" y="-9836"/>
                            <a:pt x="290147" y="13611"/>
                            <a:pt x="290147" y="13611"/>
                          </a:cubicBezTo>
                          <a:lnTo>
                            <a:pt x="105508" y="22403"/>
                          </a:lnTo>
                          <a:cubicBezTo>
                            <a:pt x="57150" y="25334"/>
                            <a:pt x="0" y="31195"/>
                            <a:pt x="0" y="31195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p:txBody>
                </p:sp>
              </p:grpSp>
              <p:cxnSp>
                <p:nvCxnSpPr>
                  <p:cNvPr id="30792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8763000" y="1449858"/>
                    <a:ext cx="77380" cy="8742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793" name="Straight Connector 3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496826" y="1449858"/>
                    <a:ext cx="226617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794" name="Straight Connector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96826" y="1449858"/>
                    <a:ext cx="0" cy="17768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795" name="Straight Connector 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96826" y="3226705"/>
                    <a:ext cx="142797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796" name="Straight Connector 4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924800" y="2338281"/>
                    <a:ext cx="915580" cy="8884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sp>
            <p:nvSpPr>
              <p:cNvPr id="30787" name="Oval 32"/>
              <p:cNvSpPr>
                <a:spLocks noChangeArrowheads="1"/>
              </p:cNvSpPr>
              <p:nvPr/>
            </p:nvSpPr>
            <p:spPr bwMode="auto">
              <a:xfrm rot="3486946">
                <a:off x="7409161" y="2235607"/>
                <a:ext cx="1188188" cy="634696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</p:grpSp>
      </p:grpSp>
      <p:grpSp>
        <p:nvGrpSpPr>
          <p:cNvPr id="14" name="Group 127"/>
          <p:cNvGrpSpPr>
            <a:grpSpLocks/>
          </p:cNvGrpSpPr>
          <p:nvPr/>
        </p:nvGrpSpPr>
        <p:grpSpPr bwMode="auto">
          <a:xfrm>
            <a:off x="2312988" y="2193925"/>
            <a:ext cx="3892550" cy="3116263"/>
            <a:chOff x="2444531" y="2391859"/>
            <a:chExt cx="3568066" cy="2834530"/>
          </a:xfrm>
        </p:grpSpPr>
        <p:grpSp>
          <p:nvGrpSpPr>
            <p:cNvPr id="15" name="Group 1"/>
            <p:cNvGrpSpPr>
              <a:grpSpLocks/>
            </p:cNvGrpSpPr>
            <p:nvPr/>
          </p:nvGrpSpPr>
          <p:grpSpPr bwMode="auto">
            <a:xfrm>
              <a:off x="3137268" y="2752132"/>
              <a:ext cx="2364565" cy="2153197"/>
              <a:chOff x="5820508" y="1837592"/>
              <a:chExt cx="1923481" cy="1758462"/>
            </a:xfrm>
          </p:grpSpPr>
          <p:pic>
            <p:nvPicPr>
              <p:cNvPr id="30777" name="Picture 6" descr="ITOP_Fanapi_combo_flttrk"/>
              <p:cNvPicPr>
                <a:picLocks noChangeAspect="1" noChangeArrowheads="1"/>
              </p:cNvPicPr>
              <p:nvPr/>
            </p:nvPicPr>
            <p:blipFill>
              <a:blip r:embed="rId2"/>
              <a:srcRect l="63654" t="15532" r="15312" b="54881"/>
              <a:stretch>
                <a:fillRect/>
              </a:stretch>
            </p:blipFill>
            <p:spPr bwMode="auto">
              <a:xfrm>
                <a:off x="5820508" y="1837592"/>
                <a:ext cx="1923317" cy="175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AutoShape 3"/>
              <p:cNvSpPr>
                <a:spLocks noChangeArrowheads="1"/>
              </p:cNvSpPr>
              <p:nvPr/>
            </p:nvSpPr>
            <p:spPr bwMode="auto">
              <a:xfrm>
                <a:off x="7543941" y="3200228"/>
                <a:ext cx="200048" cy="228777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" name="AutoShape 4"/>
              <p:cNvSpPr>
                <a:spLocks noChangeArrowheads="1"/>
              </p:cNvSpPr>
              <p:nvPr/>
            </p:nvSpPr>
            <p:spPr bwMode="auto">
              <a:xfrm>
                <a:off x="6019310" y="2286300"/>
                <a:ext cx="200048" cy="228777"/>
              </a:xfrm>
              <a:prstGeom prst="star5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" name="AutoShape 5"/>
              <p:cNvSpPr>
                <a:spLocks noChangeArrowheads="1"/>
              </p:cNvSpPr>
              <p:nvPr/>
            </p:nvSpPr>
            <p:spPr bwMode="auto">
              <a:xfrm>
                <a:off x="6553167" y="2590550"/>
                <a:ext cx="200049" cy="228777"/>
              </a:xfrm>
              <a:prstGeom prst="star5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5928163" y="2450218"/>
                <a:ext cx="269888" cy="226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 charset="0"/>
                    <a:ea typeface="ＭＳ Ｐゴシック" charset="-128"/>
                    <a:cs typeface="ＭＳ Ｐゴシック" charset="-128"/>
                  </a:rPr>
                  <a:t>14</a:t>
                </a:r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6477409" y="2743854"/>
                <a:ext cx="269888" cy="226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 charset="0"/>
                    <a:ea typeface="ＭＳ Ｐゴシック" charset="-128"/>
                    <a:cs typeface="ＭＳ Ｐゴシック" charset="-128"/>
                  </a:rPr>
                  <a:t>13</a:t>
                </a:r>
              </a:p>
            </p:txBody>
          </p: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7451611" y="3364145"/>
                <a:ext cx="269888" cy="226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 charset="0"/>
                    <a:ea typeface="ＭＳ Ｐゴシック" charset="-128"/>
                    <a:cs typeface="ＭＳ Ｐゴシック" charset="-128"/>
                  </a:rPr>
                  <a:t>12</a:t>
                </a:r>
              </a:p>
            </p:txBody>
          </p:sp>
        </p:grpSp>
        <p:grpSp>
          <p:nvGrpSpPr>
            <p:cNvPr id="20" name="Group 65"/>
            <p:cNvGrpSpPr>
              <a:grpSpLocks/>
            </p:cNvGrpSpPr>
            <p:nvPr/>
          </p:nvGrpSpPr>
          <p:grpSpPr bwMode="auto">
            <a:xfrm>
              <a:off x="2444531" y="2391859"/>
              <a:ext cx="3568066" cy="2834530"/>
              <a:chOff x="1183549" y="-31653"/>
              <a:chExt cx="6346688" cy="4507118"/>
            </a:xfrm>
          </p:grpSpPr>
          <p:grpSp>
            <p:nvGrpSpPr>
              <p:cNvPr id="21" name="Group 66"/>
              <p:cNvGrpSpPr>
                <a:grpSpLocks/>
              </p:cNvGrpSpPr>
              <p:nvPr/>
            </p:nvGrpSpPr>
            <p:grpSpPr bwMode="auto">
              <a:xfrm>
                <a:off x="1183549" y="-31653"/>
                <a:ext cx="6346688" cy="4507118"/>
                <a:chOff x="1183549" y="-31653"/>
                <a:chExt cx="6346688" cy="4507118"/>
              </a:xfrm>
            </p:grpSpPr>
            <p:sp>
              <p:nvSpPr>
                <p:cNvPr id="30762" name="Rectangle 55"/>
                <p:cNvSpPr>
                  <a:spLocks noChangeArrowheads="1"/>
                </p:cNvSpPr>
                <p:nvPr/>
              </p:nvSpPr>
              <p:spPr bwMode="auto">
                <a:xfrm>
                  <a:off x="2651156" y="-31653"/>
                  <a:ext cx="4793666" cy="486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kumimoji="1" lang="en-US" sz="1600" b="1">
                      <a:ea typeface="ＭＳ Ｐゴシック" pitchFamily="-111" charset="-128"/>
                      <a:cs typeface="ＭＳ Ｐゴシック" pitchFamily="-111" charset="-128"/>
                    </a:rPr>
                    <a:t>Surface 13 Sept, 2010</a:t>
                  </a:r>
                </a:p>
              </p:txBody>
            </p:sp>
            <p:sp>
              <p:nvSpPr>
                <p:cNvPr id="3076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183549" y="4034627"/>
                  <a:ext cx="6346688" cy="4408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1">
                      <a:ea typeface="ＭＳ Ｐゴシック" pitchFamily="-111" charset="-128"/>
                      <a:cs typeface="ＭＳ Ｐゴシック" pitchFamily="-111" charset="-128"/>
                    </a:rPr>
                    <a:t>3.Sfc vortex develops over warm/cold eddies</a:t>
                  </a:r>
                </a:p>
              </p:txBody>
            </p:sp>
            <p:grpSp>
              <p:nvGrpSpPr>
                <p:cNvPr id="22" name="Group 73"/>
                <p:cNvGrpSpPr>
                  <a:grpSpLocks/>
                </p:cNvGrpSpPr>
                <p:nvPr/>
              </p:nvGrpSpPr>
              <p:grpSpPr bwMode="auto">
                <a:xfrm>
                  <a:off x="3314700" y="1396166"/>
                  <a:ext cx="2584938" cy="1944911"/>
                  <a:chOff x="3314700" y="1396166"/>
                  <a:chExt cx="2584938" cy="1944911"/>
                </a:xfrm>
              </p:grpSpPr>
              <p:sp>
                <p:nvSpPr>
                  <p:cNvPr id="75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266300" y="2209278"/>
                    <a:ext cx="178598" cy="179091"/>
                  </a:xfrm>
                  <a:prstGeom prst="ellipse">
                    <a:avLst/>
                  </a:prstGeom>
                  <a:noFill/>
                  <a:ln w="57150" cap="sq">
                    <a:solidFill>
                      <a:srgbClr val="CB010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/>
                  </a:ex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kumimoji="1" lang="en-US" sz="16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Times New Roman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grpSp>
                <p:nvGrpSpPr>
                  <p:cNvPr id="23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3314700" y="1396166"/>
                    <a:ext cx="2584938" cy="1944911"/>
                    <a:chOff x="3314700" y="1396166"/>
                    <a:chExt cx="2584938" cy="1944911"/>
                  </a:xfrm>
                </p:grpSpPr>
                <p:sp>
                  <p:nvSpPr>
                    <p:cNvPr id="30767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4026877" y="1930452"/>
                      <a:ext cx="827425" cy="1393040"/>
                    </a:xfrm>
                    <a:custGeom>
                      <a:avLst/>
                      <a:gdLst>
                        <a:gd name="T0" fmla="*/ 659423 w 827425"/>
                        <a:gd name="T1" fmla="*/ 1393040 h 1393040"/>
                        <a:gd name="T2" fmla="*/ 668215 w 827425"/>
                        <a:gd name="T3" fmla="*/ 1076517 h 1393040"/>
                        <a:gd name="T4" fmla="*/ 756138 w 827425"/>
                        <a:gd name="T5" fmla="*/ 751202 h 1393040"/>
                        <a:gd name="T6" fmla="*/ 826477 w 827425"/>
                        <a:gd name="T7" fmla="*/ 364340 h 1393040"/>
                        <a:gd name="T8" fmla="*/ 782515 w 827425"/>
                        <a:gd name="T9" fmla="*/ 118156 h 1393040"/>
                        <a:gd name="T10" fmla="*/ 597877 w 827425"/>
                        <a:gd name="T11" fmla="*/ 12648 h 1393040"/>
                        <a:gd name="T12" fmla="*/ 413238 w 827425"/>
                        <a:gd name="T13" fmla="*/ 3856 h 1393040"/>
                        <a:gd name="T14" fmla="*/ 263769 w 827425"/>
                        <a:gd name="T15" fmla="*/ 30233 h 1393040"/>
                        <a:gd name="T16" fmla="*/ 193431 w 827425"/>
                        <a:gd name="T17" fmla="*/ 56610 h 1393040"/>
                        <a:gd name="T18" fmla="*/ 61546 w 827425"/>
                        <a:gd name="T19" fmla="*/ 214871 h 1393040"/>
                        <a:gd name="T20" fmla="*/ 0 w 827425"/>
                        <a:gd name="T21" fmla="*/ 425886 h 1393040"/>
                        <a:gd name="T22" fmla="*/ 61546 w 827425"/>
                        <a:gd name="T23" fmla="*/ 645694 h 1393040"/>
                        <a:gd name="T24" fmla="*/ 237392 w 827425"/>
                        <a:gd name="T25" fmla="*/ 724825 h 1393040"/>
                        <a:gd name="T26" fmla="*/ 492369 w 827425"/>
                        <a:gd name="T27" fmla="*/ 592940 h 1393040"/>
                        <a:gd name="T28" fmla="*/ 597877 w 827425"/>
                        <a:gd name="T29" fmla="*/ 399510 h 1393040"/>
                        <a:gd name="T30" fmla="*/ 597877 w 827425"/>
                        <a:gd name="T31" fmla="*/ 399510 h 1393040"/>
                        <a:gd name="T32" fmla="*/ 597877 w 827425"/>
                        <a:gd name="T33" fmla="*/ 399510 h 139304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827425"/>
                        <a:gd name="T52" fmla="*/ 0 h 1393040"/>
                        <a:gd name="T53" fmla="*/ 827425 w 827425"/>
                        <a:gd name="T54" fmla="*/ 1393040 h 139304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827425" h="1393040">
                          <a:moveTo>
                            <a:pt x="659423" y="1393040"/>
                          </a:moveTo>
                          <a:cubicBezTo>
                            <a:pt x="655759" y="1288265"/>
                            <a:pt x="652096" y="1183490"/>
                            <a:pt x="668215" y="1076517"/>
                          </a:cubicBezTo>
                          <a:cubicBezTo>
                            <a:pt x="684334" y="969544"/>
                            <a:pt x="729761" y="869898"/>
                            <a:pt x="756138" y="751202"/>
                          </a:cubicBezTo>
                          <a:cubicBezTo>
                            <a:pt x="782515" y="632506"/>
                            <a:pt x="822081" y="469848"/>
                            <a:pt x="826477" y="364340"/>
                          </a:cubicBezTo>
                          <a:cubicBezTo>
                            <a:pt x="830873" y="258832"/>
                            <a:pt x="820615" y="176771"/>
                            <a:pt x="782515" y="118156"/>
                          </a:cubicBezTo>
                          <a:cubicBezTo>
                            <a:pt x="744415" y="59541"/>
                            <a:pt x="659423" y="31698"/>
                            <a:pt x="597877" y="12648"/>
                          </a:cubicBezTo>
                          <a:cubicBezTo>
                            <a:pt x="536331" y="-6402"/>
                            <a:pt x="468923" y="925"/>
                            <a:pt x="413238" y="3856"/>
                          </a:cubicBezTo>
                          <a:cubicBezTo>
                            <a:pt x="357553" y="6787"/>
                            <a:pt x="300403" y="21441"/>
                            <a:pt x="263769" y="30233"/>
                          </a:cubicBezTo>
                          <a:cubicBezTo>
                            <a:pt x="227134" y="39025"/>
                            <a:pt x="227135" y="25837"/>
                            <a:pt x="193431" y="56610"/>
                          </a:cubicBezTo>
                          <a:cubicBezTo>
                            <a:pt x="159727" y="87383"/>
                            <a:pt x="93784" y="153325"/>
                            <a:pt x="61546" y="214871"/>
                          </a:cubicBezTo>
                          <a:cubicBezTo>
                            <a:pt x="29308" y="276417"/>
                            <a:pt x="0" y="354082"/>
                            <a:pt x="0" y="425886"/>
                          </a:cubicBezTo>
                          <a:cubicBezTo>
                            <a:pt x="0" y="497690"/>
                            <a:pt x="21981" y="595871"/>
                            <a:pt x="61546" y="645694"/>
                          </a:cubicBezTo>
                          <a:cubicBezTo>
                            <a:pt x="101111" y="695517"/>
                            <a:pt x="165588" y="733617"/>
                            <a:pt x="237392" y="724825"/>
                          </a:cubicBezTo>
                          <a:cubicBezTo>
                            <a:pt x="309196" y="716033"/>
                            <a:pt x="432288" y="647159"/>
                            <a:pt x="492369" y="592940"/>
                          </a:cubicBezTo>
                          <a:cubicBezTo>
                            <a:pt x="552450" y="538721"/>
                            <a:pt x="597877" y="399510"/>
                            <a:pt x="597877" y="39951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p:txBody>
                </p:sp>
                <p:sp>
                  <p:nvSpPr>
                    <p:cNvPr id="30768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4106008" y="2549769"/>
                      <a:ext cx="527538" cy="782516"/>
                    </a:xfrm>
                    <a:custGeom>
                      <a:avLst/>
                      <a:gdLst>
                        <a:gd name="T0" fmla="*/ 0 w 527538"/>
                        <a:gd name="T1" fmla="*/ 782516 h 782516"/>
                        <a:gd name="T2" fmla="*/ 175846 w 527538"/>
                        <a:gd name="T3" fmla="*/ 501162 h 782516"/>
                        <a:gd name="T4" fmla="*/ 360484 w 527538"/>
                        <a:gd name="T5" fmla="*/ 281354 h 782516"/>
                        <a:gd name="T6" fmla="*/ 474784 w 527538"/>
                        <a:gd name="T7" fmla="*/ 123093 h 782516"/>
                        <a:gd name="T8" fmla="*/ 527538 w 527538"/>
                        <a:gd name="T9" fmla="*/ 0 h 7825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7538"/>
                        <a:gd name="T16" fmla="*/ 0 h 782516"/>
                        <a:gd name="T17" fmla="*/ 527538 w 527538"/>
                        <a:gd name="T18" fmla="*/ 782516 h 7825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7538" h="782516">
                          <a:moveTo>
                            <a:pt x="0" y="782516"/>
                          </a:moveTo>
                          <a:cubicBezTo>
                            <a:pt x="57882" y="683602"/>
                            <a:pt x="115765" y="584689"/>
                            <a:pt x="175846" y="501162"/>
                          </a:cubicBezTo>
                          <a:cubicBezTo>
                            <a:pt x="235927" y="417635"/>
                            <a:pt x="310661" y="344365"/>
                            <a:pt x="360484" y="281354"/>
                          </a:cubicBezTo>
                          <a:cubicBezTo>
                            <a:pt x="410307" y="218342"/>
                            <a:pt x="446942" y="169985"/>
                            <a:pt x="474784" y="123093"/>
                          </a:cubicBezTo>
                          <a:cubicBezTo>
                            <a:pt x="502626" y="76201"/>
                            <a:pt x="515082" y="38100"/>
                            <a:pt x="527538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p:txBody>
                </p:sp>
                <p:sp>
                  <p:nvSpPr>
                    <p:cNvPr id="30769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4818185" y="2039815"/>
                      <a:ext cx="808190" cy="1297354"/>
                    </a:xfrm>
                    <a:custGeom>
                      <a:avLst/>
                      <a:gdLst>
                        <a:gd name="T0" fmla="*/ 800100 w 808190"/>
                        <a:gd name="T1" fmla="*/ 1292470 h 1297354"/>
                        <a:gd name="T2" fmla="*/ 764930 w 808190"/>
                        <a:gd name="T3" fmla="*/ 1248508 h 1297354"/>
                        <a:gd name="T4" fmla="*/ 465992 w 808190"/>
                        <a:gd name="T5" fmla="*/ 940777 h 1297354"/>
                        <a:gd name="T6" fmla="*/ 307730 w 808190"/>
                        <a:gd name="T7" fmla="*/ 703385 h 1297354"/>
                        <a:gd name="T8" fmla="*/ 211015 w 808190"/>
                        <a:gd name="T9" fmla="*/ 492370 h 1297354"/>
                        <a:gd name="T10" fmla="*/ 149469 w 808190"/>
                        <a:gd name="T11" fmla="*/ 351693 h 1297354"/>
                        <a:gd name="T12" fmla="*/ 87923 w 808190"/>
                        <a:gd name="T13" fmla="*/ 175847 h 1297354"/>
                        <a:gd name="T14" fmla="*/ 35169 w 808190"/>
                        <a:gd name="T15" fmla="*/ 61547 h 1297354"/>
                        <a:gd name="T16" fmla="*/ 0 w 808190"/>
                        <a:gd name="T17" fmla="*/ 0 h 129735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08190"/>
                        <a:gd name="T28" fmla="*/ 0 h 1297354"/>
                        <a:gd name="T29" fmla="*/ 808190 w 808190"/>
                        <a:gd name="T30" fmla="*/ 1297354 h 129735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08190" h="1297354">
                          <a:moveTo>
                            <a:pt x="800100" y="1292470"/>
                          </a:moveTo>
                          <a:cubicBezTo>
                            <a:pt x="810357" y="1299796"/>
                            <a:pt x="820615" y="1307123"/>
                            <a:pt x="764930" y="1248508"/>
                          </a:cubicBezTo>
                          <a:cubicBezTo>
                            <a:pt x="709245" y="1189893"/>
                            <a:pt x="542192" y="1031631"/>
                            <a:pt x="465992" y="940777"/>
                          </a:cubicBezTo>
                          <a:cubicBezTo>
                            <a:pt x="389792" y="849923"/>
                            <a:pt x="350226" y="778120"/>
                            <a:pt x="307730" y="703385"/>
                          </a:cubicBezTo>
                          <a:cubicBezTo>
                            <a:pt x="265234" y="628650"/>
                            <a:pt x="237392" y="550985"/>
                            <a:pt x="211015" y="492370"/>
                          </a:cubicBezTo>
                          <a:cubicBezTo>
                            <a:pt x="184638" y="433755"/>
                            <a:pt x="169984" y="404447"/>
                            <a:pt x="149469" y="351693"/>
                          </a:cubicBezTo>
                          <a:cubicBezTo>
                            <a:pt x="128954" y="298939"/>
                            <a:pt x="106973" y="224205"/>
                            <a:pt x="87923" y="175847"/>
                          </a:cubicBezTo>
                          <a:cubicBezTo>
                            <a:pt x="68873" y="127489"/>
                            <a:pt x="49823" y="90855"/>
                            <a:pt x="35169" y="61547"/>
                          </a:cubicBezTo>
                          <a:cubicBezTo>
                            <a:pt x="20515" y="32239"/>
                            <a:pt x="10257" y="16119"/>
                            <a:pt x="0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p:txBody>
                </p:sp>
                <p:sp>
                  <p:nvSpPr>
                    <p:cNvPr id="30770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3341077" y="1657880"/>
                      <a:ext cx="2456068" cy="725501"/>
                    </a:xfrm>
                    <a:custGeom>
                      <a:avLst/>
                      <a:gdLst>
                        <a:gd name="T0" fmla="*/ 2453054 w 2456068"/>
                        <a:gd name="T1" fmla="*/ 716043 h 725501"/>
                        <a:gd name="T2" fmla="*/ 2409092 w 2456068"/>
                        <a:gd name="T3" fmla="*/ 689666 h 725501"/>
                        <a:gd name="T4" fmla="*/ 2127738 w 2456068"/>
                        <a:gd name="T5" fmla="*/ 425897 h 725501"/>
                        <a:gd name="T6" fmla="*/ 1925515 w 2456068"/>
                        <a:gd name="T7" fmla="*/ 258843 h 725501"/>
                        <a:gd name="T8" fmla="*/ 1705708 w 2456068"/>
                        <a:gd name="T9" fmla="*/ 91789 h 725501"/>
                        <a:gd name="T10" fmla="*/ 1547446 w 2456068"/>
                        <a:gd name="T11" fmla="*/ 30243 h 725501"/>
                        <a:gd name="T12" fmla="*/ 1336431 w 2456068"/>
                        <a:gd name="T13" fmla="*/ 3866 h 725501"/>
                        <a:gd name="T14" fmla="*/ 1169377 w 2456068"/>
                        <a:gd name="T15" fmla="*/ 3866 h 725501"/>
                        <a:gd name="T16" fmla="*/ 844061 w 2456068"/>
                        <a:gd name="T17" fmla="*/ 39035 h 725501"/>
                        <a:gd name="T18" fmla="*/ 712177 w 2456068"/>
                        <a:gd name="T19" fmla="*/ 109374 h 725501"/>
                        <a:gd name="T20" fmla="*/ 729761 w 2456068"/>
                        <a:gd name="T21" fmla="*/ 100582 h 725501"/>
                        <a:gd name="T22" fmla="*/ 562708 w 2456068"/>
                        <a:gd name="T23" fmla="*/ 170920 h 725501"/>
                        <a:gd name="T24" fmla="*/ 386861 w 2456068"/>
                        <a:gd name="T25" fmla="*/ 241258 h 725501"/>
                        <a:gd name="T26" fmla="*/ 219808 w 2456068"/>
                        <a:gd name="T27" fmla="*/ 320389 h 725501"/>
                        <a:gd name="T28" fmla="*/ 0 w 2456068"/>
                        <a:gd name="T29" fmla="*/ 434689 h 72550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56068"/>
                        <a:gd name="T46" fmla="*/ 0 h 725501"/>
                        <a:gd name="T47" fmla="*/ 2456068 w 2456068"/>
                        <a:gd name="T48" fmla="*/ 725501 h 725501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56068" h="725501">
                          <a:moveTo>
                            <a:pt x="2453054" y="716043"/>
                          </a:moveTo>
                          <a:cubicBezTo>
                            <a:pt x="2458182" y="727033"/>
                            <a:pt x="2463311" y="738024"/>
                            <a:pt x="2409092" y="689666"/>
                          </a:cubicBezTo>
                          <a:cubicBezTo>
                            <a:pt x="2354873" y="641308"/>
                            <a:pt x="2208334" y="497701"/>
                            <a:pt x="2127738" y="425897"/>
                          </a:cubicBezTo>
                          <a:cubicBezTo>
                            <a:pt x="2047142" y="354093"/>
                            <a:pt x="1995853" y="314528"/>
                            <a:pt x="1925515" y="258843"/>
                          </a:cubicBezTo>
                          <a:cubicBezTo>
                            <a:pt x="1855177" y="203158"/>
                            <a:pt x="1768719" y="129889"/>
                            <a:pt x="1705708" y="91789"/>
                          </a:cubicBezTo>
                          <a:cubicBezTo>
                            <a:pt x="1642697" y="53689"/>
                            <a:pt x="1608992" y="44897"/>
                            <a:pt x="1547446" y="30243"/>
                          </a:cubicBezTo>
                          <a:cubicBezTo>
                            <a:pt x="1485900" y="15589"/>
                            <a:pt x="1399442" y="8262"/>
                            <a:pt x="1336431" y="3866"/>
                          </a:cubicBezTo>
                          <a:cubicBezTo>
                            <a:pt x="1273419" y="-530"/>
                            <a:pt x="1251439" y="-1996"/>
                            <a:pt x="1169377" y="3866"/>
                          </a:cubicBezTo>
                          <a:cubicBezTo>
                            <a:pt x="1087315" y="9727"/>
                            <a:pt x="920261" y="21450"/>
                            <a:pt x="844061" y="39035"/>
                          </a:cubicBezTo>
                          <a:cubicBezTo>
                            <a:pt x="767861" y="56620"/>
                            <a:pt x="731227" y="99116"/>
                            <a:pt x="712177" y="109374"/>
                          </a:cubicBezTo>
                          <a:cubicBezTo>
                            <a:pt x="693127" y="119632"/>
                            <a:pt x="729761" y="100582"/>
                            <a:pt x="729761" y="100582"/>
                          </a:cubicBezTo>
                          <a:lnTo>
                            <a:pt x="562708" y="170920"/>
                          </a:lnTo>
                          <a:cubicBezTo>
                            <a:pt x="505558" y="194366"/>
                            <a:pt x="444011" y="216346"/>
                            <a:pt x="386861" y="241258"/>
                          </a:cubicBezTo>
                          <a:cubicBezTo>
                            <a:pt x="329711" y="266169"/>
                            <a:pt x="284285" y="288150"/>
                            <a:pt x="219808" y="320389"/>
                          </a:cubicBezTo>
                          <a:cubicBezTo>
                            <a:pt x="155331" y="352627"/>
                            <a:pt x="77665" y="393658"/>
                            <a:pt x="0" y="434689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p:txBody>
                </p:sp>
                <p:sp>
                  <p:nvSpPr>
                    <p:cNvPr id="30771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3393831" y="2162908"/>
                      <a:ext cx="474784" cy="589084"/>
                    </a:xfrm>
                    <a:custGeom>
                      <a:avLst/>
                      <a:gdLst>
                        <a:gd name="T0" fmla="*/ 474784 w 474784"/>
                        <a:gd name="T1" fmla="*/ 0 h 589084"/>
                        <a:gd name="T2" fmla="*/ 430823 w 474784"/>
                        <a:gd name="T3" fmla="*/ 211015 h 589084"/>
                        <a:gd name="T4" fmla="*/ 369277 w 474784"/>
                        <a:gd name="T5" fmla="*/ 369277 h 589084"/>
                        <a:gd name="T6" fmla="*/ 281354 w 474784"/>
                        <a:gd name="T7" fmla="*/ 448407 h 589084"/>
                        <a:gd name="T8" fmla="*/ 175846 w 474784"/>
                        <a:gd name="T9" fmla="*/ 518746 h 589084"/>
                        <a:gd name="T10" fmla="*/ 105507 w 474784"/>
                        <a:gd name="T11" fmla="*/ 562707 h 589084"/>
                        <a:gd name="T12" fmla="*/ 0 w 474784"/>
                        <a:gd name="T13" fmla="*/ 589084 h 58908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74784"/>
                        <a:gd name="T22" fmla="*/ 0 h 589084"/>
                        <a:gd name="T23" fmla="*/ 474784 w 474784"/>
                        <a:gd name="T24" fmla="*/ 589084 h 58908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74784" h="589084">
                          <a:moveTo>
                            <a:pt x="474784" y="0"/>
                          </a:moveTo>
                          <a:cubicBezTo>
                            <a:pt x="461595" y="74734"/>
                            <a:pt x="448407" y="149469"/>
                            <a:pt x="430823" y="211015"/>
                          </a:cubicBezTo>
                          <a:cubicBezTo>
                            <a:pt x="413239" y="272561"/>
                            <a:pt x="394188" y="329712"/>
                            <a:pt x="369277" y="369277"/>
                          </a:cubicBezTo>
                          <a:cubicBezTo>
                            <a:pt x="344366" y="408842"/>
                            <a:pt x="313592" y="423496"/>
                            <a:pt x="281354" y="448407"/>
                          </a:cubicBezTo>
                          <a:cubicBezTo>
                            <a:pt x="249116" y="473318"/>
                            <a:pt x="205154" y="499696"/>
                            <a:pt x="175846" y="518746"/>
                          </a:cubicBezTo>
                          <a:cubicBezTo>
                            <a:pt x="146538" y="537796"/>
                            <a:pt x="134815" y="550984"/>
                            <a:pt x="105507" y="562707"/>
                          </a:cubicBezTo>
                          <a:cubicBezTo>
                            <a:pt x="76199" y="574430"/>
                            <a:pt x="38099" y="581757"/>
                            <a:pt x="0" y="589084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p:txBody>
                </p:sp>
                <p:sp>
                  <p:nvSpPr>
                    <p:cNvPr id="30772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3323492" y="1396166"/>
                      <a:ext cx="2576146" cy="415049"/>
                    </a:xfrm>
                    <a:custGeom>
                      <a:avLst/>
                      <a:gdLst>
                        <a:gd name="T0" fmla="*/ 2576146 w 2576146"/>
                        <a:gd name="T1" fmla="*/ 415049 h 415049"/>
                        <a:gd name="T2" fmla="*/ 2277208 w 2576146"/>
                        <a:gd name="T3" fmla="*/ 291957 h 415049"/>
                        <a:gd name="T4" fmla="*/ 1872762 w 2576146"/>
                        <a:gd name="T5" fmla="*/ 107319 h 415049"/>
                        <a:gd name="T6" fmla="*/ 1547446 w 2576146"/>
                        <a:gd name="T7" fmla="*/ 28188 h 415049"/>
                        <a:gd name="T8" fmla="*/ 1204546 w 2576146"/>
                        <a:gd name="T9" fmla="*/ 1811 h 415049"/>
                        <a:gd name="T10" fmla="*/ 835270 w 2576146"/>
                        <a:gd name="T11" fmla="*/ 72149 h 415049"/>
                        <a:gd name="T12" fmla="*/ 580293 w 2576146"/>
                        <a:gd name="T13" fmla="*/ 168865 h 415049"/>
                        <a:gd name="T14" fmla="*/ 307731 w 2576146"/>
                        <a:gd name="T15" fmla="*/ 239203 h 415049"/>
                        <a:gd name="T16" fmla="*/ 8793 w 2576146"/>
                        <a:gd name="T17" fmla="*/ 309542 h 415049"/>
                        <a:gd name="T18" fmla="*/ 8793 w 2576146"/>
                        <a:gd name="T19" fmla="*/ 309542 h 415049"/>
                        <a:gd name="T20" fmla="*/ 0 w 2576146"/>
                        <a:gd name="T21" fmla="*/ 309542 h 41504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576146"/>
                        <a:gd name="T34" fmla="*/ 0 h 415049"/>
                        <a:gd name="T35" fmla="*/ 2576146 w 2576146"/>
                        <a:gd name="T36" fmla="*/ 415049 h 41504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576146" h="415049">
                          <a:moveTo>
                            <a:pt x="2576146" y="415049"/>
                          </a:moveTo>
                          <a:cubicBezTo>
                            <a:pt x="2485292" y="379147"/>
                            <a:pt x="2394439" y="343245"/>
                            <a:pt x="2277208" y="291957"/>
                          </a:cubicBezTo>
                          <a:cubicBezTo>
                            <a:pt x="2159977" y="240669"/>
                            <a:pt x="1994389" y="151280"/>
                            <a:pt x="1872762" y="107319"/>
                          </a:cubicBezTo>
                          <a:cubicBezTo>
                            <a:pt x="1751135" y="63358"/>
                            <a:pt x="1658815" y="45773"/>
                            <a:pt x="1547446" y="28188"/>
                          </a:cubicBezTo>
                          <a:cubicBezTo>
                            <a:pt x="1436077" y="10603"/>
                            <a:pt x="1323242" y="-5516"/>
                            <a:pt x="1204546" y="1811"/>
                          </a:cubicBezTo>
                          <a:cubicBezTo>
                            <a:pt x="1085850" y="9138"/>
                            <a:pt x="939312" y="44307"/>
                            <a:pt x="835270" y="72149"/>
                          </a:cubicBezTo>
                          <a:cubicBezTo>
                            <a:pt x="731228" y="99991"/>
                            <a:pt x="668216" y="141023"/>
                            <a:pt x="580293" y="168865"/>
                          </a:cubicBezTo>
                          <a:cubicBezTo>
                            <a:pt x="492370" y="196707"/>
                            <a:pt x="402981" y="215757"/>
                            <a:pt x="307731" y="239203"/>
                          </a:cubicBezTo>
                          <a:cubicBezTo>
                            <a:pt x="212481" y="262649"/>
                            <a:pt x="8793" y="309542"/>
                            <a:pt x="8793" y="309542"/>
                          </a:cubicBezTo>
                          <a:lnTo>
                            <a:pt x="0" y="309542"/>
                          </a:ln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p:txBody>
                </p:sp>
                <p:sp>
                  <p:nvSpPr>
                    <p:cNvPr id="30773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3314700" y="3112334"/>
                      <a:ext cx="465992" cy="228743"/>
                    </a:xfrm>
                    <a:custGeom>
                      <a:avLst/>
                      <a:gdLst>
                        <a:gd name="T0" fmla="*/ 465992 w 465992"/>
                        <a:gd name="T1" fmla="*/ 228743 h 228743"/>
                        <a:gd name="T2" fmla="*/ 334108 w 465992"/>
                        <a:gd name="T3" fmla="*/ 61689 h 228743"/>
                        <a:gd name="T4" fmla="*/ 237392 w 465992"/>
                        <a:gd name="T5" fmla="*/ 17728 h 228743"/>
                        <a:gd name="T6" fmla="*/ 131885 w 465992"/>
                        <a:gd name="T7" fmla="*/ 143 h 228743"/>
                        <a:gd name="T8" fmla="*/ 0 w 465992"/>
                        <a:gd name="T9" fmla="*/ 8935 h 228743"/>
                        <a:gd name="T10" fmla="*/ 0 w 465992"/>
                        <a:gd name="T11" fmla="*/ 8935 h 22874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65992"/>
                        <a:gd name="T19" fmla="*/ 0 h 228743"/>
                        <a:gd name="T20" fmla="*/ 465992 w 465992"/>
                        <a:gd name="T21" fmla="*/ 228743 h 22874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65992" h="228743">
                          <a:moveTo>
                            <a:pt x="465992" y="228743"/>
                          </a:moveTo>
                          <a:cubicBezTo>
                            <a:pt x="419100" y="162800"/>
                            <a:pt x="372208" y="96858"/>
                            <a:pt x="334108" y="61689"/>
                          </a:cubicBezTo>
                          <a:cubicBezTo>
                            <a:pt x="296008" y="26520"/>
                            <a:pt x="271096" y="27986"/>
                            <a:pt x="237392" y="17728"/>
                          </a:cubicBezTo>
                          <a:cubicBezTo>
                            <a:pt x="203688" y="7470"/>
                            <a:pt x="171450" y="1608"/>
                            <a:pt x="131885" y="143"/>
                          </a:cubicBezTo>
                          <a:cubicBezTo>
                            <a:pt x="92320" y="-1322"/>
                            <a:pt x="0" y="8935"/>
                            <a:pt x="0" y="8935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p:txBody>
                </p:sp>
                <p:sp>
                  <p:nvSpPr>
                    <p:cNvPr id="30774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3903785" y="2505808"/>
                      <a:ext cx="26377" cy="791307"/>
                    </a:xfrm>
                    <a:custGeom>
                      <a:avLst/>
                      <a:gdLst>
                        <a:gd name="T0" fmla="*/ 17584 w 26377"/>
                        <a:gd name="T1" fmla="*/ 0 h 791307"/>
                        <a:gd name="T2" fmla="*/ 0 w 26377"/>
                        <a:gd name="T3" fmla="*/ 290146 h 791307"/>
                        <a:gd name="T4" fmla="*/ 0 w 26377"/>
                        <a:gd name="T5" fmla="*/ 483577 h 791307"/>
                        <a:gd name="T6" fmla="*/ 17584 w 26377"/>
                        <a:gd name="T7" fmla="*/ 668215 h 791307"/>
                        <a:gd name="T8" fmla="*/ 26377 w 26377"/>
                        <a:gd name="T9" fmla="*/ 791307 h 791307"/>
                        <a:gd name="T10" fmla="*/ 26377 w 26377"/>
                        <a:gd name="T11" fmla="*/ 791307 h 79130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377"/>
                        <a:gd name="T19" fmla="*/ 0 h 791307"/>
                        <a:gd name="T20" fmla="*/ 26377 w 26377"/>
                        <a:gd name="T21" fmla="*/ 791307 h 79130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377" h="791307">
                          <a:moveTo>
                            <a:pt x="17584" y="0"/>
                          </a:moveTo>
                          <a:cubicBezTo>
                            <a:pt x="10257" y="104775"/>
                            <a:pt x="2931" y="209550"/>
                            <a:pt x="0" y="290146"/>
                          </a:cubicBezTo>
                          <a:cubicBezTo>
                            <a:pt x="-2931" y="370742"/>
                            <a:pt x="-2931" y="420566"/>
                            <a:pt x="0" y="483577"/>
                          </a:cubicBezTo>
                          <a:cubicBezTo>
                            <a:pt x="2931" y="546588"/>
                            <a:pt x="13188" y="616927"/>
                            <a:pt x="17584" y="668215"/>
                          </a:cubicBezTo>
                          <a:cubicBezTo>
                            <a:pt x="21980" y="719503"/>
                            <a:pt x="26377" y="791307"/>
                            <a:pt x="26377" y="791307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p:txBody>
                </p:sp>
                <p:sp>
                  <p:nvSpPr>
                    <p:cNvPr id="30775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3502087" y="2743200"/>
                      <a:ext cx="885275" cy="242035"/>
                    </a:xfrm>
                    <a:custGeom>
                      <a:avLst/>
                      <a:gdLst>
                        <a:gd name="T0" fmla="*/ 885275 w 885275"/>
                        <a:gd name="T1" fmla="*/ 0 h 242035"/>
                        <a:gd name="T2" fmla="*/ 709428 w 885275"/>
                        <a:gd name="T3" fmla="*/ 114300 h 242035"/>
                        <a:gd name="T4" fmla="*/ 524790 w 885275"/>
                        <a:gd name="T5" fmla="*/ 184638 h 242035"/>
                        <a:gd name="T6" fmla="*/ 287398 w 885275"/>
                        <a:gd name="T7" fmla="*/ 237392 h 242035"/>
                        <a:gd name="T8" fmla="*/ 120344 w 885275"/>
                        <a:gd name="T9" fmla="*/ 237392 h 242035"/>
                        <a:gd name="T10" fmla="*/ 6044 w 885275"/>
                        <a:gd name="T11" fmla="*/ 219808 h 242035"/>
                        <a:gd name="T12" fmla="*/ 14836 w 885275"/>
                        <a:gd name="T13" fmla="*/ 219808 h 242035"/>
                        <a:gd name="T14" fmla="*/ 14836 w 885275"/>
                        <a:gd name="T15" fmla="*/ 219808 h 24203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85275"/>
                        <a:gd name="T25" fmla="*/ 0 h 242035"/>
                        <a:gd name="T26" fmla="*/ 885275 w 885275"/>
                        <a:gd name="T27" fmla="*/ 242035 h 24203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85275" h="242035">
                          <a:moveTo>
                            <a:pt x="885275" y="0"/>
                          </a:moveTo>
                          <a:cubicBezTo>
                            <a:pt x="827392" y="41763"/>
                            <a:pt x="769509" y="83527"/>
                            <a:pt x="709428" y="114300"/>
                          </a:cubicBezTo>
                          <a:cubicBezTo>
                            <a:pt x="649347" y="145073"/>
                            <a:pt x="595128" y="164123"/>
                            <a:pt x="524790" y="184638"/>
                          </a:cubicBezTo>
                          <a:cubicBezTo>
                            <a:pt x="454452" y="205153"/>
                            <a:pt x="354806" y="228600"/>
                            <a:pt x="287398" y="237392"/>
                          </a:cubicBezTo>
                          <a:cubicBezTo>
                            <a:pt x="219990" y="246184"/>
                            <a:pt x="167236" y="240323"/>
                            <a:pt x="120344" y="237392"/>
                          </a:cubicBezTo>
                          <a:cubicBezTo>
                            <a:pt x="73452" y="234461"/>
                            <a:pt x="23629" y="222739"/>
                            <a:pt x="6044" y="219808"/>
                          </a:cubicBezTo>
                          <a:cubicBezTo>
                            <a:pt x="-11541" y="216877"/>
                            <a:pt x="14836" y="219808"/>
                            <a:pt x="14836" y="21980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p:txBody>
                </p:sp>
                <p:cxnSp>
                  <p:nvCxnSpPr>
                    <p:cNvPr id="30776" name="Straight Connector 8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539074" y="3214531"/>
                      <a:ext cx="180302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3547696" y="1475967"/>
                <a:ext cx="1817336" cy="1738564"/>
                <a:chOff x="3547696" y="1475967"/>
                <a:chExt cx="1817336" cy="1738564"/>
              </a:xfrm>
            </p:grpSpPr>
            <p:cxnSp>
              <p:nvCxnSpPr>
                <p:cNvPr id="30759" name="Straight Connector 6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62003" y="1475967"/>
                  <a:ext cx="18030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60" name="Straight Connector 6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7696" y="1494957"/>
                  <a:ext cx="14307" cy="17195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61" name="Straight Connector 7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27796" y="1494957"/>
                  <a:ext cx="14307" cy="17195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25" name="Group 129"/>
          <p:cNvGrpSpPr>
            <a:grpSpLocks/>
          </p:cNvGrpSpPr>
          <p:nvPr/>
        </p:nvGrpSpPr>
        <p:grpSpPr bwMode="auto">
          <a:xfrm>
            <a:off x="315913" y="1057275"/>
            <a:ext cx="2930525" cy="2822575"/>
            <a:chOff x="315476" y="1056755"/>
            <a:chExt cx="2931746" cy="2823465"/>
          </a:xfrm>
        </p:grpSpPr>
        <p:grpSp>
          <p:nvGrpSpPr>
            <p:cNvPr id="26" name="Group 24"/>
            <p:cNvGrpSpPr>
              <a:grpSpLocks/>
            </p:cNvGrpSpPr>
            <p:nvPr/>
          </p:nvGrpSpPr>
          <p:grpSpPr bwMode="auto">
            <a:xfrm>
              <a:off x="461067" y="1376722"/>
              <a:ext cx="2323709" cy="2129612"/>
              <a:chOff x="5326551" y="4484077"/>
              <a:chExt cx="1723048" cy="1573823"/>
            </a:xfrm>
          </p:grpSpPr>
          <p:pic>
            <p:nvPicPr>
              <p:cNvPr id="30750" name="Picture 6" descr="ITOP_Fanapi_combo_flttrk"/>
              <p:cNvPicPr>
                <a:picLocks noChangeAspect="1" noChangeArrowheads="1"/>
              </p:cNvPicPr>
              <p:nvPr/>
            </p:nvPicPr>
            <p:blipFill>
              <a:blip r:embed="rId2"/>
              <a:srcRect l="57788" t="62436" r="23367" b="11084"/>
              <a:stretch>
                <a:fillRect/>
              </a:stretch>
            </p:blipFill>
            <p:spPr bwMode="auto">
              <a:xfrm>
                <a:off x="5326551" y="4484077"/>
                <a:ext cx="1723048" cy="15738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AutoShape 14"/>
              <p:cNvSpPr>
                <a:spLocks noChangeArrowheads="1"/>
              </p:cNvSpPr>
              <p:nvPr/>
            </p:nvSpPr>
            <p:spPr bwMode="auto">
              <a:xfrm>
                <a:off x="6035872" y="5192333"/>
                <a:ext cx="200198" cy="228844"/>
              </a:xfrm>
              <a:prstGeom prst="star5">
                <a:avLst/>
              </a:prstGeom>
              <a:solidFill>
                <a:srgbClr val="FF00FF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" name="AutoShape 15"/>
              <p:cNvSpPr>
                <a:spLocks noChangeArrowheads="1"/>
              </p:cNvSpPr>
              <p:nvPr/>
            </p:nvSpPr>
            <p:spPr bwMode="auto">
              <a:xfrm>
                <a:off x="6569340" y="5497459"/>
                <a:ext cx="200198" cy="228844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9" name="Text Box 17"/>
              <p:cNvSpPr txBox="1">
                <a:spLocks noChangeArrowheads="1"/>
              </p:cNvSpPr>
              <p:nvPr/>
            </p:nvSpPr>
            <p:spPr bwMode="auto">
              <a:xfrm>
                <a:off x="5944017" y="5344896"/>
                <a:ext cx="268501" cy="225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 charset="0"/>
                    <a:ea typeface="ＭＳ Ｐゴシック" charset="-128"/>
                    <a:cs typeface="ＭＳ Ｐゴシック" charset="-128"/>
                  </a:rPr>
                  <a:t>14</a:t>
                </a:r>
              </a:p>
            </p:txBody>
          </p:sp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auto">
              <a:xfrm>
                <a:off x="6492794" y="5650022"/>
                <a:ext cx="268501" cy="225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 charset="0"/>
                    <a:ea typeface="ＭＳ Ｐゴシック" charset="-128"/>
                    <a:cs typeface="ＭＳ Ｐゴシック" charset="-128"/>
                  </a:rPr>
                  <a:t>13</a:t>
                </a:r>
              </a:p>
            </p:txBody>
          </p:sp>
        </p:grpSp>
        <p:grpSp>
          <p:nvGrpSpPr>
            <p:cNvPr id="31" name="Group 106"/>
            <p:cNvGrpSpPr>
              <a:grpSpLocks/>
            </p:cNvGrpSpPr>
            <p:nvPr/>
          </p:nvGrpSpPr>
          <p:grpSpPr bwMode="auto">
            <a:xfrm>
              <a:off x="315476" y="1056755"/>
              <a:ext cx="2931746" cy="2823465"/>
              <a:chOff x="-838356" y="-648102"/>
              <a:chExt cx="5389345" cy="5185711"/>
            </a:xfrm>
          </p:grpSpPr>
          <p:grpSp>
            <p:nvGrpSpPr>
              <p:cNvPr id="30720" name="Group 107"/>
              <p:cNvGrpSpPr>
                <a:grpSpLocks/>
              </p:cNvGrpSpPr>
              <p:nvPr/>
            </p:nvGrpSpPr>
            <p:grpSpPr bwMode="auto">
              <a:xfrm>
                <a:off x="351691" y="1103739"/>
                <a:ext cx="2630937" cy="2532185"/>
                <a:chOff x="351692" y="1090246"/>
                <a:chExt cx="2630937" cy="2532185"/>
              </a:xfrm>
            </p:grpSpPr>
            <p:sp>
              <p:nvSpPr>
                <p:cNvPr id="111" name="Oval 18"/>
                <p:cNvSpPr>
                  <a:spLocks noChangeArrowheads="1"/>
                </p:cNvSpPr>
                <p:nvPr/>
              </p:nvSpPr>
              <p:spPr bwMode="auto">
                <a:xfrm>
                  <a:off x="1284100" y="1753347"/>
                  <a:ext cx="189767" cy="180829"/>
                </a:xfrm>
                <a:prstGeom prst="ellipse">
                  <a:avLst/>
                </a:prstGeom>
                <a:noFill/>
                <a:ln w="57150" cap="sq">
                  <a:solidFill>
                    <a:srgbClr val="CB010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/>
                </a:ex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kumimoji="1" lang="en-US" sz="16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grpSp>
              <p:nvGrpSpPr>
                <p:cNvPr id="30721" name="Group 111"/>
                <p:cNvGrpSpPr>
                  <a:grpSpLocks/>
                </p:cNvGrpSpPr>
                <p:nvPr/>
              </p:nvGrpSpPr>
              <p:grpSpPr bwMode="auto">
                <a:xfrm>
                  <a:off x="351692" y="1090246"/>
                  <a:ext cx="2630937" cy="2532185"/>
                  <a:chOff x="351692" y="1090246"/>
                  <a:chExt cx="2630937" cy="2532185"/>
                </a:xfrm>
              </p:grpSpPr>
              <p:sp>
                <p:nvSpPr>
                  <p:cNvPr id="30740" name="Freeform 116"/>
                  <p:cNvSpPr>
                    <a:spLocks/>
                  </p:cNvSpPr>
                  <p:nvPr/>
                </p:nvSpPr>
                <p:spPr bwMode="auto">
                  <a:xfrm>
                    <a:off x="694592" y="1572478"/>
                    <a:ext cx="1205114" cy="2041160"/>
                  </a:xfrm>
                  <a:custGeom>
                    <a:avLst/>
                    <a:gdLst>
                      <a:gd name="T0" fmla="*/ 0 w 1205114"/>
                      <a:gd name="T1" fmla="*/ 2041160 h 2041160"/>
                      <a:gd name="T2" fmla="*/ 272562 w 1205114"/>
                      <a:gd name="T3" fmla="*/ 1794976 h 2041160"/>
                      <a:gd name="T4" fmla="*/ 509954 w 1205114"/>
                      <a:gd name="T5" fmla="*/ 1566376 h 2041160"/>
                      <a:gd name="T6" fmla="*/ 747346 w 1205114"/>
                      <a:gd name="T7" fmla="*/ 1320191 h 2041160"/>
                      <a:gd name="T8" fmla="*/ 975946 w 1205114"/>
                      <a:gd name="T9" fmla="*/ 1065214 h 2041160"/>
                      <a:gd name="T10" fmla="*/ 1134208 w 1205114"/>
                      <a:gd name="T11" fmla="*/ 810237 h 2041160"/>
                      <a:gd name="T12" fmla="*/ 1186962 w 1205114"/>
                      <a:gd name="T13" fmla="*/ 511299 h 2041160"/>
                      <a:gd name="T14" fmla="*/ 1204546 w 1205114"/>
                      <a:gd name="T15" fmla="*/ 282699 h 2041160"/>
                      <a:gd name="T16" fmla="*/ 1169377 w 1205114"/>
                      <a:gd name="T17" fmla="*/ 98060 h 2041160"/>
                      <a:gd name="T18" fmla="*/ 1107831 w 1205114"/>
                      <a:gd name="T19" fmla="*/ 54099 h 2041160"/>
                      <a:gd name="T20" fmla="*/ 967154 w 1205114"/>
                      <a:gd name="T21" fmla="*/ 1345 h 2041160"/>
                      <a:gd name="T22" fmla="*/ 800100 w 1205114"/>
                      <a:gd name="T23" fmla="*/ 18930 h 2041160"/>
                      <a:gd name="T24" fmla="*/ 685800 w 1205114"/>
                      <a:gd name="T25" fmla="*/ 54099 h 2041160"/>
                      <a:gd name="T26" fmla="*/ 553916 w 1205114"/>
                      <a:gd name="T27" fmla="*/ 159607 h 204116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205114"/>
                      <a:gd name="T43" fmla="*/ 0 h 2041160"/>
                      <a:gd name="T44" fmla="*/ 1205114 w 1205114"/>
                      <a:gd name="T45" fmla="*/ 2041160 h 204116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205114" h="2041160">
                        <a:moveTo>
                          <a:pt x="0" y="2041160"/>
                        </a:moveTo>
                        <a:cubicBezTo>
                          <a:pt x="93785" y="1957633"/>
                          <a:pt x="187570" y="1874107"/>
                          <a:pt x="272562" y="1794976"/>
                        </a:cubicBezTo>
                        <a:cubicBezTo>
                          <a:pt x="357554" y="1715845"/>
                          <a:pt x="430823" y="1645507"/>
                          <a:pt x="509954" y="1566376"/>
                        </a:cubicBezTo>
                        <a:cubicBezTo>
                          <a:pt x="589085" y="1487245"/>
                          <a:pt x="669681" y="1403718"/>
                          <a:pt x="747346" y="1320191"/>
                        </a:cubicBezTo>
                        <a:cubicBezTo>
                          <a:pt x="825011" y="1236664"/>
                          <a:pt x="911469" y="1150206"/>
                          <a:pt x="975946" y="1065214"/>
                        </a:cubicBezTo>
                        <a:cubicBezTo>
                          <a:pt x="1040423" y="980222"/>
                          <a:pt x="1099039" y="902556"/>
                          <a:pt x="1134208" y="810237"/>
                        </a:cubicBezTo>
                        <a:cubicBezTo>
                          <a:pt x="1169377" y="717918"/>
                          <a:pt x="1175239" y="599222"/>
                          <a:pt x="1186962" y="511299"/>
                        </a:cubicBezTo>
                        <a:cubicBezTo>
                          <a:pt x="1198685" y="423376"/>
                          <a:pt x="1207477" y="351572"/>
                          <a:pt x="1204546" y="282699"/>
                        </a:cubicBezTo>
                        <a:cubicBezTo>
                          <a:pt x="1201615" y="213826"/>
                          <a:pt x="1185496" y="136160"/>
                          <a:pt x="1169377" y="98060"/>
                        </a:cubicBezTo>
                        <a:cubicBezTo>
                          <a:pt x="1153258" y="59960"/>
                          <a:pt x="1141535" y="70218"/>
                          <a:pt x="1107831" y="54099"/>
                        </a:cubicBezTo>
                        <a:cubicBezTo>
                          <a:pt x="1074127" y="37980"/>
                          <a:pt x="1018442" y="7206"/>
                          <a:pt x="967154" y="1345"/>
                        </a:cubicBezTo>
                        <a:cubicBezTo>
                          <a:pt x="915866" y="-4516"/>
                          <a:pt x="846992" y="10138"/>
                          <a:pt x="800100" y="18930"/>
                        </a:cubicBezTo>
                        <a:cubicBezTo>
                          <a:pt x="753208" y="27722"/>
                          <a:pt x="726831" y="30653"/>
                          <a:pt x="685800" y="54099"/>
                        </a:cubicBezTo>
                        <a:cubicBezTo>
                          <a:pt x="644769" y="77545"/>
                          <a:pt x="599342" y="118576"/>
                          <a:pt x="553916" y="15960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ea typeface="ＭＳ Ｐゴシック" pitchFamily="-111" charset="-128"/>
                      <a:cs typeface="ＭＳ Ｐゴシック" pitchFamily="-111" charset="-128"/>
                    </a:endParaRPr>
                  </a:p>
                </p:txBody>
              </p:sp>
              <p:sp>
                <p:nvSpPr>
                  <p:cNvPr id="30741" name="Freeform 117"/>
                  <p:cNvSpPr>
                    <a:spLocks/>
                  </p:cNvSpPr>
                  <p:nvPr/>
                </p:nvSpPr>
                <p:spPr bwMode="auto">
                  <a:xfrm>
                    <a:off x="360485" y="1661746"/>
                    <a:ext cx="1370364" cy="834145"/>
                  </a:xfrm>
                  <a:custGeom>
                    <a:avLst/>
                    <a:gdLst>
                      <a:gd name="T0" fmla="*/ 0 w 1370364"/>
                      <a:gd name="T1" fmla="*/ 720969 h 834145"/>
                      <a:gd name="T2" fmla="*/ 307730 w 1370364"/>
                      <a:gd name="T3" fmla="*/ 817685 h 834145"/>
                      <a:gd name="T4" fmla="*/ 580292 w 1370364"/>
                      <a:gd name="T5" fmla="*/ 826477 h 834145"/>
                      <a:gd name="T6" fmla="*/ 852853 w 1370364"/>
                      <a:gd name="T7" fmla="*/ 738554 h 834145"/>
                      <a:gd name="T8" fmla="*/ 1081453 w 1370364"/>
                      <a:gd name="T9" fmla="*/ 606669 h 834145"/>
                      <a:gd name="T10" fmla="*/ 1248507 w 1370364"/>
                      <a:gd name="T11" fmla="*/ 465992 h 834145"/>
                      <a:gd name="T12" fmla="*/ 1345223 w 1370364"/>
                      <a:gd name="T13" fmla="*/ 290146 h 834145"/>
                      <a:gd name="T14" fmla="*/ 1362807 w 1370364"/>
                      <a:gd name="T15" fmla="*/ 61546 h 834145"/>
                      <a:gd name="T16" fmla="*/ 1239715 w 1370364"/>
                      <a:gd name="T17" fmla="*/ 0 h 83414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370364"/>
                      <a:gd name="T28" fmla="*/ 0 h 834145"/>
                      <a:gd name="T29" fmla="*/ 1370364 w 1370364"/>
                      <a:gd name="T30" fmla="*/ 834145 h 83414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370364" h="834145">
                        <a:moveTo>
                          <a:pt x="0" y="720969"/>
                        </a:moveTo>
                        <a:cubicBezTo>
                          <a:pt x="105507" y="760534"/>
                          <a:pt x="211015" y="800100"/>
                          <a:pt x="307730" y="817685"/>
                        </a:cubicBezTo>
                        <a:cubicBezTo>
                          <a:pt x="404445" y="835270"/>
                          <a:pt x="489438" y="839665"/>
                          <a:pt x="580292" y="826477"/>
                        </a:cubicBezTo>
                        <a:cubicBezTo>
                          <a:pt x="671146" y="813289"/>
                          <a:pt x="769326" y="775189"/>
                          <a:pt x="852853" y="738554"/>
                        </a:cubicBezTo>
                        <a:cubicBezTo>
                          <a:pt x="936380" y="701919"/>
                          <a:pt x="1015511" y="652096"/>
                          <a:pt x="1081453" y="606669"/>
                        </a:cubicBezTo>
                        <a:cubicBezTo>
                          <a:pt x="1147395" y="561242"/>
                          <a:pt x="1204545" y="518746"/>
                          <a:pt x="1248507" y="465992"/>
                        </a:cubicBezTo>
                        <a:cubicBezTo>
                          <a:pt x="1292469" y="413238"/>
                          <a:pt x="1326173" y="357554"/>
                          <a:pt x="1345223" y="290146"/>
                        </a:cubicBezTo>
                        <a:cubicBezTo>
                          <a:pt x="1364273" y="222738"/>
                          <a:pt x="1380392" y="109904"/>
                          <a:pt x="1362807" y="61546"/>
                        </a:cubicBezTo>
                        <a:cubicBezTo>
                          <a:pt x="1345222" y="13188"/>
                          <a:pt x="1292468" y="6594"/>
                          <a:pt x="1239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ea typeface="ＭＳ Ｐゴシック" pitchFamily="-111" charset="-128"/>
                      <a:cs typeface="ＭＳ Ｐゴシック" pitchFamily="-111" charset="-128"/>
                    </a:endParaRPr>
                  </a:p>
                </p:txBody>
              </p:sp>
              <p:sp>
                <p:nvSpPr>
                  <p:cNvPr id="30742" name="Freeform 118"/>
                  <p:cNvSpPr>
                    <a:spLocks/>
                  </p:cNvSpPr>
                  <p:nvPr/>
                </p:nvSpPr>
                <p:spPr bwMode="auto">
                  <a:xfrm>
                    <a:off x="613037" y="1134208"/>
                    <a:ext cx="784940" cy="914400"/>
                  </a:xfrm>
                  <a:custGeom>
                    <a:avLst/>
                    <a:gdLst>
                      <a:gd name="T0" fmla="*/ 231025 w 784940"/>
                      <a:gd name="T1" fmla="*/ 0 h 914400"/>
                      <a:gd name="T2" fmla="*/ 63971 w 784940"/>
                      <a:gd name="T3" fmla="*/ 167054 h 914400"/>
                      <a:gd name="T4" fmla="*/ 2425 w 784940"/>
                      <a:gd name="T5" fmla="*/ 360484 h 914400"/>
                      <a:gd name="T6" fmla="*/ 20009 w 784940"/>
                      <a:gd name="T7" fmla="*/ 545123 h 914400"/>
                      <a:gd name="T8" fmla="*/ 90348 w 784940"/>
                      <a:gd name="T9" fmla="*/ 703384 h 914400"/>
                      <a:gd name="T10" fmla="*/ 195855 w 784940"/>
                      <a:gd name="T11" fmla="*/ 817684 h 914400"/>
                      <a:gd name="T12" fmla="*/ 468417 w 784940"/>
                      <a:gd name="T13" fmla="*/ 896815 h 914400"/>
                      <a:gd name="T14" fmla="*/ 635471 w 784940"/>
                      <a:gd name="T15" fmla="*/ 914400 h 914400"/>
                      <a:gd name="T16" fmla="*/ 784940 w 784940"/>
                      <a:gd name="T17" fmla="*/ 896815 h 9144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84940"/>
                      <a:gd name="T28" fmla="*/ 0 h 914400"/>
                      <a:gd name="T29" fmla="*/ 784940 w 784940"/>
                      <a:gd name="T30" fmla="*/ 914400 h 91440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84940" h="914400">
                        <a:moveTo>
                          <a:pt x="231025" y="0"/>
                        </a:moveTo>
                        <a:cubicBezTo>
                          <a:pt x="166548" y="53487"/>
                          <a:pt x="102071" y="106974"/>
                          <a:pt x="63971" y="167054"/>
                        </a:cubicBezTo>
                        <a:cubicBezTo>
                          <a:pt x="25871" y="227134"/>
                          <a:pt x="9752" y="297473"/>
                          <a:pt x="2425" y="360484"/>
                        </a:cubicBezTo>
                        <a:cubicBezTo>
                          <a:pt x="-4902" y="423496"/>
                          <a:pt x="5355" y="487973"/>
                          <a:pt x="20009" y="545123"/>
                        </a:cubicBezTo>
                        <a:cubicBezTo>
                          <a:pt x="34663" y="602273"/>
                          <a:pt x="61040" y="657957"/>
                          <a:pt x="90348" y="703384"/>
                        </a:cubicBezTo>
                        <a:cubicBezTo>
                          <a:pt x="119656" y="748811"/>
                          <a:pt x="132843" y="785445"/>
                          <a:pt x="195855" y="817684"/>
                        </a:cubicBezTo>
                        <a:cubicBezTo>
                          <a:pt x="258867" y="849923"/>
                          <a:pt x="395148" y="880696"/>
                          <a:pt x="468417" y="896815"/>
                        </a:cubicBezTo>
                        <a:cubicBezTo>
                          <a:pt x="541686" y="912934"/>
                          <a:pt x="582717" y="914400"/>
                          <a:pt x="635471" y="914400"/>
                        </a:cubicBezTo>
                        <a:cubicBezTo>
                          <a:pt x="688225" y="914400"/>
                          <a:pt x="736582" y="905607"/>
                          <a:pt x="784940" y="89681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ea typeface="ＭＳ Ｐゴシック" pitchFamily="-111" charset="-128"/>
                      <a:cs typeface="ＭＳ Ｐゴシック" pitchFamily="-111" charset="-128"/>
                    </a:endParaRPr>
                  </a:p>
                </p:txBody>
              </p:sp>
              <p:sp>
                <p:nvSpPr>
                  <p:cNvPr id="30743" name="Freeform 119"/>
                  <p:cNvSpPr>
                    <a:spLocks/>
                  </p:cNvSpPr>
                  <p:nvPr/>
                </p:nvSpPr>
                <p:spPr bwMode="auto">
                  <a:xfrm>
                    <a:off x="1150713" y="1090246"/>
                    <a:ext cx="1425433" cy="771443"/>
                  </a:xfrm>
                  <a:custGeom>
                    <a:avLst/>
                    <a:gdLst>
                      <a:gd name="T0" fmla="*/ 1425433 w 1425433"/>
                      <a:gd name="T1" fmla="*/ 0 h 771443"/>
                      <a:gd name="T2" fmla="*/ 1020987 w 1425433"/>
                      <a:gd name="T3" fmla="*/ 43962 h 771443"/>
                      <a:gd name="T4" fmla="*/ 678087 w 1425433"/>
                      <a:gd name="T5" fmla="*/ 149469 h 771443"/>
                      <a:gd name="T6" fmla="*/ 423110 w 1425433"/>
                      <a:gd name="T7" fmla="*/ 228600 h 771443"/>
                      <a:gd name="T8" fmla="*/ 212095 w 1425433"/>
                      <a:gd name="T9" fmla="*/ 369277 h 771443"/>
                      <a:gd name="T10" fmla="*/ 97795 w 1425433"/>
                      <a:gd name="T11" fmla="*/ 474785 h 771443"/>
                      <a:gd name="T12" fmla="*/ 36249 w 1425433"/>
                      <a:gd name="T13" fmla="*/ 571500 h 771443"/>
                      <a:gd name="T14" fmla="*/ 1079 w 1425433"/>
                      <a:gd name="T15" fmla="*/ 677008 h 771443"/>
                      <a:gd name="T16" fmla="*/ 9872 w 1425433"/>
                      <a:gd name="T17" fmla="*/ 764931 h 771443"/>
                      <a:gd name="T18" fmla="*/ 18664 w 1425433"/>
                      <a:gd name="T19" fmla="*/ 764931 h 771443"/>
                      <a:gd name="T20" fmla="*/ 18664 w 1425433"/>
                      <a:gd name="T21" fmla="*/ 764931 h 7714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425433"/>
                      <a:gd name="T34" fmla="*/ 0 h 771443"/>
                      <a:gd name="T35" fmla="*/ 1425433 w 1425433"/>
                      <a:gd name="T36" fmla="*/ 771443 h 77144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425433" h="771443">
                        <a:moveTo>
                          <a:pt x="1425433" y="0"/>
                        </a:moveTo>
                        <a:cubicBezTo>
                          <a:pt x="1285489" y="9525"/>
                          <a:pt x="1145545" y="19051"/>
                          <a:pt x="1020987" y="43962"/>
                        </a:cubicBezTo>
                        <a:cubicBezTo>
                          <a:pt x="896429" y="68874"/>
                          <a:pt x="678087" y="149469"/>
                          <a:pt x="678087" y="149469"/>
                        </a:cubicBezTo>
                        <a:cubicBezTo>
                          <a:pt x="578441" y="180242"/>
                          <a:pt x="500775" y="191965"/>
                          <a:pt x="423110" y="228600"/>
                        </a:cubicBezTo>
                        <a:cubicBezTo>
                          <a:pt x="345445" y="265235"/>
                          <a:pt x="266314" y="328246"/>
                          <a:pt x="212095" y="369277"/>
                        </a:cubicBezTo>
                        <a:cubicBezTo>
                          <a:pt x="157876" y="410308"/>
                          <a:pt x="127103" y="441081"/>
                          <a:pt x="97795" y="474785"/>
                        </a:cubicBezTo>
                        <a:cubicBezTo>
                          <a:pt x="68487" y="508489"/>
                          <a:pt x="52368" y="537796"/>
                          <a:pt x="36249" y="571500"/>
                        </a:cubicBezTo>
                        <a:cubicBezTo>
                          <a:pt x="20130" y="605204"/>
                          <a:pt x="5475" y="644769"/>
                          <a:pt x="1079" y="677008"/>
                        </a:cubicBezTo>
                        <a:cubicBezTo>
                          <a:pt x="-3317" y="709247"/>
                          <a:pt x="6941" y="750277"/>
                          <a:pt x="9872" y="764931"/>
                        </a:cubicBezTo>
                        <a:cubicBezTo>
                          <a:pt x="12803" y="779585"/>
                          <a:pt x="18664" y="764931"/>
                          <a:pt x="18664" y="764931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ea typeface="ＭＳ Ｐゴシック" pitchFamily="-111" charset="-128"/>
                      <a:cs typeface="ＭＳ Ｐゴシック" pitchFamily="-111" charset="-128"/>
                    </a:endParaRPr>
                  </a:p>
                </p:txBody>
              </p:sp>
              <p:sp>
                <p:nvSpPr>
                  <p:cNvPr id="30744" name="Freeform 120"/>
                  <p:cNvSpPr>
                    <a:spLocks/>
                  </p:cNvSpPr>
                  <p:nvPr/>
                </p:nvSpPr>
                <p:spPr bwMode="auto">
                  <a:xfrm>
                    <a:off x="1740877" y="1591408"/>
                    <a:ext cx="616666" cy="2031023"/>
                  </a:xfrm>
                  <a:custGeom>
                    <a:avLst/>
                    <a:gdLst>
                      <a:gd name="T0" fmla="*/ 0 w 616666"/>
                      <a:gd name="T1" fmla="*/ 2031023 h 2031023"/>
                      <a:gd name="T2" fmla="*/ 105508 w 616666"/>
                      <a:gd name="T3" fmla="*/ 1767254 h 2031023"/>
                      <a:gd name="T4" fmla="*/ 254977 w 616666"/>
                      <a:gd name="T5" fmla="*/ 1433146 h 2031023"/>
                      <a:gd name="T6" fmla="*/ 422031 w 616666"/>
                      <a:gd name="T7" fmla="*/ 1116623 h 2031023"/>
                      <a:gd name="T8" fmla="*/ 545123 w 616666"/>
                      <a:gd name="T9" fmla="*/ 826477 h 2031023"/>
                      <a:gd name="T10" fmla="*/ 615461 w 616666"/>
                      <a:gd name="T11" fmla="*/ 527538 h 2031023"/>
                      <a:gd name="T12" fmla="*/ 580292 w 616666"/>
                      <a:gd name="T13" fmla="*/ 246184 h 2031023"/>
                      <a:gd name="T14" fmla="*/ 465992 w 616666"/>
                      <a:gd name="T15" fmla="*/ 96715 h 2031023"/>
                      <a:gd name="T16" fmla="*/ 263769 w 616666"/>
                      <a:gd name="T17" fmla="*/ 0 h 203102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16666"/>
                      <a:gd name="T28" fmla="*/ 0 h 2031023"/>
                      <a:gd name="T29" fmla="*/ 616666 w 616666"/>
                      <a:gd name="T30" fmla="*/ 2031023 h 203102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16666" h="2031023">
                        <a:moveTo>
                          <a:pt x="0" y="2031023"/>
                        </a:moveTo>
                        <a:cubicBezTo>
                          <a:pt x="31506" y="1948961"/>
                          <a:pt x="63012" y="1866900"/>
                          <a:pt x="105508" y="1767254"/>
                        </a:cubicBezTo>
                        <a:cubicBezTo>
                          <a:pt x="148004" y="1667608"/>
                          <a:pt x="202223" y="1541584"/>
                          <a:pt x="254977" y="1433146"/>
                        </a:cubicBezTo>
                        <a:cubicBezTo>
                          <a:pt x="307731" y="1324708"/>
                          <a:pt x="373673" y="1217734"/>
                          <a:pt x="422031" y="1116623"/>
                        </a:cubicBezTo>
                        <a:cubicBezTo>
                          <a:pt x="470389" y="1015511"/>
                          <a:pt x="512885" y="924658"/>
                          <a:pt x="545123" y="826477"/>
                        </a:cubicBezTo>
                        <a:cubicBezTo>
                          <a:pt x="577361" y="728296"/>
                          <a:pt x="609600" y="624253"/>
                          <a:pt x="615461" y="527538"/>
                        </a:cubicBezTo>
                        <a:cubicBezTo>
                          <a:pt x="621323" y="430822"/>
                          <a:pt x="605203" y="317988"/>
                          <a:pt x="580292" y="246184"/>
                        </a:cubicBezTo>
                        <a:cubicBezTo>
                          <a:pt x="555381" y="174380"/>
                          <a:pt x="518746" y="137746"/>
                          <a:pt x="465992" y="96715"/>
                        </a:cubicBezTo>
                        <a:cubicBezTo>
                          <a:pt x="413238" y="55684"/>
                          <a:pt x="338503" y="27842"/>
                          <a:pt x="263769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ea typeface="ＭＳ Ｐゴシック" pitchFamily="-111" charset="-128"/>
                      <a:cs typeface="ＭＳ Ｐゴシック" pitchFamily="-111" charset="-128"/>
                    </a:endParaRPr>
                  </a:p>
                </p:txBody>
              </p:sp>
              <p:sp>
                <p:nvSpPr>
                  <p:cNvPr id="30745" name="Freeform 121"/>
                  <p:cNvSpPr>
                    <a:spLocks/>
                  </p:cNvSpPr>
                  <p:nvPr/>
                </p:nvSpPr>
                <p:spPr bwMode="auto">
                  <a:xfrm>
                    <a:off x="1617785" y="1449858"/>
                    <a:ext cx="1310053" cy="475657"/>
                  </a:xfrm>
                  <a:custGeom>
                    <a:avLst/>
                    <a:gdLst>
                      <a:gd name="T0" fmla="*/ 1310053 w 1310053"/>
                      <a:gd name="T1" fmla="*/ 475657 h 475657"/>
                      <a:gd name="T2" fmla="*/ 1011115 w 1310053"/>
                      <a:gd name="T3" fmla="*/ 194304 h 475657"/>
                      <a:gd name="T4" fmla="*/ 773723 w 1310053"/>
                      <a:gd name="T5" fmla="*/ 53627 h 475657"/>
                      <a:gd name="T6" fmla="*/ 580292 w 1310053"/>
                      <a:gd name="T7" fmla="*/ 18457 h 475657"/>
                      <a:gd name="T8" fmla="*/ 263769 w 1310053"/>
                      <a:gd name="T9" fmla="*/ 873 h 475657"/>
                      <a:gd name="T10" fmla="*/ 0 w 1310053"/>
                      <a:gd name="T11" fmla="*/ 44834 h 47565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10053"/>
                      <a:gd name="T19" fmla="*/ 0 h 475657"/>
                      <a:gd name="T20" fmla="*/ 1310053 w 1310053"/>
                      <a:gd name="T21" fmla="*/ 475657 h 47565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10053" h="475657">
                        <a:moveTo>
                          <a:pt x="1310053" y="475657"/>
                        </a:moveTo>
                        <a:cubicBezTo>
                          <a:pt x="1205278" y="370149"/>
                          <a:pt x="1100503" y="264642"/>
                          <a:pt x="1011115" y="194304"/>
                        </a:cubicBezTo>
                        <a:cubicBezTo>
                          <a:pt x="921727" y="123966"/>
                          <a:pt x="845527" y="82935"/>
                          <a:pt x="773723" y="53627"/>
                        </a:cubicBezTo>
                        <a:cubicBezTo>
                          <a:pt x="701919" y="24319"/>
                          <a:pt x="665284" y="27249"/>
                          <a:pt x="580292" y="18457"/>
                        </a:cubicBezTo>
                        <a:cubicBezTo>
                          <a:pt x="495300" y="9665"/>
                          <a:pt x="360484" y="-3523"/>
                          <a:pt x="263769" y="873"/>
                        </a:cubicBezTo>
                        <a:cubicBezTo>
                          <a:pt x="167054" y="5269"/>
                          <a:pt x="83527" y="25051"/>
                          <a:pt x="0" y="4483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ea typeface="ＭＳ Ｐゴシック" pitchFamily="-111" charset="-128"/>
                      <a:cs typeface="ＭＳ Ｐゴシック" pitchFamily="-111" charset="-128"/>
                    </a:endParaRPr>
                  </a:p>
                </p:txBody>
              </p:sp>
              <p:sp>
                <p:nvSpPr>
                  <p:cNvPr id="30746" name="Freeform 122"/>
                  <p:cNvSpPr>
                    <a:spLocks/>
                  </p:cNvSpPr>
                  <p:nvPr/>
                </p:nvSpPr>
                <p:spPr bwMode="auto">
                  <a:xfrm>
                    <a:off x="2611315" y="1934308"/>
                    <a:ext cx="118165" cy="1670538"/>
                  </a:xfrm>
                  <a:custGeom>
                    <a:avLst/>
                    <a:gdLst>
                      <a:gd name="T0" fmla="*/ 17585 w 118165"/>
                      <a:gd name="T1" fmla="*/ 1670538 h 1670538"/>
                      <a:gd name="T2" fmla="*/ 52754 w 118165"/>
                      <a:gd name="T3" fmla="*/ 1266092 h 1670538"/>
                      <a:gd name="T4" fmla="*/ 87923 w 118165"/>
                      <a:gd name="T5" fmla="*/ 975946 h 1670538"/>
                      <a:gd name="T6" fmla="*/ 114300 w 118165"/>
                      <a:gd name="T7" fmla="*/ 694592 h 1670538"/>
                      <a:gd name="T8" fmla="*/ 114300 w 118165"/>
                      <a:gd name="T9" fmla="*/ 439615 h 1670538"/>
                      <a:gd name="T10" fmla="*/ 79131 w 118165"/>
                      <a:gd name="T11" fmla="*/ 193430 h 1670538"/>
                      <a:gd name="T12" fmla="*/ 0 w 118165"/>
                      <a:gd name="T13" fmla="*/ 0 h 167053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8165"/>
                      <a:gd name="T22" fmla="*/ 0 h 1670538"/>
                      <a:gd name="T23" fmla="*/ 118165 w 118165"/>
                      <a:gd name="T24" fmla="*/ 1670538 h 167053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8165" h="1670538">
                        <a:moveTo>
                          <a:pt x="17585" y="1670538"/>
                        </a:moveTo>
                        <a:cubicBezTo>
                          <a:pt x="29308" y="1526197"/>
                          <a:pt x="41031" y="1381857"/>
                          <a:pt x="52754" y="1266092"/>
                        </a:cubicBezTo>
                        <a:cubicBezTo>
                          <a:pt x="64477" y="1150327"/>
                          <a:pt x="77665" y="1071196"/>
                          <a:pt x="87923" y="975946"/>
                        </a:cubicBezTo>
                        <a:cubicBezTo>
                          <a:pt x="98181" y="880696"/>
                          <a:pt x="109904" y="783981"/>
                          <a:pt x="114300" y="694592"/>
                        </a:cubicBezTo>
                        <a:cubicBezTo>
                          <a:pt x="118696" y="605203"/>
                          <a:pt x="120161" y="523142"/>
                          <a:pt x="114300" y="439615"/>
                        </a:cubicBezTo>
                        <a:cubicBezTo>
                          <a:pt x="108439" y="356088"/>
                          <a:pt x="98181" y="266699"/>
                          <a:pt x="79131" y="193430"/>
                        </a:cubicBezTo>
                        <a:cubicBezTo>
                          <a:pt x="60081" y="120161"/>
                          <a:pt x="30040" y="60080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ea typeface="ＭＳ Ｐゴシック" pitchFamily="-111" charset="-128"/>
                      <a:cs typeface="ＭＳ Ｐゴシック" pitchFamily="-111" charset="-128"/>
                    </a:endParaRPr>
                  </a:p>
                </p:txBody>
              </p:sp>
              <p:sp>
                <p:nvSpPr>
                  <p:cNvPr id="30747" name="Freeform 123"/>
                  <p:cNvSpPr>
                    <a:spLocks/>
                  </p:cNvSpPr>
                  <p:nvPr/>
                </p:nvSpPr>
                <p:spPr bwMode="auto">
                  <a:xfrm>
                    <a:off x="351692" y="2505808"/>
                    <a:ext cx="1143000" cy="624254"/>
                  </a:xfrm>
                  <a:custGeom>
                    <a:avLst/>
                    <a:gdLst>
                      <a:gd name="T0" fmla="*/ 0 w 1143000"/>
                      <a:gd name="T1" fmla="*/ 624254 h 624254"/>
                      <a:gd name="T2" fmla="*/ 316523 w 1143000"/>
                      <a:gd name="T3" fmla="*/ 492369 h 624254"/>
                      <a:gd name="T4" fmla="*/ 589085 w 1143000"/>
                      <a:gd name="T5" fmla="*/ 378069 h 624254"/>
                      <a:gd name="T6" fmla="*/ 782516 w 1143000"/>
                      <a:gd name="T7" fmla="*/ 272561 h 624254"/>
                      <a:gd name="T8" fmla="*/ 958362 w 1143000"/>
                      <a:gd name="T9" fmla="*/ 149469 h 624254"/>
                      <a:gd name="T10" fmla="*/ 1143000 w 1143000"/>
                      <a:gd name="T11" fmla="*/ 0 h 62425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43000"/>
                      <a:gd name="T19" fmla="*/ 0 h 624254"/>
                      <a:gd name="T20" fmla="*/ 1143000 w 1143000"/>
                      <a:gd name="T21" fmla="*/ 624254 h 62425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43000" h="624254">
                        <a:moveTo>
                          <a:pt x="0" y="624254"/>
                        </a:moveTo>
                        <a:lnTo>
                          <a:pt x="316523" y="492369"/>
                        </a:lnTo>
                        <a:cubicBezTo>
                          <a:pt x="414704" y="451338"/>
                          <a:pt x="511420" y="414704"/>
                          <a:pt x="589085" y="378069"/>
                        </a:cubicBezTo>
                        <a:cubicBezTo>
                          <a:pt x="666750" y="341434"/>
                          <a:pt x="720970" y="310661"/>
                          <a:pt x="782516" y="272561"/>
                        </a:cubicBezTo>
                        <a:cubicBezTo>
                          <a:pt x="844062" y="234461"/>
                          <a:pt x="898281" y="194896"/>
                          <a:pt x="958362" y="149469"/>
                        </a:cubicBezTo>
                        <a:cubicBezTo>
                          <a:pt x="1018443" y="104042"/>
                          <a:pt x="1080721" y="52021"/>
                          <a:pt x="114300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ea typeface="ＭＳ Ｐゴシック" pitchFamily="-111" charset="-128"/>
                      <a:cs typeface="ＭＳ Ｐゴシック" pitchFamily="-111" charset="-128"/>
                    </a:endParaRPr>
                  </a:p>
                </p:txBody>
              </p:sp>
              <p:sp>
                <p:nvSpPr>
                  <p:cNvPr id="30748" name="Oval 124"/>
                  <p:cNvSpPr>
                    <a:spLocks noChangeArrowheads="1"/>
                  </p:cNvSpPr>
                  <p:nvPr/>
                </p:nvSpPr>
                <p:spPr bwMode="auto">
                  <a:xfrm rot="1408470">
                    <a:off x="2055271" y="2498553"/>
                    <a:ext cx="516218" cy="9144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ea typeface="ＭＳ Ｐゴシック" pitchFamily="-111" charset="-128"/>
                      <a:cs typeface="ＭＳ Ｐゴシック" pitchFamily="-111" charset="-128"/>
                    </a:endParaRPr>
                  </a:p>
                </p:txBody>
              </p:sp>
              <p:sp>
                <p:nvSpPr>
                  <p:cNvPr id="30749" name="Oval 125"/>
                  <p:cNvSpPr>
                    <a:spLocks noChangeArrowheads="1"/>
                  </p:cNvSpPr>
                  <p:nvPr/>
                </p:nvSpPr>
                <p:spPr bwMode="auto">
                  <a:xfrm rot="1089744">
                    <a:off x="1948067" y="1392047"/>
                    <a:ext cx="1034562" cy="462325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ea typeface="ＭＳ Ｐゴシック" pitchFamily="-111" charset="-128"/>
                      <a:cs typeface="ＭＳ Ｐゴシック" pitchFamily="-111" charset="-128"/>
                    </a:endParaRPr>
                  </a:p>
                </p:txBody>
              </p:sp>
            </p:grpSp>
            <p:cxnSp>
              <p:nvCxnSpPr>
                <p:cNvPr id="30736" name="Straight Connector 112"/>
                <p:cNvCxnSpPr>
                  <a:cxnSpLocks noChangeShapeType="1"/>
                  <a:stCxn id="30745" idx="2"/>
                </p:cNvCxnSpPr>
                <p:nvPr/>
              </p:nvCxnSpPr>
              <p:spPr bwMode="auto">
                <a:xfrm flipH="1" flipV="1">
                  <a:off x="694592" y="1494957"/>
                  <a:ext cx="1696916" cy="8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37" name="Straight Connector 11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20405" y="3120943"/>
                  <a:ext cx="1696916" cy="8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38" name="Straight Connector 114"/>
                <p:cNvCxnSpPr>
                  <a:cxnSpLocks noChangeShapeType="1"/>
                </p:cNvCxnSpPr>
                <p:nvPr/>
              </p:nvCxnSpPr>
              <p:spPr bwMode="auto">
                <a:xfrm>
                  <a:off x="694592" y="1499221"/>
                  <a:ext cx="0" cy="1613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39" name="Straight Connector 115"/>
                <p:cNvCxnSpPr>
                  <a:cxnSpLocks noChangeShapeType="1"/>
                </p:cNvCxnSpPr>
                <p:nvPr/>
              </p:nvCxnSpPr>
              <p:spPr bwMode="auto">
                <a:xfrm>
                  <a:off x="2417321" y="1516949"/>
                  <a:ext cx="0" cy="1613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30732" name="Text Box 68"/>
              <p:cNvSpPr txBox="1">
                <a:spLocks noChangeArrowheads="1"/>
              </p:cNvSpPr>
              <p:nvPr/>
            </p:nvSpPr>
            <p:spPr bwMode="auto">
              <a:xfrm>
                <a:off x="-838356" y="3977623"/>
                <a:ext cx="5389345" cy="559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ea typeface="ＭＳ Ｐゴシック" pitchFamily="-111" charset="-128"/>
                    <a:cs typeface="ＭＳ Ｐゴシック" pitchFamily="-111" charset="-128"/>
                  </a:rPr>
                  <a:t>5.FANAPI genesis over warm eddy</a:t>
                </a:r>
              </a:p>
            </p:txBody>
          </p:sp>
          <p:sp>
            <p:nvSpPr>
              <p:cNvPr id="30733" name="TextBox 109"/>
              <p:cNvSpPr txBox="1">
                <a:spLocks noChangeArrowheads="1"/>
              </p:cNvSpPr>
              <p:nvPr/>
            </p:nvSpPr>
            <p:spPr bwMode="auto">
              <a:xfrm>
                <a:off x="-204831" y="-648102"/>
                <a:ext cx="3774878" cy="618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kumimoji="1" lang="en-US" sz="1600" b="1">
                    <a:ea typeface="ＭＳ Ｐゴシック" pitchFamily="-111" charset="-128"/>
                    <a:cs typeface="ＭＳ Ｐゴシック" pitchFamily="-111" charset="-128"/>
                  </a:rPr>
                  <a:t>Surface 14 Sept, 2010</a:t>
                </a:r>
              </a:p>
            </p:txBody>
          </p:sp>
        </p:grpSp>
      </p:grpSp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219075" y="5286375"/>
            <a:ext cx="5465763" cy="1311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SzPct val="200000"/>
              <a:buFont typeface="Arial" pitchFamily="-111" charset="0"/>
              <a:buChar char="•"/>
            </a:pPr>
            <a:r>
              <a:rPr lang="en-US" sz="2000" b="1">
                <a:ea typeface="ＭＳ Ｐゴシック" pitchFamily="-111" charset="-128"/>
                <a:cs typeface="ＭＳ Ｐゴシック" pitchFamily="-111" charset="-128"/>
              </a:rPr>
              <a:t>Surface processes key in Fanapi formation </a:t>
            </a:r>
          </a:p>
          <a:p>
            <a:pPr marL="342900" indent="-342900">
              <a:buSzPct val="200000"/>
              <a:buFont typeface="Arial" pitchFamily="-111" charset="0"/>
              <a:buChar char="•"/>
            </a:pPr>
            <a:r>
              <a:rPr lang="en-US" sz="2000" b="1">
                <a:ea typeface="ＭＳ Ｐゴシック" pitchFamily="-111" charset="-128"/>
                <a:cs typeface="ＭＳ Ｐゴシック" pitchFamily="-111" charset="-128"/>
              </a:rPr>
              <a:t>Development is bottom-up</a:t>
            </a:r>
          </a:p>
          <a:p>
            <a:pPr marL="342900" indent="-342900">
              <a:buSzPct val="200000"/>
              <a:buFont typeface="Arial" pitchFamily="-111" charset="0"/>
              <a:buChar char="•"/>
            </a:pPr>
            <a:r>
              <a:rPr lang="en-US" sz="2000" b="1">
                <a:ea typeface="ＭＳ Ｐゴシック" pitchFamily="-111" charset="-128"/>
                <a:cs typeface="ＭＳ Ｐゴシック" pitchFamily="-111" charset="-128"/>
              </a:rPr>
              <a:t>Result is formation process highly dependent </a:t>
            </a:r>
          </a:p>
          <a:p>
            <a:pPr marL="342900" indent="-342900">
              <a:buSzPct val="200000"/>
            </a:pPr>
            <a:r>
              <a:rPr lang="en-US" sz="2000" b="1">
                <a:ea typeface="ＭＳ Ｐゴシック" pitchFamily="-111" charset="-128"/>
                <a:cs typeface="ＭＳ Ｐゴシック" pitchFamily="-111" charset="-128"/>
              </a:rPr>
              <a:t>     on ocean eddy pattern.</a:t>
            </a:r>
          </a:p>
        </p:txBody>
      </p:sp>
      <p:sp>
        <p:nvSpPr>
          <p:cNvPr id="30726" name="TextBox 2"/>
          <p:cNvSpPr txBox="1">
            <a:spLocks noChangeArrowheads="1"/>
          </p:cNvSpPr>
          <p:nvPr/>
        </p:nvSpPr>
        <p:spPr bwMode="auto">
          <a:xfrm>
            <a:off x="5916613" y="2459038"/>
            <a:ext cx="2820987" cy="730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u="sng">
                <a:ea typeface="ＭＳ Ｐゴシック" pitchFamily="-111" charset="-128"/>
                <a:cs typeface="ＭＳ Ｐゴシック" pitchFamily="-111" charset="-128"/>
              </a:rPr>
              <a:t>Day 1:</a:t>
            </a:r>
            <a:r>
              <a:rPr lang="en-US" sz="1400" b="1">
                <a:ea typeface="ＭＳ Ｐゴシック" pitchFamily="-111" charset="-128"/>
                <a:cs typeface="ＭＳ Ｐゴシック" pitchFamily="-111" charset="-128"/>
              </a:rPr>
              <a:t> Open wave, enhanced </a:t>
            </a:r>
          </a:p>
          <a:p>
            <a:r>
              <a:rPr lang="en-US" sz="1400" b="1">
                <a:ea typeface="ＭＳ Ｐゴシック" pitchFamily="-111" charset="-128"/>
                <a:cs typeface="ＭＳ Ｐゴシック" pitchFamily="-111" charset="-128"/>
              </a:rPr>
              <a:t>winds/surface flux in deep tropics  </a:t>
            </a:r>
          </a:p>
          <a:p>
            <a:r>
              <a:rPr lang="en-US" sz="1400" b="1">
                <a:ea typeface="ＭＳ Ｐゴシック" pitchFamily="-111" charset="-128"/>
                <a:cs typeface="ＭＳ Ｐゴシック" pitchFamily="-111" charset="-128"/>
              </a:rPr>
              <a:t>over high heat content ocean.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2957513" y="1395413"/>
            <a:ext cx="3290887" cy="730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u="sng">
                <a:ea typeface="ＭＳ Ｐゴシック" pitchFamily="-111" charset="-128"/>
                <a:cs typeface="ＭＳ Ｐゴシック" pitchFamily="-111" charset="-128"/>
              </a:rPr>
              <a:t>Day 2:</a:t>
            </a:r>
            <a:r>
              <a:rPr lang="en-US" sz="1400" b="1">
                <a:ea typeface="ＭＳ Ｐゴシック" pitchFamily="-111" charset="-128"/>
                <a:cs typeface="ＭＳ Ｐゴシック" pitchFamily="-111" charset="-128"/>
              </a:rPr>
              <a:t> Slow surface spin-up (depression </a:t>
            </a:r>
          </a:p>
          <a:p>
            <a:r>
              <a:rPr lang="en-US" sz="1400" b="1">
                <a:ea typeface="ＭＳ Ｐゴシック" pitchFamily="-111" charset="-128"/>
                <a:cs typeface="ＭＳ Ｐゴシック" pitchFamily="-111" charset="-128"/>
              </a:rPr>
              <a:t>stage) with half circulation over cold </a:t>
            </a:r>
          </a:p>
          <a:p>
            <a:r>
              <a:rPr lang="en-US" sz="1400" b="1">
                <a:ea typeface="ＭＳ Ｐゴシック" pitchFamily="-111" charset="-128"/>
                <a:cs typeface="ＭＳ Ｐゴシック" pitchFamily="-111" charset="-128"/>
              </a:rPr>
              <a:t>eddy, half over warm eddy</a:t>
            </a:r>
          </a:p>
        </p:txBody>
      </p:sp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122238" y="3948113"/>
            <a:ext cx="2792412" cy="730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u="sng">
                <a:ea typeface="ＭＳ Ｐゴシック" pitchFamily="-111" charset="-128"/>
                <a:cs typeface="ＭＳ Ｐゴシック" pitchFamily="-111" charset="-128"/>
              </a:rPr>
              <a:t>Day 3:</a:t>
            </a:r>
            <a:r>
              <a:rPr lang="en-US" sz="1400" b="1">
                <a:ea typeface="ＭＳ Ｐゴシック" pitchFamily="-111" charset="-128"/>
                <a:cs typeface="ＭＳ Ｐゴシック" pitchFamily="-111" charset="-128"/>
              </a:rPr>
              <a:t> Typhoon stage: formation, </a:t>
            </a:r>
          </a:p>
          <a:p>
            <a:r>
              <a:rPr lang="en-US" sz="1400" b="1">
                <a:ea typeface="ＭＳ Ｐゴシック" pitchFamily="-111" charset="-128"/>
                <a:cs typeface="ＭＳ Ｐゴシック" pitchFamily="-111" charset="-128"/>
              </a:rPr>
              <a:t>with slowing of storm speed over </a:t>
            </a:r>
          </a:p>
          <a:p>
            <a:r>
              <a:rPr lang="en-US" sz="1400" b="1">
                <a:ea typeface="ＭＳ Ｐゴシック" pitchFamily="-111" charset="-128"/>
                <a:cs typeface="ＭＳ Ｐゴシック" pitchFamily="-111" charset="-128"/>
              </a:rPr>
              <a:t>warm eddy, W1.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107009" y="-79772"/>
            <a:ext cx="4929981" cy="8229600"/>
          </a:xfrm>
        </p:spPr>
        <p:txBody>
          <a:bodyPr/>
          <a:lstStyle/>
          <a:p>
            <a:r>
              <a:rPr lang="en-US" dirty="0" smtClean="0"/>
              <a:t>TC Intensification</a:t>
            </a:r>
          </a:p>
          <a:p>
            <a:pPr lvl="1"/>
            <a:r>
              <a:rPr lang="en-US" dirty="0" smtClean="0"/>
              <a:t>Relative roles of</a:t>
            </a:r>
          </a:p>
          <a:p>
            <a:pPr lvl="2"/>
            <a:r>
              <a:rPr lang="en-US" dirty="0" smtClean="0"/>
              <a:t>Vertical wind shear</a:t>
            </a:r>
          </a:p>
          <a:p>
            <a:pPr lvl="2"/>
            <a:r>
              <a:rPr lang="en-US" dirty="0" smtClean="0"/>
              <a:t>Upper-level environment and outflow</a:t>
            </a:r>
          </a:p>
          <a:p>
            <a:pPr lvl="2"/>
            <a:r>
              <a:rPr lang="en-US" dirty="0" smtClean="0"/>
              <a:t>Ocean characteristics</a:t>
            </a:r>
          </a:p>
          <a:p>
            <a:r>
              <a:rPr lang="en-US" dirty="0" smtClean="0"/>
              <a:t>TC intensity</a:t>
            </a:r>
          </a:p>
          <a:p>
            <a:pPr lvl="1"/>
            <a:r>
              <a:rPr lang="en-US" dirty="0" smtClean="0"/>
              <a:t>Validation of satellite-based, automated TC intensity estimates</a:t>
            </a:r>
          </a:p>
          <a:p>
            <a:pPr lvl="1"/>
            <a:r>
              <a:rPr lang="en-US" dirty="0" smtClean="0"/>
              <a:t>Comparison with manual TC intensity estimates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things Tropical Cyclone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31"/>
          <p:cNvSpPr txBox="1">
            <a:spLocks noChangeArrowheads="1"/>
          </p:cNvSpPr>
          <p:nvPr/>
        </p:nvSpPr>
        <p:spPr bwMode="auto">
          <a:xfrm>
            <a:off x="5140325" y="2763838"/>
            <a:ext cx="3949700" cy="2528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85750" indent="-285750">
              <a:buSzPct val="200000"/>
              <a:buFont typeface="Arial" pitchFamily="-111" charset="0"/>
              <a:buChar char="•"/>
            </a:pPr>
            <a:r>
              <a:rPr lang="en-US" sz="1800" b="1"/>
              <a:t>Formation: </a:t>
            </a:r>
          </a:p>
          <a:p>
            <a:pPr marL="742950" lvl="1" indent="-285750">
              <a:buSzPct val="100000"/>
              <a:buFont typeface="Wingdings" pitchFamily="-111" charset="2"/>
              <a:buChar char="Ø"/>
            </a:pPr>
            <a:r>
              <a:rPr lang="en-US" sz="1400" b="1"/>
              <a:t>14 Sept, 1800 UTC</a:t>
            </a:r>
          </a:p>
          <a:p>
            <a:pPr marL="285750" indent="-285750">
              <a:buSzPct val="200000"/>
              <a:buFont typeface="Arial" pitchFamily="-111" charset="0"/>
              <a:buChar char="•"/>
            </a:pPr>
            <a:r>
              <a:rPr lang="en-US" sz="1800" b="1"/>
              <a:t>Intensification at moderate rate </a:t>
            </a:r>
          </a:p>
          <a:p>
            <a:pPr marL="285750" indent="-285750">
              <a:buSzPct val="200000"/>
            </a:pPr>
            <a:r>
              <a:rPr lang="en-US" sz="1800" b="1"/>
              <a:t>to CAT3:</a:t>
            </a:r>
          </a:p>
          <a:p>
            <a:pPr marL="742950" lvl="1" indent="-285750">
              <a:buSzPct val="100000"/>
              <a:buFont typeface="Wingdings" pitchFamily="-111" charset="2"/>
              <a:buChar char="Ø"/>
            </a:pPr>
            <a:r>
              <a:rPr lang="en-US" sz="1400" b="1"/>
              <a:t>25 kt/day (RI: ≥ 31 kt/day)</a:t>
            </a:r>
          </a:p>
          <a:p>
            <a:pPr marL="742950" lvl="1" indent="-285750">
              <a:buSzPct val="100000"/>
              <a:buFont typeface="Wingdings" pitchFamily="-111" charset="2"/>
              <a:buChar char="Ø"/>
            </a:pPr>
            <a:r>
              <a:rPr lang="en-US" sz="1400" b="1"/>
              <a:t>30 mb/day</a:t>
            </a:r>
          </a:p>
          <a:p>
            <a:pPr marL="285750" indent="-285750">
              <a:buSzPct val="200000"/>
              <a:buFont typeface="Arial" pitchFamily="-111" charset="0"/>
              <a:buChar char="•"/>
            </a:pPr>
            <a:r>
              <a:rPr lang="en-US" sz="1800" b="1"/>
              <a:t>‘Cold Wake’ formation: </a:t>
            </a:r>
          </a:p>
          <a:p>
            <a:pPr marL="742950" lvl="1" indent="-285750">
              <a:buSzPct val="100000"/>
              <a:buFont typeface="Wingdings" pitchFamily="-111" charset="2"/>
              <a:buChar char="Ø"/>
            </a:pPr>
            <a:r>
              <a:rPr lang="en-US" sz="1400" b="1"/>
              <a:t>16 Sept, 1200 UTC – 18 Sept, 1800 UTC</a:t>
            </a:r>
          </a:p>
          <a:p>
            <a:pPr marL="285750" indent="-285750">
              <a:buSzPct val="200000"/>
              <a:buFont typeface="Arial" pitchFamily="-111" charset="0"/>
              <a:buChar char="•"/>
            </a:pPr>
            <a:r>
              <a:rPr lang="en-US" sz="1800" b="1"/>
              <a:t>Landfall: </a:t>
            </a:r>
          </a:p>
          <a:p>
            <a:pPr marL="742950" lvl="1" indent="-285750">
              <a:buSzPct val="100000"/>
              <a:buFont typeface="Wingdings" pitchFamily="-111" charset="2"/>
              <a:buChar char="Ø"/>
            </a:pPr>
            <a:r>
              <a:rPr lang="en-US" sz="1400" b="1"/>
              <a:t>19 Sept, 0000 UTC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52400" y="1239838"/>
            <a:ext cx="7853363" cy="4144962"/>
            <a:chOff x="44955" y="1694290"/>
            <a:chExt cx="7854429" cy="4145884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44955" y="1694290"/>
              <a:ext cx="7854429" cy="4145884"/>
              <a:chOff x="44955" y="1694290"/>
              <a:chExt cx="7854429" cy="4145884"/>
            </a:xfrm>
          </p:grpSpPr>
          <p:grpSp>
            <p:nvGrpSpPr>
              <p:cNvPr id="4" name="Group 60"/>
              <p:cNvGrpSpPr>
                <a:grpSpLocks/>
              </p:cNvGrpSpPr>
              <p:nvPr/>
            </p:nvGrpSpPr>
            <p:grpSpPr bwMode="auto">
              <a:xfrm>
                <a:off x="44955" y="1694290"/>
                <a:ext cx="7854429" cy="4145884"/>
                <a:chOff x="44955" y="1694290"/>
                <a:chExt cx="7854429" cy="4145884"/>
              </a:xfrm>
            </p:grpSpPr>
            <p:grpSp>
              <p:nvGrpSpPr>
                <p:cNvPr id="5" name="Group 57"/>
                <p:cNvGrpSpPr>
                  <a:grpSpLocks/>
                </p:cNvGrpSpPr>
                <p:nvPr/>
              </p:nvGrpSpPr>
              <p:grpSpPr bwMode="auto">
                <a:xfrm>
                  <a:off x="44955" y="1694290"/>
                  <a:ext cx="7854429" cy="4145884"/>
                  <a:chOff x="41031" y="1032161"/>
                  <a:chExt cx="7854429" cy="4145884"/>
                </a:xfrm>
              </p:grpSpPr>
              <p:grpSp>
                <p:nvGrpSpPr>
                  <p:cNvPr id="6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1031" y="1032161"/>
                    <a:ext cx="7854429" cy="4145884"/>
                    <a:chOff x="1723741" y="1060960"/>
                    <a:chExt cx="7854429" cy="4145884"/>
                  </a:xfrm>
                </p:grpSpPr>
                <p:grpSp>
                  <p:nvGrpSpPr>
                    <p:cNvPr id="7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3741" y="1060960"/>
                      <a:ext cx="7854429" cy="4145884"/>
                      <a:chOff x="1723741" y="1060960"/>
                      <a:chExt cx="7854429" cy="4145884"/>
                    </a:xfrm>
                  </p:grpSpPr>
                  <p:grpSp>
                    <p:nvGrpSpPr>
                      <p:cNvPr id="8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3741" y="1060960"/>
                        <a:ext cx="7854429" cy="4145884"/>
                        <a:chOff x="0" y="618"/>
                        <a:chExt cx="3346" cy="2586"/>
                      </a:xfrm>
                    </p:grpSpPr>
                    <p:grpSp>
                      <p:nvGrpSpPr>
                        <p:cNvPr id="9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618"/>
                          <a:ext cx="3346" cy="2586"/>
                          <a:chOff x="0" y="777"/>
                          <a:chExt cx="3346" cy="2586"/>
                        </a:xfrm>
                      </p:grpSpPr>
                      <p:grpSp>
                        <p:nvGrpSpPr>
                          <p:cNvPr id="10" name="Group 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777"/>
                            <a:ext cx="2064" cy="2586"/>
                            <a:chOff x="113" y="640"/>
                            <a:chExt cx="2495" cy="2586"/>
                          </a:xfrm>
                        </p:grpSpPr>
                        <p:pic>
                          <p:nvPicPr>
                            <p:cNvPr id="46133" name="Picture 5" descr="Fanapi_Pmin_12W_small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/>
                            <a:srcRect l="2888" r="671" b="40173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3" y="640"/>
                              <a:ext cx="2472" cy="127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46134" name="Picture 6" descr="Fanapi_Vmax_12W_wind_small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/>
                            <a:srcRect l="8635" t="30238" b="6047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2" y="1888"/>
                              <a:ext cx="2336" cy="133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  <p:sp>
                        <p:nvSpPr>
                          <p:cNvPr id="46127" name="Text Box 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5" y="907"/>
                            <a:ext cx="1221" cy="761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sz="2000" b="1" u="sng"/>
                              <a:t>Fanapi Intensity Change</a:t>
                            </a:r>
                          </a:p>
                          <a:p>
                            <a:r>
                              <a:rPr lang="en-US" sz="1800" b="1"/>
                              <a:t>    Aircraft</a:t>
                            </a:r>
                          </a:p>
                          <a:p>
                            <a:r>
                              <a:rPr lang="en-US" sz="1800" b="1"/>
                              <a:t>    SATCON</a:t>
                            </a:r>
                          </a:p>
                          <a:p>
                            <a:r>
                              <a:rPr lang="en-US" sz="1800" b="1"/>
                              <a:t>    ADT</a:t>
                            </a:r>
                          </a:p>
                        </p:txBody>
                      </p:sp>
                      <p:sp>
                        <p:nvSpPr>
                          <p:cNvPr id="46128" name="Line 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47" y="913"/>
                            <a:ext cx="0" cy="222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6129" name="Line 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771" y="935"/>
                            <a:ext cx="0" cy="222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613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98" y="935"/>
                            <a:ext cx="0" cy="222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6131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40" y="935"/>
                            <a:ext cx="0" cy="222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6132" name="Line 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544" y="935"/>
                            <a:ext cx="0" cy="222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6119" name="Oval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8" y="1253"/>
                          <a:ext cx="46" cy="46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120" name="Oval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341"/>
                          <a:ext cx="68" cy="6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121" name="Oval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24" y="2115"/>
                          <a:ext cx="68" cy="6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122" name="Oval 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1" y="2614"/>
                          <a:ext cx="68" cy="6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123" name="Oval 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8" y="2341"/>
                          <a:ext cx="68" cy="6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124" name="Oval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8" y="1139"/>
                          <a:ext cx="46" cy="46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125" name="Oval 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1" y="1003"/>
                          <a:ext cx="46" cy="46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46116" name="Straight Connector 2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3429000" y="1678193"/>
                        <a:ext cx="1327592" cy="988809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46117" name="Straight Connector 2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3276600" y="3276600"/>
                        <a:ext cx="1752600" cy="1038863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cxnSp>
                  <p:nvCxnSpPr>
                    <p:cNvPr id="46110" name="Straight Connector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810000" y="3060155"/>
                      <a:ext cx="1217711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3399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</p:cxnSp>
                <p:cxnSp>
                  <p:nvCxnSpPr>
                    <p:cNvPr id="46111" name="Straight Connector 36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181600" y="1302145"/>
                      <a:ext cx="0" cy="356231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prstDash val="sysDash"/>
                      <a:round/>
                      <a:headEnd/>
                      <a:tailEnd/>
                    </a:ln>
                  </p:spPr>
                </p:cxnSp>
                <p:sp>
                  <p:nvSpPr>
                    <p:cNvPr id="46112" name="TextBox 37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4297365" y="1813616"/>
                      <a:ext cx="1454473" cy="304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 b="1"/>
                        <a:t>Taiwan Landfall</a:t>
                      </a:r>
                    </a:p>
                  </p:txBody>
                </p:sp>
                <p:sp>
                  <p:nvSpPr>
                    <p:cNvPr id="46113" name="Text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81316" y="4376397"/>
                      <a:ext cx="708121" cy="3048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 b="1"/>
                        <a:t>Flights</a:t>
                      </a:r>
                    </a:p>
                  </p:txBody>
                </p:sp>
                <p:cxnSp>
                  <p:nvCxnSpPr>
                    <p:cNvPr id="46114" name="Straight Connector 4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521860" y="4715435"/>
                      <a:ext cx="2129099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</p:cxnSp>
              </p:grpSp>
              <p:cxnSp>
                <p:nvCxnSpPr>
                  <p:cNvPr id="46103" name="Straight Connector 5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000" y="4020472"/>
                    <a:ext cx="38862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104" name="Straight Connector 5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000" y="3767232"/>
                    <a:ext cx="38862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105" name="Straight Connector 5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3045" y="3581400"/>
                    <a:ext cx="38862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46106" name="Text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8731" y="3348838"/>
                    <a:ext cx="620796" cy="2746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 b="1"/>
                      <a:t>CAT 3</a:t>
                    </a:r>
                  </a:p>
                </p:txBody>
              </p:sp>
              <p:sp>
                <p:nvSpPr>
                  <p:cNvPr id="46107" name="Text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8731" y="3572726"/>
                    <a:ext cx="620796" cy="2746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 b="1"/>
                      <a:t>CAT 2</a:t>
                    </a:r>
                  </a:p>
                </p:txBody>
              </p:sp>
              <p:sp>
                <p:nvSpPr>
                  <p:cNvPr id="46108" name="Text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2380" y="3795025"/>
                    <a:ext cx="620797" cy="2746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 b="1"/>
                      <a:t>CAT 1</a:t>
                    </a:r>
                  </a:p>
                </p:txBody>
              </p:sp>
            </p:grpSp>
            <p:sp>
              <p:nvSpPr>
                <p:cNvPr id="46101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865804" y="3344069"/>
                  <a:ext cx="1978294" cy="27469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Cold Wake Formation</a:t>
                  </a:r>
                </a:p>
              </p:txBody>
            </p:sp>
          </p:grpSp>
          <p:grpSp>
            <p:nvGrpSpPr>
              <p:cNvPr id="11" name="Group 48"/>
              <p:cNvGrpSpPr>
                <a:grpSpLocks/>
              </p:cNvGrpSpPr>
              <p:nvPr/>
            </p:nvGrpSpPr>
            <p:grpSpPr bwMode="auto">
              <a:xfrm>
                <a:off x="5105400" y="2348396"/>
                <a:ext cx="171073" cy="674249"/>
                <a:chOff x="6934200" y="1801504"/>
                <a:chExt cx="171073" cy="674249"/>
              </a:xfrm>
            </p:grpSpPr>
            <p:sp>
              <p:nvSpPr>
                <p:cNvPr id="46097" name="Oval 75"/>
                <p:cNvSpPr>
                  <a:spLocks noChangeArrowheads="1"/>
                </p:cNvSpPr>
                <p:nvPr/>
              </p:nvSpPr>
              <p:spPr bwMode="auto">
                <a:xfrm>
                  <a:off x="6934200" y="1801504"/>
                  <a:ext cx="159624" cy="10901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098" name="Isosceles Triangle 43"/>
                <p:cNvSpPr>
                  <a:spLocks noChangeArrowheads="1"/>
                </p:cNvSpPr>
                <p:nvPr/>
              </p:nvSpPr>
              <p:spPr bwMode="auto">
                <a:xfrm>
                  <a:off x="6943908" y="2049547"/>
                  <a:ext cx="149916" cy="134667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099" name="Diamond 44"/>
                <p:cNvSpPr>
                  <a:spLocks noChangeArrowheads="1"/>
                </p:cNvSpPr>
                <p:nvPr/>
              </p:nvSpPr>
              <p:spPr bwMode="auto">
                <a:xfrm>
                  <a:off x="6952873" y="2286000"/>
                  <a:ext cx="152400" cy="189753"/>
                </a:xfrm>
                <a:prstGeom prst="diamond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46093" name="Straight Connector 62"/>
            <p:cNvCxnSpPr>
              <a:cxnSpLocks noChangeShapeType="1"/>
            </p:cNvCxnSpPr>
            <p:nvPr/>
          </p:nvCxnSpPr>
          <p:spPr bwMode="auto">
            <a:xfrm>
              <a:off x="755630" y="4010294"/>
              <a:ext cx="388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6094" name="TextBox 63"/>
            <p:cNvSpPr txBox="1">
              <a:spLocks noChangeArrowheads="1"/>
            </p:cNvSpPr>
            <p:nvPr/>
          </p:nvSpPr>
          <p:spPr bwMode="auto">
            <a:xfrm>
              <a:off x="956304" y="3802959"/>
              <a:ext cx="620797" cy="27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CAT 4</a:t>
              </a:r>
            </a:p>
          </p:txBody>
        </p:sp>
      </p:grpSp>
      <p:sp>
        <p:nvSpPr>
          <p:cNvPr id="46084" name="TextBox 65"/>
          <p:cNvSpPr txBox="1">
            <a:spLocks noChangeArrowheads="1"/>
          </p:cNvSpPr>
          <p:nvPr/>
        </p:nvSpPr>
        <p:spPr bwMode="auto">
          <a:xfrm>
            <a:off x="88900" y="5486400"/>
            <a:ext cx="8986838" cy="1069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85750" indent="-285750">
              <a:buSzPct val="200000"/>
              <a:buFont typeface="Arial" pitchFamily="-111" charset="0"/>
              <a:buChar char="•"/>
            </a:pPr>
            <a:r>
              <a:rPr lang="en-US" sz="1600" b="1"/>
              <a:t>Typhoon Fanapi formed a ‘cold wake’ after reaching CAT 1 intensity lasting until crossing the </a:t>
            </a:r>
          </a:p>
          <a:p>
            <a:pPr marL="285750" indent="-285750">
              <a:buSzPct val="200000"/>
            </a:pPr>
            <a:r>
              <a:rPr lang="en-US" sz="1600" b="1"/>
              <a:t>Kuroshio prior to landfall </a:t>
            </a:r>
          </a:p>
          <a:p>
            <a:pPr marL="285750" indent="-285750">
              <a:buSzPct val="200000"/>
              <a:buFont typeface="Arial" pitchFamily="-111" charset="0"/>
              <a:buChar char="•"/>
            </a:pPr>
            <a:r>
              <a:rPr lang="en-US" sz="1600" b="1"/>
              <a:t>Little impact of cold eddies or ‘cold wake’on Fanapi intensification rate. </a:t>
            </a:r>
            <a:r>
              <a:rPr lang="en-US" sz="1600" b="1" u="sng"/>
              <a:t>Different from Jangmi08.</a:t>
            </a:r>
          </a:p>
          <a:p>
            <a:pPr marL="285750" indent="-285750">
              <a:buSzPct val="200000"/>
              <a:buFont typeface="Arial" pitchFamily="-111" charset="0"/>
              <a:buChar char="•"/>
            </a:pPr>
            <a:r>
              <a:rPr lang="en-US" sz="1600" b="1"/>
              <a:t>WHY?</a:t>
            </a:r>
          </a:p>
        </p:txBody>
      </p:sp>
      <p:cxnSp>
        <p:nvCxnSpPr>
          <p:cNvPr id="46085" name="Straight Connector 2"/>
          <p:cNvCxnSpPr>
            <a:cxnSpLocks noChangeShapeType="1"/>
          </p:cNvCxnSpPr>
          <p:nvPr/>
        </p:nvCxnSpPr>
        <p:spPr bwMode="auto">
          <a:xfrm flipV="1">
            <a:off x="2552700" y="1493838"/>
            <a:ext cx="0" cy="3560762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/>
          </a:ln>
        </p:spPr>
      </p:cxnSp>
      <p:sp>
        <p:nvSpPr>
          <p:cNvPr id="46086" name="TextBox 3"/>
          <p:cNvSpPr txBox="1">
            <a:spLocks noChangeArrowheads="1"/>
          </p:cNvSpPr>
          <p:nvPr/>
        </p:nvSpPr>
        <p:spPr bwMode="auto">
          <a:xfrm>
            <a:off x="2520950" y="4354513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C1</a:t>
            </a:r>
          </a:p>
        </p:txBody>
      </p:sp>
      <p:cxnSp>
        <p:nvCxnSpPr>
          <p:cNvPr id="46087" name="Straight Connector 50"/>
          <p:cNvCxnSpPr>
            <a:cxnSpLocks noChangeShapeType="1"/>
          </p:cNvCxnSpPr>
          <p:nvPr/>
        </p:nvCxnSpPr>
        <p:spPr bwMode="auto">
          <a:xfrm flipV="1">
            <a:off x="3030538" y="1506538"/>
            <a:ext cx="0" cy="356235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/>
          </a:ln>
        </p:spPr>
      </p:cxnSp>
      <p:sp>
        <p:nvSpPr>
          <p:cNvPr id="46088" name="TextBox 4"/>
          <p:cNvSpPr txBox="1">
            <a:spLocks noChangeArrowheads="1"/>
          </p:cNvSpPr>
          <p:nvPr/>
        </p:nvSpPr>
        <p:spPr bwMode="auto">
          <a:xfrm>
            <a:off x="3019425" y="4348163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C2</a:t>
            </a:r>
          </a:p>
        </p:txBody>
      </p:sp>
      <p:sp>
        <p:nvSpPr>
          <p:cNvPr id="46089" name="TextBox 5"/>
          <p:cNvSpPr txBox="1">
            <a:spLocks noChangeArrowheads="1"/>
          </p:cNvSpPr>
          <p:nvPr/>
        </p:nvSpPr>
        <p:spPr bwMode="auto">
          <a:xfrm rot="-5400000">
            <a:off x="2259012" y="1833563"/>
            <a:ext cx="1108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Cold Eddies</a:t>
            </a:r>
          </a:p>
        </p:txBody>
      </p:sp>
      <p:cxnSp>
        <p:nvCxnSpPr>
          <p:cNvPr id="46090" name="Straight Connector 36"/>
          <p:cNvCxnSpPr>
            <a:cxnSpLocks noChangeShapeType="1"/>
          </p:cNvCxnSpPr>
          <p:nvPr/>
        </p:nvCxnSpPr>
        <p:spPr bwMode="auto">
          <a:xfrm flipV="1">
            <a:off x="1054100" y="1481138"/>
            <a:ext cx="0" cy="3560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sp>
        <p:nvSpPr>
          <p:cNvPr id="46091" name="TextBox 6"/>
          <p:cNvSpPr txBox="1">
            <a:spLocks noChangeArrowheads="1"/>
          </p:cNvSpPr>
          <p:nvPr/>
        </p:nvSpPr>
        <p:spPr bwMode="auto">
          <a:xfrm rot="-5400000">
            <a:off x="485775" y="2071688"/>
            <a:ext cx="143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Warm Eddy W1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449</Words>
  <Application>Microsoft Macintosh PowerPoint</Application>
  <PresentationFormat>On-screen Show (4:3)</PresentationFormat>
  <Paragraphs>97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Default Design</vt:lpstr>
      <vt:lpstr>All things Tropical Cyclone</vt:lpstr>
      <vt:lpstr>Slide 2</vt:lpstr>
      <vt:lpstr>Slide 3</vt:lpstr>
      <vt:lpstr>Slide 4</vt:lpstr>
      <vt:lpstr>Slide 5</vt:lpstr>
      <vt:lpstr>Slide 6</vt:lpstr>
    </vt:vector>
  </TitlesOfParts>
  <Company>NPS</Company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things Tropical Cyclone</dc:title>
  <dc:creator>Patrick Harr</dc:creator>
  <cp:lastModifiedBy>Patrick Harr</cp:lastModifiedBy>
  <cp:revision>2</cp:revision>
  <dcterms:created xsi:type="dcterms:W3CDTF">2012-03-27T05:55:31Z</dcterms:created>
  <dcterms:modified xsi:type="dcterms:W3CDTF">2012-03-27T06:17:47Z</dcterms:modified>
</cp:coreProperties>
</file>