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Masters/slideMaster3.xml" ContentType="application/vnd.openxmlformats-officedocument.presentationml.slideMaster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Default Extension="rels" ContentType="application/vnd.openxmlformats-package.relationships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62" r:id="rId3"/>
  </p:sldMasterIdLst>
  <p:sldIdLst>
    <p:sldId id="259" r:id="rId4"/>
    <p:sldId id="258" r:id="rId5"/>
    <p:sldId id="261" r:id="rId6"/>
    <p:sldId id="263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024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1.xml"/><Relationship Id="rId7" Type="http://schemas.openxmlformats.org/officeDocument/2006/relationships/slide" Target="slides/slide4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6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27DD-35F2-9E4A-B5A5-05EE87A26DFF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B83-2203-3242-9E41-5B7A4CB28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27DD-35F2-9E4A-B5A5-05EE87A26DFF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B83-2203-3242-9E41-5B7A4CB28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27DD-35F2-9E4A-B5A5-05EE87A26DFF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B83-2203-3242-9E41-5B7A4CB28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1219200"/>
            <a:ext cx="28194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4114800"/>
            <a:ext cx="17526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07655-1029-9F49-B2BC-E470D9651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E40-62E4-B341-9F23-4448CC604294}" type="datetimeFigureOut">
              <a:rPr lang="en-US" smtClean="0"/>
              <a:pPr/>
              <a:t>3/25/12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893A-75E4-4045-A615-AD020EB2B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27DD-35F2-9E4A-B5A5-05EE87A26DFF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B83-2203-3242-9E41-5B7A4CB28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27DD-35F2-9E4A-B5A5-05EE87A26DFF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B83-2203-3242-9E41-5B7A4CB28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27DD-35F2-9E4A-B5A5-05EE87A26DFF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B83-2203-3242-9E41-5B7A4CB28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27DD-35F2-9E4A-B5A5-05EE87A26DFF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B83-2203-3242-9E41-5B7A4CB28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27DD-35F2-9E4A-B5A5-05EE87A26DFF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B83-2203-3242-9E41-5B7A4CB28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27DD-35F2-9E4A-B5A5-05EE87A26DFF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B83-2203-3242-9E41-5B7A4CB28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27DD-35F2-9E4A-B5A5-05EE87A26DFF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B83-2203-3242-9E41-5B7A4CB28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27DD-35F2-9E4A-B5A5-05EE87A26DFF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B83-2203-3242-9E41-5B7A4CB28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1.jpeg"/><Relationship Id="rId5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D27DD-35F2-9E4A-B5A5-05EE87A26DFF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25B83-2203-3242-9E41-5B7A4CB28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8BDA1D-0A35-EE4B-9142-3404D482A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 userDrawn="1"/>
        </p:nvGrpSpPr>
        <p:grpSpPr bwMode="auto">
          <a:xfrm>
            <a:off x="4763" y="930275"/>
            <a:ext cx="9148762" cy="34925"/>
            <a:chOff x="-4763" y="895350"/>
            <a:chExt cx="9148763" cy="34925"/>
          </a:xfrm>
        </p:grpSpPr>
        <p:sp>
          <p:nvSpPr>
            <p:cNvPr id="4" name="Line 11"/>
            <p:cNvSpPr>
              <a:spLocks noChangeShapeType="1"/>
            </p:cNvSpPr>
            <p:nvPr userDrawn="1"/>
          </p:nvSpPr>
          <p:spPr bwMode="auto">
            <a:xfrm>
              <a:off x="-1" y="930275"/>
              <a:ext cx="9144001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Line 12"/>
            <p:cNvSpPr>
              <a:spLocks noChangeShapeType="1"/>
            </p:cNvSpPr>
            <p:nvPr userDrawn="1"/>
          </p:nvSpPr>
          <p:spPr bwMode="auto">
            <a:xfrm>
              <a:off x="-4763" y="895350"/>
              <a:ext cx="9144001" cy="0"/>
            </a:xfrm>
            <a:prstGeom prst="line">
              <a:avLst/>
            </a:prstGeom>
            <a:noFill/>
            <a:ln w="57150">
              <a:solidFill>
                <a:srgbClr val="FFDF57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1" name="Text Box 14"/>
          <p:cNvSpPr txBox="1">
            <a:spLocks noChangeArrowheads="1"/>
          </p:cNvSpPr>
          <p:nvPr userDrawn="1"/>
        </p:nvSpPr>
        <p:spPr bwMode="auto">
          <a:xfrm>
            <a:off x="7513638" y="6719888"/>
            <a:ext cx="1630362" cy="274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>
                <a:solidFill>
                  <a:srgbClr val="FFDF57"/>
                </a:solidFill>
                <a:latin typeface="Arial" charset="0"/>
              </a:rPr>
              <a:t>26-28 March 2012</a:t>
            </a:r>
          </a:p>
        </p:txBody>
      </p:sp>
      <p:sp>
        <p:nvSpPr>
          <p:cNvPr id="1032" name="Text Box 15"/>
          <p:cNvSpPr txBox="1">
            <a:spLocks noChangeArrowheads="1"/>
          </p:cNvSpPr>
          <p:nvPr userDrawn="1"/>
        </p:nvSpPr>
        <p:spPr bwMode="auto">
          <a:xfrm>
            <a:off x="0" y="6645275"/>
            <a:ext cx="4724400" cy="274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>
                <a:solidFill>
                  <a:srgbClr val="FFDF57"/>
                </a:solidFill>
                <a:latin typeface="Arial" charset="0"/>
              </a:rPr>
              <a:t>2nd ITOP International Workshop Kaohsiung, Taiwan</a:t>
            </a:r>
          </a:p>
        </p:txBody>
      </p:sp>
      <p:sp>
        <p:nvSpPr>
          <p:cNvPr id="1035" name="Text Box 19"/>
          <p:cNvSpPr txBox="1">
            <a:spLocks noChangeArrowheads="1"/>
          </p:cNvSpPr>
          <p:nvPr userDrawn="1"/>
        </p:nvSpPr>
        <p:spPr bwMode="auto">
          <a:xfrm>
            <a:off x="4495800" y="228600"/>
            <a:ext cx="26479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b="1">
                <a:solidFill>
                  <a:srgbClr val="CB0101"/>
                </a:solidFill>
              </a:rPr>
              <a:t>ITOP Meteorology</a:t>
            </a:r>
          </a:p>
        </p:txBody>
      </p:sp>
      <p:pic>
        <p:nvPicPr>
          <p:cNvPr id="1034" name="Picture 2" descr="C:\Users\black\Documents\AMS Annual92 2012\AMS Annual92 2012 SATMET18\Taiwan NSC logo_index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7" descr="ONRs&amp;tBluePC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0"/>
            <a:ext cx="1763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945438" y="0"/>
            <a:ext cx="119856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28" descr="NRL_MRY_blue_gold_3d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0"/>
            <a:ext cx="908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FF"/>
        </a:buClr>
        <a:buSzPct val="150000"/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charset="2"/>
        <a:buChar char="Ø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BDE40-62E4-B341-9F23-4448CC604294}" type="datetimeFigureOut">
              <a:rPr lang="en-US" smtClean="0"/>
              <a:pPr/>
              <a:t>3/25/12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9893A-75E4-4045-A615-AD020EB2B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51708"/>
            <a:ext cx="4064000" cy="36062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 descr="Picture 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22" y="3251708"/>
            <a:ext cx="4124696" cy="36062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" y="316468"/>
            <a:ext cx="8915399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Working Group on Tropical Cyclone Structure: Initial Results Unique to ITOP</a:t>
            </a:r>
          </a:p>
          <a:p>
            <a:endParaRPr lang="en-US" dirty="0" smtClean="0"/>
          </a:p>
          <a:p>
            <a:r>
              <a:rPr lang="en-US" sz="2000" b="1" dirty="0" smtClean="0"/>
              <a:t>Observations of fine-scale, inner-core structures in a small, intense tropical cyclone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Unique sampling strategy that deployed dropwindsondes in pairs to examine 			relative flow characteristics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Unique combination of </a:t>
            </a:r>
            <a:r>
              <a:rPr lang="en-US" dirty="0" err="1" smtClean="0"/>
              <a:t>dropwindsonde</a:t>
            </a:r>
            <a:r>
              <a:rPr lang="en-US" dirty="0" smtClean="0"/>
              <a:t>-AXBT deployments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Unique use of SAR imagery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Unique use of nearby buoy measurements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882376"/>
            <a:ext cx="797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WC-130J storm-relative flight track: Flight 0830 TY </a:t>
            </a:r>
            <a:r>
              <a:rPr lang="en-US" dirty="0" err="1" smtClean="0"/>
              <a:t>Megi</a:t>
            </a:r>
            <a:r>
              <a:rPr lang="en-US" dirty="0" smtClean="0"/>
              <a:t> 0651-1840 UTC 17 October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4453" y="6488668"/>
            <a:ext cx="408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Enhanced IR MTSAT 1130 UTC 17 October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743200"/>
            <a:ext cx="4449496" cy="4114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43200"/>
            <a:ext cx="4495799" cy="4114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7543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Implications for: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Inner-core processes related to changes in intensification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	recycling of inner-eye air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	super intensity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Examination of factors related to maximum potential intensity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Boundary layer characteristics and processes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158424"/>
            <a:ext cx="36471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TY </a:t>
            </a:r>
            <a:r>
              <a:rPr lang="en-US" sz="1600" dirty="0" err="1" smtClean="0"/>
              <a:t>Megi</a:t>
            </a:r>
            <a:r>
              <a:rPr lang="en-US" sz="1600" dirty="0" smtClean="0"/>
              <a:t>: Flight 0830: storm relative radial </a:t>
            </a:r>
          </a:p>
          <a:p>
            <a:pPr algn="ctr"/>
            <a:r>
              <a:rPr lang="en-US" sz="1600" dirty="0" smtClean="0"/>
              <a:t>flight legs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525696" y="2158424"/>
            <a:ext cx="44957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TY </a:t>
            </a:r>
            <a:r>
              <a:rPr lang="en-US" sz="1600" dirty="0" err="1" smtClean="0"/>
              <a:t>Megi</a:t>
            </a:r>
            <a:r>
              <a:rPr lang="en-US" sz="1600" dirty="0" smtClean="0"/>
              <a:t>: Flight 0830: flight-level an SFMR-based surface winds for three eye penetrations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768725" y="1828800"/>
            <a:ext cx="346075" cy="13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55563" y="1452563"/>
            <a:ext cx="9105900" cy="4021137"/>
            <a:chOff x="55665" y="1730530"/>
            <a:chExt cx="9105123" cy="4021877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55665" y="1730530"/>
              <a:ext cx="9105123" cy="4021877"/>
              <a:chOff x="55665" y="1730530"/>
              <a:chExt cx="9105123" cy="4021877"/>
            </a:xfrm>
          </p:grpSpPr>
          <p:grpSp>
            <p:nvGrpSpPr>
              <p:cNvPr id="5" name="Group 38"/>
              <p:cNvGrpSpPr>
                <a:grpSpLocks/>
              </p:cNvGrpSpPr>
              <p:nvPr/>
            </p:nvGrpSpPr>
            <p:grpSpPr bwMode="auto">
              <a:xfrm>
                <a:off x="55665" y="1730530"/>
                <a:ext cx="9105123" cy="4021877"/>
                <a:chOff x="55665" y="1730530"/>
                <a:chExt cx="9105123" cy="4021877"/>
              </a:xfrm>
            </p:grpSpPr>
            <p:grpSp>
              <p:nvGrpSpPr>
                <p:cNvPr id="6" name="Group 36"/>
                <p:cNvGrpSpPr>
                  <a:grpSpLocks/>
                </p:cNvGrpSpPr>
                <p:nvPr/>
              </p:nvGrpSpPr>
              <p:grpSpPr bwMode="auto">
                <a:xfrm>
                  <a:off x="55665" y="1730530"/>
                  <a:ext cx="9105123" cy="4021877"/>
                  <a:chOff x="38877" y="1413665"/>
                  <a:chExt cx="9105123" cy="4021877"/>
                </a:xfrm>
              </p:grpSpPr>
              <p:grpSp>
                <p:nvGrpSpPr>
                  <p:cNvPr id="8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8877" y="1413665"/>
                    <a:ext cx="3845858" cy="4007223"/>
                    <a:chOff x="228600" y="735105"/>
                    <a:chExt cx="3845858" cy="4007223"/>
                  </a:xfrm>
                </p:grpSpPr>
                <p:grpSp>
                  <p:nvGrpSpPr>
                    <p:cNvPr id="11" name="Group 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8600" y="735105"/>
                      <a:ext cx="3845858" cy="4007223"/>
                      <a:chOff x="1111624" y="1927412"/>
                      <a:chExt cx="3845858" cy="4007223"/>
                    </a:xfrm>
                  </p:grpSpPr>
                  <p:pic>
                    <p:nvPicPr>
                      <p:cNvPr id="56373" name="Picture 2" descr="C:\Users\black\Desktop\NRL Annual Review 2012\Megi Sonde Plots Storm Relative New\wsp_1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 l="15318" t="12440" r="24117" b="8678"/>
                      <a:stretch>
                        <a:fillRect/>
                      </a:stretch>
                    </p:blipFill>
                    <p:spPr bwMode="auto">
                      <a:xfrm>
                        <a:off x="1111624" y="1927412"/>
                        <a:ext cx="3845858" cy="400722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56374" name="Picture 4" descr="C:\Users\black\Desktop\NRL Annual Review 2012\Megi Sonde Plots Storm Relative New\wsp_3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l="25977" t="21265" r="26022" b="21382"/>
                      <a:stretch>
                        <a:fillRect/>
                      </a:stretch>
                    </p:blipFill>
                    <p:spPr bwMode="auto">
                      <a:xfrm>
                        <a:off x="1792941" y="2362200"/>
                        <a:ext cx="3048000" cy="291352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sp>
                  <p:nvSpPr>
                    <p:cNvPr id="7" name="Rectangle 6"/>
                    <p:cNvSpPr/>
                    <p:nvPr/>
                  </p:nvSpPr>
                  <p:spPr>
                    <a:xfrm>
                      <a:off x="1441347" y="1165396"/>
                      <a:ext cx="2438192" cy="291518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grpSp>
                  <p:nvGrpSpPr>
                    <p:cNvPr id="14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6867" y="1195754"/>
                      <a:ext cx="1708460" cy="2505808"/>
                      <a:chOff x="1826867" y="1195754"/>
                      <a:chExt cx="1708460" cy="2505808"/>
                    </a:xfrm>
                  </p:grpSpPr>
                  <p:sp>
                    <p:nvSpPr>
                      <p:cNvPr id="9" name="Freeform 8"/>
                      <p:cNvSpPr/>
                      <p:nvPr/>
                    </p:nvSpPr>
                    <p:spPr>
                      <a:xfrm>
                        <a:off x="1827076" y="1195565"/>
                        <a:ext cx="1708004" cy="2505536"/>
                      </a:xfrm>
                      <a:custGeom>
                        <a:avLst/>
                        <a:gdLst>
                          <a:gd name="connsiteX0" fmla="*/ 37102 w 1708460"/>
                          <a:gd name="connsiteY0" fmla="*/ 2505808 h 2505808"/>
                          <a:gd name="connsiteX1" fmla="*/ 10725 w 1708460"/>
                          <a:gd name="connsiteY1" fmla="*/ 2329961 h 2505808"/>
                          <a:gd name="connsiteX2" fmla="*/ 1933 w 1708460"/>
                          <a:gd name="connsiteY2" fmla="*/ 2136531 h 2505808"/>
                          <a:gd name="connsiteX3" fmla="*/ 45895 w 1708460"/>
                          <a:gd name="connsiteY3" fmla="*/ 1943100 h 2505808"/>
                          <a:gd name="connsiteX4" fmla="*/ 107441 w 1708460"/>
                          <a:gd name="connsiteY4" fmla="*/ 1820008 h 2505808"/>
                          <a:gd name="connsiteX5" fmla="*/ 221741 w 1708460"/>
                          <a:gd name="connsiteY5" fmla="*/ 1652954 h 2505808"/>
                          <a:gd name="connsiteX6" fmla="*/ 388795 w 1708460"/>
                          <a:gd name="connsiteY6" fmla="*/ 1565031 h 2505808"/>
                          <a:gd name="connsiteX7" fmla="*/ 547056 w 1708460"/>
                          <a:gd name="connsiteY7" fmla="*/ 1521069 h 2505808"/>
                          <a:gd name="connsiteX8" fmla="*/ 810825 w 1708460"/>
                          <a:gd name="connsiteY8" fmla="*/ 1459523 h 2505808"/>
                          <a:gd name="connsiteX9" fmla="*/ 995464 w 1708460"/>
                          <a:gd name="connsiteY9" fmla="*/ 1397977 h 2505808"/>
                          <a:gd name="connsiteX10" fmla="*/ 1171310 w 1708460"/>
                          <a:gd name="connsiteY10" fmla="*/ 1327638 h 2505808"/>
                          <a:gd name="connsiteX11" fmla="*/ 1311987 w 1708460"/>
                          <a:gd name="connsiteY11" fmla="*/ 1266092 h 2505808"/>
                          <a:gd name="connsiteX12" fmla="*/ 1417495 w 1708460"/>
                          <a:gd name="connsiteY12" fmla="*/ 1213338 h 2505808"/>
                          <a:gd name="connsiteX13" fmla="*/ 1566964 w 1708460"/>
                          <a:gd name="connsiteY13" fmla="*/ 1160584 h 2505808"/>
                          <a:gd name="connsiteX14" fmla="*/ 1690056 w 1708460"/>
                          <a:gd name="connsiteY14" fmla="*/ 1134208 h 2505808"/>
                          <a:gd name="connsiteX15" fmla="*/ 1698848 w 1708460"/>
                          <a:gd name="connsiteY15" fmla="*/ 1090246 h 2505808"/>
                          <a:gd name="connsiteX16" fmla="*/ 1602133 w 1708460"/>
                          <a:gd name="connsiteY16" fmla="*/ 1063869 h 2505808"/>
                          <a:gd name="connsiteX17" fmla="*/ 1408702 w 1708460"/>
                          <a:gd name="connsiteY17" fmla="*/ 1028700 h 2505808"/>
                          <a:gd name="connsiteX18" fmla="*/ 1232856 w 1708460"/>
                          <a:gd name="connsiteY18" fmla="*/ 967154 h 2505808"/>
                          <a:gd name="connsiteX19" fmla="*/ 1136141 w 1708460"/>
                          <a:gd name="connsiteY19" fmla="*/ 914400 h 2505808"/>
                          <a:gd name="connsiteX20" fmla="*/ 1021841 w 1708460"/>
                          <a:gd name="connsiteY20" fmla="*/ 852854 h 2505808"/>
                          <a:gd name="connsiteX21" fmla="*/ 1004256 w 1708460"/>
                          <a:gd name="connsiteY21" fmla="*/ 782515 h 2505808"/>
                          <a:gd name="connsiteX22" fmla="*/ 1048218 w 1708460"/>
                          <a:gd name="connsiteY22" fmla="*/ 738554 h 2505808"/>
                          <a:gd name="connsiteX23" fmla="*/ 1127348 w 1708460"/>
                          <a:gd name="connsiteY23" fmla="*/ 703384 h 2505808"/>
                          <a:gd name="connsiteX24" fmla="*/ 1127348 w 1708460"/>
                          <a:gd name="connsiteY24" fmla="*/ 650631 h 2505808"/>
                          <a:gd name="connsiteX25" fmla="*/ 1127348 w 1708460"/>
                          <a:gd name="connsiteY25" fmla="*/ 624254 h 2505808"/>
                          <a:gd name="connsiteX26" fmla="*/ 1118556 w 1708460"/>
                          <a:gd name="connsiteY26" fmla="*/ 571500 h 2505808"/>
                          <a:gd name="connsiteX27" fmla="*/ 1136141 w 1708460"/>
                          <a:gd name="connsiteY27" fmla="*/ 527538 h 2505808"/>
                          <a:gd name="connsiteX28" fmla="*/ 1127348 w 1708460"/>
                          <a:gd name="connsiteY28" fmla="*/ 457200 h 2505808"/>
                          <a:gd name="connsiteX29" fmla="*/ 1030633 w 1708460"/>
                          <a:gd name="connsiteY29" fmla="*/ 404446 h 2505808"/>
                          <a:gd name="connsiteX30" fmla="*/ 916333 w 1708460"/>
                          <a:gd name="connsiteY30" fmla="*/ 386861 h 2505808"/>
                          <a:gd name="connsiteX31" fmla="*/ 819618 w 1708460"/>
                          <a:gd name="connsiteY31" fmla="*/ 351692 h 2505808"/>
                          <a:gd name="connsiteX32" fmla="*/ 775656 w 1708460"/>
                          <a:gd name="connsiteY32" fmla="*/ 316523 h 2505808"/>
                          <a:gd name="connsiteX33" fmla="*/ 766864 w 1708460"/>
                          <a:gd name="connsiteY33" fmla="*/ 290146 h 2505808"/>
                          <a:gd name="connsiteX34" fmla="*/ 766864 w 1708460"/>
                          <a:gd name="connsiteY34" fmla="*/ 263769 h 2505808"/>
                          <a:gd name="connsiteX35" fmla="*/ 766864 w 1708460"/>
                          <a:gd name="connsiteY35" fmla="*/ 237392 h 2505808"/>
                          <a:gd name="connsiteX36" fmla="*/ 802033 w 1708460"/>
                          <a:gd name="connsiteY36" fmla="*/ 175846 h 2505808"/>
                          <a:gd name="connsiteX37" fmla="*/ 810825 w 1708460"/>
                          <a:gd name="connsiteY37" fmla="*/ 123092 h 2505808"/>
                          <a:gd name="connsiteX38" fmla="*/ 793241 w 1708460"/>
                          <a:gd name="connsiteY38" fmla="*/ 70338 h 2505808"/>
                          <a:gd name="connsiteX39" fmla="*/ 758071 w 1708460"/>
                          <a:gd name="connsiteY39" fmla="*/ 52754 h 2505808"/>
                          <a:gd name="connsiteX40" fmla="*/ 705318 w 1708460"/>
                          <a:gd name="connsiteY40" fmla="*/ 0 h 2505808"/>
                          <a:gd name="connsiteX41" fmla="*/ 705318 w 1708460"/>
                          <a:gd name="connsiteY41" fmla="*/ 0 h 25058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</a:cxnLst>
                        <a:rect l="l" t="t" r="r" b="b"/>
                        <a:pathLst>
                          <a:path w="1708460" h="2505808">
                            <a:moveTo>
                              <a:pt x="37102" y="2505808"/>
                            </a:moveTo>
                            <a:cubicBezTo>
                              <a:pt x="26844" y="2448657"/>
                              <a:pt x="16587" y="2391507"/>
                              <a:pt x="10725" y="2329961"/>
                            </a:cubicBezTo>
                            <a:cubicBezTo>
                              <a:pt x="4863" y="2268415"/>
                              <a:pt x="-3929" y="2201008"/>
                              <a:pt x="1933" y="2136531"/>
                            </a:cubicBezTo>
                            <a:cubicBezTo>
                              <a:pt x="7795" y="2072054"/>
                              <a:pt x="28310" y="1995854"/>
                              <a:pt x="45895" y="1943100"/>
                            </a:cubicBezTo>
                            <a:cubicBezTo>
                              <a:pt x="63480" y="1890346"/>
                              <a:pt x="78133" y="1868366"/>
                              <a:pt x="107441" y="1820008"/>
                            </a:cubicBezTo>
                            <a:cubicBezTo>
                              <a:pt x="136749" y="1771650"/>
                              <a:pt x="174849" y="1695450"/>
                              <a:pt x="221741" y="1652954"/>
                            </a:cubicBezTo>
                            <a:cubicBezTo>
                              <a:pt x="268633" y="1610458"/>
                              <a:pt x="334576" y="1587012"/>
                              <a:pt x="388795" y="1565031"/>
                            </a:cubicBezTo>
                            <a:cubicBezTo>
                              <a:pt x="443014" y="1543050"/>
                              <a:pt x="476718" y="1538654"/>
                              <a:pt x="547056" y="1521069"/>
                            </a:cubicBezTo>
                            <a:cubicBezTo>
                              <a:pt x="617394" y="1503484"/>
                              <a:pt x="736090" y="1480038"/>
                              <a:pt x="810825" y="1459523"/>
                            </a:cubicBezTo>
                            <a:cubicBezTo>
                              <a:pt x="885560" y="1439008"/>
                              <a:pt x="935383" y="1419958"/>
                              <a:pt x="995464" y="1397977"/>
                            </a:cubicBezTo>
                            <a:cubicBezTo>
                              <a:pt x="1055545" y="1375996"/>
                              <a:pt x="1118556" y="1349619"/>
                              <a:pt x="1171310" y="1327638"/>
                            </a:cubicBezTo>
                            <a:cubicBezTo>
                              <a:pt x="1224064" y="1305657"/>
                              <a:pt x="1270956" y="1285142"/>
                              <a:pt x="1311987" y="1266092"/>
                            </a:cubicBezTo>
                            <a:cubicBezTo>
                              <a:pt x="1353018" y="1247042"/>
                              <a:pt x="1374999" y="1230923"/>
                              <a:pt x="1417495" y="1213338"/>
                            </a:cubicBezTo>
                            <a:cubicBezTo>
                              <a:pt x="1459991" y="1195753"/>
                              <a:pt x="1521537" y="1173772"/>
                              <a:pt x="1566964" y="1160584"/>
                            </a:cubicBezTo>
                            <a:cubicBezTo>
                              <a:pt x="1612391" y="1147396"/>
                              <a:pt x="1668075" y="1145931"/>
                              <a:pt x="1690056" y="1134208"/>
                            </a:cubicBezTo>
                            <a:cubicBezTo>
                              <a:pt x="1712037" y="1122485"/>
                              <a:pt x="1713502" y="1101969"/>
                              <a:pt x="1698848" y="1090246"/>
                            </a:cubicBezTo>
                            <a:cubicBezTo>
                              <a:pt x="1684194" y="1078523"/>
                              <a:pt x="1650491" y="1074127"/>
                              <a:pt x="1602133" y="1063869"/>
                            </a:cubicBezTo>
                            <a:cubicBezTo>
                              <a:pt x="1553775" y="1053611"/>
                              <a:pt x="1470248" y="1044819"/>
                              <a:pt x="1408702" y="1028700"/>
                            </a:cubicBezTo>
                            <a:cubicBezTo>
                              <a:pt x="1347156" y="1012581"/>
                              <a:pt x="1278283" y="986204"/>
                              <a:pt x="1232856" y="967154"/>
                            </a:cubicBezTo>
                            <a:cubicBezTo>
                              <a:pt x="1187429" y="948104"/>
                              <a:pt x="1136141" y="914400"/>
                              <a:pt x="1136141" y="914400"/>
                            </a:cubicBezTo>
                            <a:cubicBezTo>
                              <a:pt x="1100972" y="895350"/>
                              <a:pt x="1043822" y="874835"/>
                              <a:pt x="1021841" y="852854"/>
                            </a:cubicBezTo>
                            <a:cubicBezTo>
                              <a:pt x="999860" y="830873"/>
                              <a:pt x="999860" y="801565"/>
                              <a:pt x="1004256" y="782515"/>
                            </a:cubicBezTo>
                            <a:cubicBezTo>
                              <a:pt x="1008652" y="763465"/>
                              <a:pt x="1027703" y="751742"/>
                              <a:pt x="1048218" y="738554"/>
                            </a:cubicBezTo>
                            <a:cubicBezTo>
                              <a:pt x="1068733" y="725366"/>
                              <a:pt x="1114160" y="718038"/>
                              <a:pt x="1127348" y="703384"/>
                            </a:cubicBezTo>
                            <a:cubicBezTo>
                              <a:pt x="1140536" y="688730"/>
                              <a:pt x="1127348" y="650631"/>
                              <a:pt x="1127348" y="650631"/>
                            </a:cubicBezTo>
                            <a:cubicBezTo>
                              <a:pt x="1127348" y="637443"/>
                              <a:pt x="1128813" y="637442"/>
                              <a:pt x="1127348" y="624254"/>
                            </a:cubicBezTo>
                            <a:cubicBezTo>
                              <a:pt x="1125883" y="611066"/>
                              <a:pt x="1117091" y="587619"/>
                              <a:pt x="1118556" y="571500"/>
                            </a:cubicBezTo>
                            <a:cubicBezTo>
                              <a:pt x="1120021" y="555381"/>
                              <a:pt x="1134676" y="546588"/>
                              <a:pt x="1136141" y="527538"/>
                            </a:cubicBezTo>
                            <a:cubicBezTo>
                              <a:pt x="1137606" y="508488"/>
                              <a:pt x="1144933" y="477715"/>
                              <a:pt x="1127348" y="457200"/>
                            </a:cubicBezTo>
                            <a:cubicBezTo>
                              <a:pt x="1109763" y="436685"/>
                              <a:pt x="1065802" y="416169"/>
                              <a:pt x="1030633" y="404446"/>
                            </a:cubicBezTo>
                            <a:cubicBezTo>
                              <a:pt x="995464" y="392723"/>
                              <a:pt x="951502" y="395653"/>
                              <a:pt x="916333" y="386861"/>
                            </a:cubicBezTo>
                            <a:cubicBezTo>
                              <a:pt x="881164" y="378069"/>
                              <a:pt x="843064" y="363415"/>
                              <a:pt x="819618" y="351692"/>
                            </a:cubicBezTo>
                            <a:cubicBezTo>
                              <a:pt x="796172" y="339969"/>
                              <a:pt x="784448" y="326781"/>
                              <a:pt x="775656" y="316523"/>
                            </a:cubicBezTo>
                            <a:cubicBezTo>
                              <a:pt x="766864" y="306265"/>
                              <a:pt x="768329" y="298938"/>
                              <a:pt x="766864" y="290146"/>
                            </a:cubicBezTo>
                            <a:cubicBezTo>
                              <a:pt x="765399" y="281354"/>
                              <a:pt x="766864" y="263769"/>
                              <a:pt x="766864" y="263769"/>
                            </a:cubicBezTo>
                            <a:cubicBezTo>
                              <a:pt x="766864" y="254977"/>
                              <a:pt x="761002" y="252046"/>
                              <a:pt x="766864" y="237392"/>
                            </a:cubicBezTo>
                            <a:cubicBezTo>
                              <a:pt x="772726" y="222738"/>
                              <a:pt x="794706" y="194896"/>
                              <a:pt x="802033" y="175846"/>
                            </a:cubicBezTo>
                            <a:cubicBezTo>
                              <a:pt x="809360" y="156796"/>
                              <a:pt x="812290" y="140677"/>
                              <a:pt x="810825" y="123092"/>
                            </a:cubicBezTo>
                            <a:cubicBezTo>
                              <a:pt x="809360" y="105507"/>
                              <a:pt x="802033" y="82061"/>
                              <a:pt x="793241" y="70338"/>
                            </a:cubicBezTo>
                            <a:cubicBezTo>
                              <a:pt x="784449" y="58615"/>
                              <a:pt x="772725" y="64477"/>
                              <a:pt x="758071" y="52754"/>
                            </a:cubicBezTo>
                            <a:cubicBezTo>
                              <a:pt x="743417" y="41031"/>
                              <a:pt x="705318" y="0"/>
                              <a:pt x="705318" y="0"/>
                            </a:cubicBezTo>
                            <a:lnTo>
                              <a:pt x="705318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" name="Freeform 9"/>
                      <p:cNvSpPr/>
                      <p:nvPr/>
                    </p:nvSpPr>
                    <p:spPr>
                      <a:xfrm>
                        <a:off x="2338207" y="1222557"/>
                        <a:ext cx="642883" cy="2232436"/>
                      </a:xfrm>
                      <a:custGeom>
                        <a:avLst/>
                        <a:gdLst>
                          <a:gd name="connsiteX0" fmla="*/ 167054 w 641838"/>
                          <a:gd name="connsiteY0" fmla="*/ 2233246 h 2233246"/>
                          <a:gd name="connsiteX1" fmla="*/ 175846 w 641838"/>
                          <a:gd name="connsiteY1" fmla="*/ 2013438 h 2233246"/>
                          <a:gd name="connsiteX2" fmla="*/ 193431 w 641838"/>
                          <a:gd name="connsiteY2" fmla="*/ 1802423 h 2233246"/>
                          <a:gd name="connsiteX3" fmla="*/ 202223 w 641838"/>
                          <a:gd name="connsiteY3" fmla="*/ 1573823 h 2233246"/>
                          <a:gd name="connsiteX4" fmla="*/ 149469 w 641838"/>
                          <a:gd name="connsiteY4" fmla="*/ 1433146 h 2233246"/>
                          <a:gd name="connsiteX5" fmla="*/ 114300 w 641838"/>
                          <a:gd name="connsiteY5" fmla="*/ 1362807 h 2233246"/>
                          <a:gd name="connsiteX6" fmla="*/ 17584 w 641838"/>
                          <a:gd name="connsiteY6" fmla="*/ 1257300 h 2233246"/>
                          <a:gd name="connsiteX7" fmla="*/ 35169 w 641838"/>
                          <a:gd name="connsiteY7" fmla="*/ 1178169 h 2233246"/>
                          <a:gd name="connsiteX8" fmla="*/ 123092 w 641838"/>
                          <a:gd name="connsiteY8" fmla="*/ 1134207 h 2233246"/>
                          <a:gd name="connsiteX9" fmla="*/ 351692 w 641838"/>
                          <a:gd name="connsiteY9" fmla="*/ 1081454 h 2233246"/>
                          <a:gd name="connsiteX10" fmla="*/ 501161 w 641838"/>
                          <a:gd name="connsiteY10" fmla="*/ 1037492 h 2233246"/>
                          <a:gd name="connsiteX11" fmla="*/ 571500 w 641838"/>
                          <a:gd name="connsiteY11" fmla="*/ 993531 h 2233246"/>
                          <a:gd name="connsiteX12" fmla="*/ 571500 w 641838"/>
                          <a:gd name="connsiteY12" fmla="*/ 949569 h 2233246"/>
                          <a:gd name="connsiteX13" fmla="*/ 536331 w 641838"/>
                          <a:gd name="connsiteY13" fmla="*/ 923192 h 2233246"/>
                          <a:gd name="connsiteX14" fmla="*/ 465992 w 641838"/>
                          <a:gd name="connsiteY14" fmla="*/ 870438 h 2233246"/>
                          <a:gd name="connsiteX15" fmla="*/ 501161 w 641838"/>
                          <a:gd name="connsiteY15" fmla="*/ 800100 h 2233246"/>
                          <a:gd name="connsiteX16" fmla="*/ 571500 w 641838"/>
                          <a:gd name="connsiteY16" fmla="*/ 729761 h 2233246"/>
                          <a:gd name="connsiteX17" fmla="*/ 624254 w 641838"/>
                          <a:gd name="connsiteY17" fmla="*/ 677007 h 2233246"/>
                          <a:gd name="connsiteX18" fmla="*/ 641838 w 641838"/>
                          <a:gd name="connsiteY18" fmla="*/ 589084 h 2233246"/>
                          <a:gd name="connsiteX19" fmla="*/ 624254 w 641838"/>
                          <a:gd name="connsiteY19" fmla="*/ 545123 h 2233246"/>
                          <a:gd name="connsiteX20" fmla="*/ 597877 w 641838"/>
                          <a:gd name="connsiteY20" fmla="*/ 465992 h 2233246"/>
                          <a:gd name="connsiteX21" fmla="*/ 553915 w 641838"/>
                          <a:gd name="connsiteY21" fmla="*/ 404446 h 2233246"/>
                          <a:gd name="connsiteX22" fmla="*/ 474784 w 641838"/>
                          <a:gd name="connsiteY22" fmla="*/ 386861 h 2233246"/>
                          <a:gd name="connsiteX23" fmla="*/ 351692 w 641838"/>
                          <a:gd name="connsiteY23" fmla="*/ 369277 h 2233246"/>
                          <a:gd name="connsiteX24" fmla="*/ 219808 w 641838"/>
                          <a:gd name="connsiteY24" fmla="*/ 334107 h 2233246"/>
                          <a:gd name="connsiteX25" fmla="*/ 140677 w 641838"/>
                          <a:gd name="connsiteY25" fmla="*/ 298938 h 2233246"/>
                          <a:gd name="connsiteX26" fmla="*/ 26377 w 641838"/>
                          <a:gd name="connsiteY26" fmla="*/ 228600 h 2233246"/>
                          <a:gd name="connsiteX27" fmla="*/ 123092 w 641838"/>
                          <a:gd name="connsiteY27" fmla="*/ 158261 h 2233246"/>
                          <a:gd name="connsiteX28" fmla="*/ 149469 w 641838"/>
                          <a:gd name="connsiteY28" fmla="*/ 114300 h 2233246"/>
                          <a:gd name="connsiteX29" fmla="*/ 140677 w 641838"/>
                          <a:gd name="connsiteY29" fmla="*/ 70338 h 2233246"/>
                          <a:gd name="connsiteX30" fmla="*/ 87923 w 641838"/>
                          <a:gd name="connsiteY30" fmla="*/ 26377 h 2233246"/>
                          <a:gd name="connsiteX31" fmla="*/ 0 w 641838"/>
                          <a:gd name="connsiteY31" fmla="*/ 0 h 2233246"/>
                          <a:gd name="connsiteX32" fmla="*/ 0 w 641838"/>
                          <a:gd name="connsiteY32" fmla="*/ 0 h 22332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641838" h="2233246">
                            <a:moveTo>
                              <a:pt x="167054" y="2233246"/>
                            </a:moveTo>
                            <a:cubicBezTo>
                              <a:pt x="169252" y="2159244"/>
                              <a:pt x="171450" y="2085242"/>
                              <a:pt x="175846" y="2013438"/>
                            </a:cubicBezTo>
                            <a:cubicBezTo>
                              <a:pt x="180242" y="1941634"/>
                              <a:pt x="189035" y="1875692"/>
                              <a:pt x="193431" y="1802423"/>
                            </a:cubicBezTo>
                            <a:cubicBezTo>
                              <a:pt x="197827" y="1729154"/>
                              <a:pt x="209550" y="1635369"/>
                              <a:pt x="202223" y="1573823"/>
                            </a:cubicBezTo>
                            <a:cubicBezTo>
                              <a:pt x="194896" y="1512277"/>
                              <a:pt x="164123" y="1468315"/>
                              <a:pt x="149469" y="1433146"/>
                            </a:cubicBezTo>
                            <a:cubicBezTo>
                              <a:pt x="134815" y="1397977"/>
                              <a:pt x="136281" y="1392114"/>
                              <a:pt x="114300" y="1362807"/>
                            </a:cubicBezTo>
                            <a:cubicBezTo>
                              <a:pt x="92319" y="1333500"/>
                              <a:pt x="30772" y="1288073"/>
                              <a:pt x="17584" y="1257300"/>
                            </a:cubicBezTo>
                            <a:cubicBezTo>
                              <a:pt x="4395" y="1226527"/>
                              <a:pt x="17584" y="1198684"/>
                              <a:pt x="35169" y="1178169"/>
                            </a:cubicBezTo>
                            <a:cubicBezTo>
                              <a:pt x="52754" y="1157653"/>
                              <a:pt x="70338" y="1150326"/>
                              <a:pt x="123092" y="1134207"/>
                            </a:cubicBezTo>
                            <a:cubicBezTo>
                              <a:pt x="175846" y="1118088"/>
                              <a:pt x="288681" y="1097573"/>
                              <a:pt x="351692" y="1081454"/>
                            </a:cubicBezTo>
                            <a:cubicBezTo>
                              <a:pt x="414704" y="1065335"/>
                              <a:pt x="464526" y="1052146"/>
                              <a:pt x="501161" y="1037492"/>
                            </a:cubicBezTo>
                            <a:cubicBezTo>
                              <a:pt x="537796" y="1022838"/>
                              <a:pt x="559777" y="1008185"/>
                              <a:pt x="571500" y="993531"/>
                            </a:cubicBezTo>
                            <a:cubicBezTo>
                              <a:pt x="583223" y="978877"/>
                              <a:pt x="577361" y="961292"/>
                              <a:pt x="571500" y="949569"/>
                            </a:cubicBezTo>
                            <a:cubicBezTo>
                              <a:pt x="565639" y="937846"/>
                              <a:pt x="536331" y="923192"/>
                              <a:pt x="536331" y="923192"/>
                            </a:cubicBezTo>
                            <a:cubicBezTo>
                              <a:pt x="518746" y="910003"/>
                              <a:pt x="471854" y="890953"/>
                              <a:pt x="465992" y="870438"/>
                            </a:cubicBezTo>
                            <a:cubicBezTo>
                              <a:pt x="460130" y="849923"/>
                              <a:pt x="483576" y="823546"/>
                              <a:pt x="501161" y="800100"/>
                            </a:cubicBezTo>
                            <a:cubicBezTo>
                              <a:pt x="518746" y="776654"/>
                              <a:pt x="571500" y="729761"/>
                              <a:pt x="571500" y="729761"/>
                            </a:cubicBezTo>
                            <a:cubicBezTo>
                              <a:pt x="592015" y="709246"/>
                              <a:pt x="612531" y="700453"/>
                              <a:pt x="624254" y="677007"/>
                            </a:cubicBezTo>
                            <a:cubicBezTo>
                              <a:pt x="635977" y="653561"/>
                              <a:pt x="641838" y="611065"/>
                              <a:pt x="641838" y="589084"/>
                            </a:cubicBezTo>
                            <a:cubicBezTo>
                              <a:pt x="641838" y="567103"/>
                              <a:pt x="631581" y="565638"/>
                              <a:pt x="624254" y="545123"/>
                            </a:cubicBezTo>
                            <a:cubicBezTo>
                              <a:pt x="616927" y="524608"/>
                              <a:pt x="609600" y="489438"/>
                              <a:pt x="597877" y="465992"/>
                            </a:cubicBezTo>
                            <a:cubicBezTo>
                              <a:pt x="586154" y="442546"/>
                              <a:pt x="574430" y="417634"/>
                              <a:pt x="553915" y="404446"/>
                            </a:cubicBezTo>
                            <a:cubicBezTo>
                              <a:pt x="533400" y="391258"/>
                              <a:pt x="508488" y="392722"/>
                              <a:pt x="474784" y="386861"/>
                            </a:cubicBezTo>
                            <a:cubicBezTo>
                              <a:pt x="441080" y="380999"/>
                              <a:pt x="394188" y="378069"/>
                              <a:pt x="351692" y="369277"/>
                            </a:cubicBezTo>
                            <a:cubicBezTo>
                              <a:pt x="309196" y="360485"/>
                              <a:pt x="254977" y="345830"/>
                              <a:pt x="219808" y="334107"/>
                            </a:cubicBezTo>
                            <a:cubicBezTo>
                              <a:pt x="184639" y="322384"/>
                              <a:pt x="172916" y="316523"/>
                              <a:pt x="140677" y="298938"/>
                            </a:cubicBezTo>
                            <a:cubicBezTo>
                              <a:pt x="108438" y="281353"/>
                              <a:pt x="29308" y="252046"/>
                              <a:pt x="26377" y="228600"/>
                            </a:cubicBezTo>
                            <a:cubicBezTo>
                              <a:pt x="23446" y="205154"/>
                              <a:pt x="102577" y="177311"/>
                              <a:pt x="123092" y="158261"/>
                            </a:cubicBezTo>
                            <a:cubicBezTo>
                              <a:pt x="143607" y="139211"/>
                              <a:pt x="146538" y="128954"/>
                              <a:pt x="149469" y="114300"/>
                            </a:cubicBezTo>
                            <a:cubicBezTo>
                              <a:pt x="152400" y="99646"/>
                              <a:pt x="150935" y="84992"/>
                              <a:pt x="140677" y="70338"/>
                            </a:cubicBezTo>
                            <a:cubicBezTo>
                              <a:pt x="130419" y="55684"/>
                              <a:pt x="111369" y="38100"/>
                              <a:pt x="87923" y="26377"/>
                            </a:cubicBezTo>
                            <a:cubicBezTo>
                              <a:pt x="64477" y="14654"/>
                              <a:pt x="0" y="0"/>
                              <a:pt x="0" y="0"/>
                            </a:cubicBez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60496" y="1207993"/>
                      <a:ext cx="1756515" cy="2435469"/>
                      <a:chOff x="5899638" y="1178169"/>
                      <a:chExt cx="1756515" cy="2435469"/>
                    </a:xfrm>
                  </p:grpSpPr>
                  <p:sp>
                    <p:nvSpPr>
                      <p:cNvPr id="12" name="Freeform 11"/>
                      <p:cNvSpPr/>
                      <p:nvPr/>
                    </p:nvSpPr>
                    <p:spPr>
                      <a:xfrm>
                        <a:off x="5899537" y="1178443"/>
                        <a:ext cx="1422279" cy="2408680"/>
                      </a:xfrm>
                      <a:custGeom>
                        <a:avLst/>
                        <a:gdLst>
                          <a:gd name="connsiteX0" fmla="*/ 0 w 1421110"/>
                          <a:gd name="connsiteY0" fmla="*/ 2409093 h 2409093"/>
                          <a:gd name="connsiteX1" fmla="*/ 8793 w 1421110"/>
                          <a:gd name="connsiteY1" fmla="*/ 2171700 h 2409093"/>
                          <a:gd name="connsiteX2" fmla="*/ 26377 w 1421110"/>
                          <a:gd name="connsiteY2" fmla="*/ 2022231 h 2409093"/>
                          <a:gd name="connsiteX3" fmla="*/ 79131 w 1421110"/>
                          <a:gd name="connsiteY3" fmla="*/ 1846385 h 2409093"/>
                          <a:gd name="connsiteX4" fmla="*/ 228600 w 1421110"/>
                          <a:gd name="connsiteY4" fmla="*/ 1688123 h 2409093"/>
                          <a:gd name="connsiteX5" fmla="*/ 439616 w 1421110"/>
                          <a:gd name="connsiteY5" fmla="*/ 1582616 h 2409093"/>
                          <a:gd name="connsiteX6" fmla="*/ 606670 w 1421110"/>
                          <a:gd name="connsiteY6" fmla="*/ 1468316 h 2409093"/>
                          <a:gd name="connsiteX7" fmla="*/ 861647 w 1421110"/>
                          <a:gd name="connsiteY7" fmla="*/ 1380393 h 2409093"/>
                          <a:gd name="connsiteX8" fmla="*/ 1019908 w 1421110"/>
                          <a:gd name="connsiteY8" fmla="*/ 1327639 h 2409093"/>
                          <a:gd name="connsiteX9" fmla="*/ 1204547 w 1421110"/>
                          <a:gd name="connsiteY9" fmla="*/ 1248508 h 2409093"/>
                          <a:gd name="connsiteX10" fmla="*/ 1301262 w 1421110"/>
                          <a:gd name="connsiteY10" fmla="*/ 1204546 h 2409093"/>
                          <a:gd name="connsiteX11" fmla="*/ 1380393 w 1421110"/>
                          <a:gd name="connsiteY11" fmla="*/ 1125416 h 2409093"/>
                          <a:gd name="connsiteX12" fmla="*/ 1415562 w 1421110"/>
                          <a:gd name="connsiteY12" fmla="*/ 1046285 h 2409093"/>
                          <a:gd name="connsiteX13" fmla="*/ 1415562 w 1421110"/>
                          <a:gd name="connsiteY13" fmla="*/ 958362 h 2409093"/>
                          <a:gd name="connsiteX14" fmla="*/ 1362808 w 1421110"/>
                          <a:gd name="connsiteY14" fmla="*/ 940777 h 2409093"/>
                          <a:gd name="connsiteX15" fmla="*/ 1248508 w 1421110"/>
                          <a:gd name="connsiteY15" fmla="*/ 896816 h 2409093"/>
                          <a:gd name="connsiteX16" fmla="*/ 1178170 w 1421110"/>
                          <a:gd name="connsiteY16" fmla="*/ 852854 h 2409093"/>
                          <a:gd name="connsiteX17" fmla="*/ 1169377 w 1421110"/>
                          <a:gd name="connsiteY17" fmla="*/ 808893 h 2409093"/>
                          <a:gd name="connsiteX18" fmla="*/ 1169377 w 1421110"/>
                          <a:gd name="connsiteY18" fmla="*/ 756139 h 2409093"/>
                          <a:gd name="connsiteX19" fmla="*/ 1186962 w 1421110"/>
                          <a:gd name="connsiteY19" fmla="*/ 659423 h 2409093"/>
                          <a:gd name="connsiteX20" fmla="*/ 1178170 w 1421110"/>
                          <a:gd name="connsiteY20" fmla="*/ 589085 h 2409093"/>
                          <a:gd name="connsiteX21" fmla="*/ 1178170 w 1421110"/>
                          <a:gd name="connsiteY21" fmla="*/ 536331 h 2409093"/>
                          <a:gd name="connsiteX22" fmla="*/ 1186962 w 1421110"/>
                          <a:gd name="connsiteY22" fmla="*/ 474785 h 2409093"/>
                          <a:gd name="connsiteX23" fmla="*/ 1213339 w 1421110"/>
                          <a:gd name="connsiteY23" fmla="*/ 360485 h 2409093"/>
                          <a:gd name="connsiteX24" fmla="*/ 1213339 w 1421110"/>
                          <a:gd name="connsiteY24" fmla="*/ 307731 h 2409093"/>
                          <a:gd name="connsiteX25" fmla="*/ 1178170 w 1421110"/>
                          <a:gd name="connsiteY25" fmla="*/ 211016 h 2409093"/>
                          <a:gd name="connsiteX26" fmla="*/ 1151793 w 1421110"/>
                          <a:gd name="connsiteY26" fmla="*/ 167054 h 2409093"/>
                          <a:gd name="connsiteX27" fmla="*/ 1169377 w 1421110"/>
                          <a:gd name="connsiteY27" fmla="*/ 96716 h 2409093"/>
                          <a:gd name="connsiteX28" fmla="*/ 1239716 w 1421110"/>
                          <a:gd name="connsiteY28" fmla="*/ 0 h 2409093"/>
                          <a:gd name="connsiteX29" fmla="*/ 1239716 w 1421110"/>
                          <a:gd name="connsiteY29" fmla="*/ 0 h 24090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421110" h="2409093">
                            <a:moveTo>
                              <a:pt x="0" y="2409093"/>
                            </a:moveTo>
                            <a:cubicBezTo>
                              <a:pt x="2198" y="2322635"/>
                              <a:pt x="4397" y="2236177"/>
                              <a:pt x="8793" y="2171700"/>
                            </a:cubicBezTo>
                            <a:cubicBezTo>
                              <a:pt x="13189" y="2107223"/>
                              <a:pt x="14654" y="2076450"/>
                              <a:pt x="26377" y="2022231"/>
                            </a:cubicBezTo>
                            <a:cubicBezTo>
                              <a:pt x="38100" y="1968012"/>
                              <a:pt x="45427" y="1902069"/>
                              <a:pt x="79131" y="1846385"/>
                            </a:cubicBezTo>
                            <a:cubicBezTo>
                              <a:pt x="112835" y="1790701"/>
                              <a:pt x="168519" y="1732084"/>
                              <a:pt x="228600" y="1688123"/>
                            </a:cubicBezTo>
                            <a:cubicBezTo>
                              <a:pt x="288681" y="1644161"/>
                              <a:pt x="376604" y="1619250"/>
                              <a:pt x="439616" y="1582616"/>
                            </a:cubicBezTo>
                            <a:cubicBezTo>
                              <a:pt x="502628" y="1545982"/>
                              <a:pt x="536332" y="1502020"/>
                              <a:pt x="606670" y="1468316"/>
                            </a:cubicBezTo>
                            <a:cubicBezTo>
                              <a:pt x="677008" y="1434612"/>
                              <a:pt x="861647" y="1380393"/>
                              <a:pt x="861647" y="1380393"/>
                            </a:cubicBezTo>
                            <a:cubicBezTo>
                              <a:pt x="930520" y="1356947"/>
                              <a:pt x="962758" y="1349620"/>
                              <a:pt x="1019908" y="1327639"/>
                            </a:cubicBezTo>
                            <a:cubicBezTo>
                              <a:pt x="1077058" y="1305658"/>
                              <a:pt x="1157655" y="1269024"/>
                              <a:pt x="1204547" y="1248508"/>
                            </a:cubicBezTo>
                            <a:cubicBezTo>
                              <a:pt x="1251439" y="1227992"/>
                              <a:pt x="1271954" y="1225061"/>
                              <a:pt x="1301262" y="1204546"/>
                            </a:cubicBezTo>
                            <a:cubicBezTo>
                              <a:pt x="1330570" y="1184031"/>
                              <a:pt x="1361343" y="1151793"/>
                              <a:pt x="1380393" y="1125416"/>
                            </a:cubicBezTo>
                            <a:cubicBezTo>
                              <a:pt x="1399443" y="1099039"/>
                              <a:pt x="1409701" y="1074127"/>
                              <a:pt x="1415562" y="1046285"/>
                            </a:cubicBezTo>
                            <a:cubicBezTo>
                              <a:pt x="1421423" y="1018443"/>
                              <a:pt x="1424354" y="975947"/>
                              <a:pt x="1415562" y="958362"/>
                            </a:cubicBezTo>
                            <a:cubicBezTo>
                              <a:pt x="1406770" y="940777"/>
                              <a:pt x="1390650" y="951035"/>
                              <a:pt x="1362808" y="940777"/>
                            </a:cubicBezTo>
                            <a:cubicBezTo>
                              <a:pt x="1334966" y="930519"/>
                              <a:pt x="1279281" y="911470"/>
                              <a:pt x="1248508" y="896816"/>
                            </a:cubicBezTo>
                            <a:cubicBezTo>
                              <a:pt x="1217735" y="882162"/>
                              <a:pt x="1191358" y="867508"/>
                              <a:pt x="1178170" y="852854"/>
                            </a:cubicBezTo>
                            <a:cubicBezTo>
                              <a:pt x="1164982" y="838200"/>
                              <a:pt x="1170842" y="825012"/>
                              <a:pt x="1169377" y="808893"/>
                            </a:cubicBezTo>
                            <a:cubicBezTo>
                              <a:pt x="1167912" y="792774"/>
                              <a:pt x="1166446" y="781051"/>
                              <a:pt x="1169377" y="756139"/>
                            </a:cubicBezTo>
                            <a:cubicBezTo>
                              <a:pt x="1172308" y="731227"/>
                              <a:pt x="1185497" y="687265"/>
                              <a:pt x="1186962" y="659423"/>
                            </a:cubicBezTo>
                            <a:cubicBezTo>
                              <a:pt x="1188427" y="631581"/>
                              <a:pt x="1179635" y="609600"/>
                              <a:pt x="1178170" y="589085"/>
                            </a:cubicBezTo>
                            <a:cubicBezTo>
                              <a:pt x="1176705" y="568570"/>
                              <a:pt x="1176705" y="555381"/>
                              <a:pt x="1178170" y="536331"/>
                            </a:cubicBezTo>
                            <a:cubicBezTo>
                              <a:pt x="1179635" y="517281"/>
                              <a:pt x="1181101" y="504093"/>
                              <a:pt x="1186962" y="474785"/>
                            </a:cubicBezTo>
                            <a:cubicBezTo>
                              <a:pt x="1192823" y="445477"/>
                              <a:pt x="1208943" y="388327"/>
                              <a:pt x="1213339" y="360485"/>
                            </a:cubicBezTo>
                            <a:cubicBezTo>
                              <a:pt x="1217735" y="332643"/>
                              <a:pt x="1219200" y="332642"/>
                              <a:pt x="1213339" y="307731"/>
                            </a:cubicBezTo>
                            <a:cubicBezTo>
                              <a:pt x="1207478" y="282820"/>
                              <a:pt x="1188428" y="234462"/>
                              <a:pt x="1178170" y="211016"/>
                            </a:cubicBezTo>
                            <a:cubicBezTo>
                              <a:pt x="1167912" y="187570"/>
                              <a:pt x="1153258" y="186104"/>
                              <a:pt x="1151793" y="167054"/>
                            </a:cubicBezTo>
                            <a:cubicBezTo>
                              <a:pt x="1150328" y="148004"/>
                              <a:pt x="1154723" y="124558"/>
                              <a:pt x="1169377" y="96716"/>
                            </a:cubicBezTo>
                            <a:cubicBezTo>
                              <a:pt x="1184031" y="68874"/>
                              <a:pt x="1239716" y="0"/>
                              <a:pt x="1239716" y="0"/>
                            </a:cubicBezTo>
                            <a:lnTo>
                              <a:pt x="1239716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" name="Freeform 12"/>
                      <p:cNvSpPr/>
                      <p:nvPr/>
                    </p:nvSpPr>
                    <p:spPr>
                      <a:xfrm>
                        <a:off x="6866241" y="1187970"/>
                        <a:ext cx="790507" cy="2426146"/>
                      </a:xfrm>
                      <a:custGeom>
                        <a:avLst/>
                        <a:gdLst>
                          <a:gd name="connsiteX0" fmla="*/ 1302 w 790663"/>
                          <a:gd name="connsiteY0" fmla="*/ 2426676 h 2426676"/>
                          <a:gd name="connsiteX1" fmla="*/ 1302 w 790663"/>
                          <a:gd name="connsiteY1" fmla="*/ 2198076 h 2426676"/>
                          <a:gd name="connsiteX2" fmla="*/ 1302 w 790663"/>
                          <a:gd name="connsiteY2" fmla="*/ 2022230 h 2426676"/>
                          <a:gd name="connsiteX3" fmla="*/ 18887 w 790663"/>
                          <a:gd name="connsiteY3" fmla="*/ 1855176 h 2426676"/>
                          <a:gd name="connsiteX4" fmla="*/ 54056 w 790663"/>
                          <a:gd name="connsiteY4" fmla="*/ 1714500 h 2426676"/>
                          <a:gd name="connsiteX5" fmla="*/ 98018 w 790663"/>
                          <a:gd name="connsiteY5" fmla="*/ 1547446 h 2426676"/>
                          <a:gd name="connsiteX6" fmla="*/ 177148 w 790663"/>
                          <a:gd name="connsiteY6" fmla="*/ 1415561 h 2426676"/>
                          <a:gd name="connsiteX7" fmla="*/ 221110 w 790663"/>
                          <a:gd name="connsiteY7" fmla="*/ 1318846 h 2426676"/>
                          <a:gd name="connsiteX8" fmla="*/ 256279 w 790663"/>
                          <a:gd name="connsiteY8" fmla="*/ 1213338 h 2426676"/>
                          <a:gd name="connsiteX9" fmla="*/ 282656 w 790663"/>
                          <a:gd name="connsiteY9" fmla="*/ 1107830 h 2426676"/>
                          <a:gd name="connsiteX10" fmla="*/ 256279 w 790663"/>
                          <a:gd name="connsiteY10" fmla="*/ 1028700 h 2426676"/>
                          <a:gd name="connsiteX11" fmla="*/ 194733 w 790663"/>
                          <a:gd name="connsiteY11" fmla="*/ 975946 h 2426676"/>
                          <a:gd name="connsiteX12" fmla="*/ 177148 w 790663"/>
                          <a:gd name="connsiteY12" fmla="*/ 914400 h 2426676"/>
                          <a:gd name="connsiteX13" fmla="*/ 229902 w 790663"/>
                          <a:gd name="connsiteY13" fmla="*/ 844061 h 2426676"/>
                          <a:gd name="connsiteX14" fmla="*/ 405748 w 790663"/>
                          <a:gd name="connsiteY14" fmla="*/ 808892 h 2426676"/>
                          <a:gd name="connsiteX15" fmla="*/ 528841 w 790663"/>
                          <a:gd name="connsiteY15" fmla="*/ 720969 h 2426676"/>
                          <a:gd name="connsiteX16" fmla="*/ 625556 w 790663"/>
                          <a:gd name="connsiteY16" fmla="*/ 677007 h 2426676"/>
                          <a:gd name="connsiteX17" fmla="*/ 669518 w 790663"/>
                          <a:gd name="connsiteY17" fmla="*/ 615461 h 2426676"/>
                          <a:gd name="connsiteX18" fmla="*/ 775025 w 790663"/>
                          <a:gd name="connsiteY18" fmla="*/ 545123 h 2426676"/>
                          <a:gd name="connsiteX19" fmla="*/ 783818 w 790663"/>
                          <a:gd name="connsiteY19" fmla="*/ 492369 h 2426676"/>
                          <a:gd name="connsiteX20" fmla="*/ 713479 w 790663"/>
                          <a:gd name="connsiteY20" fmla="*/ 492369 h 2426676"/>
                          <a:gd name="connsiteX21" fmla="*/ 555218 w 790663"/>
                          <a:gd name="connsiteY21" fmla="*/ 457200 h 2426676"/>
                          <a:gd name="connsiteX22" fmla="*/ 528841 w 790663"/>
                          <a:gd name="connsiteY22" fmla="*/ 413238 h 2426676"/>
                          <a:gd name="connsiteX23" fmla="*/ 449710 w 790663"/>
                          <a:gd name="connsiteY23" fmla="*/ 351692 h 2426676"/>
                          <a:gd name="connsiteX24" fmla="*/ 361787 w 790663"/>
                          <a:gd name="connsiteY24" fmla="*/ 254976 h 2426676"/>
                          <a:gd name="connsiteX25" fmla="*/ 361787 w 790663"/>
                          <a:gd name="connsiteY25" fmla="*/ 184638 h 2426676"/>
                          <a:gd name="connsiteX26" fmla="*/ 300241 w 790663"/>
                          <a:gd name="connsiteY26" fmla="*/ 131884 h 2426676"/>
                          <a:gd name="connsiteX27" fmla="*/ 185941 w 790663"/>
                          <a:gd name="connsiteY27" fmla="*/ 61546 h 2426676"/>
                          <a:gd name="connsiteX28" fmla="*/ 106810 w 790663"/>
                          <a:gd name="connsiteY28" fmla="*/ 26376 h 2426676"/>
                          <a:gd name="connsiteX29" fmla="*/ 18887 w 790663"/>
                          <a:gd name="connsiteY29" fmla="*/ 0 h 24266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790663" h="2426676">
                            <a:moveTo>
                              <a:pt x="1302" y="2426676"/>
                            </a:moveTo>
                            <a:lnTo>
                              <a:pt x="1302" y="2198076"/>
                            </a:lnTo>
                            <a:cubicBezTo>
                              <a:pt x="1302" y="2130668"/>
                              <a:pt x="-1629" y="2079380"/>
                              <a:pt x="1302" y="2022230"/>
                            </a:cubicBezTo>
                            <a:cubicBezTo>
                              <a:pt x="4233" y="1965080"/>
                              <a:pt x="10095" y="1906464"/>
                              <a:pt x="18887" y="1855176"/>
                            </a:cubicBezTo>
                            <a:cubicBezTo>
                              <a:pt x="27679" y="1803888"/>
                              <a:pt x="40868" y="1765788"/>
                              <a:pt x="54056" y="1714500"/>
                            </a:cubicBezTo>
                            <a:cubicBezTo>
                              <a:pt x="67245" y="1663212"/>
                              <a:pt x="77503" y="1597269"/>
                              <a:pt x="98018" y="1547446"/>
                            </a:cubicBezTo>
                            <a:cubicBezTo>
                              <a:pt x="118533" y="1497623"/>
                              <a:pt x="156633" y="1453661"/>
                              <a:pt x="177148" y="1415561"/>
                            </a:cubicBezTo>
                            <a:cubicBezTo>
                              <a:pt x="197663" y="1377461"/>
                              <a:pt x="207922" y="1352550"/>
                              <a:pt x="221110" y="1318846"/>
                            </a:cubicBezTo>
                            <a:cubicBezTo>
                              <a:pt x="234298" y="1285142"/>
                              <a:pt x="246021" y="1248507"/>
                              <a:pt x="256279" y="1213338"/>
                            </a:cubicBezTo>
                            <a:cubicBezTo>
                              <a:pt x="266537" y="1178169"/>
                              <a:pt x="282656" y="1138603"/>
                              <a:pt x="282656" y="1107830"/>
                            </a:cubicBezTo>
                            <a:cubicBezTo>
                              <a:pt x="282656" y="1077057"/>
                              <a:pt x="270933" y="1050681"/>
                              <a:pt x="256279" y="1028700"/>
                            </a:cubicBezTo>
                            <a:cubicBezTo>
                              <a:pt x="241625" y="1006719"/>
                              <a:pt x="207921" y="994996"/>
                              <a:pt x="194733" y="975946"/>
                            </a:cubicBezTo>
                            <a:cubicBezTo>
                              <a:pt x="181545" y="956896"/>
                              <a:pt x="171287" y="936381"/>
                              <a:pt x="177148" y="914400"/>
                            </a:cubicBezTo>
                            <a:cubicBezTo>
                              <a:pt x="183009" y="892419"/>
                              <a:pt x="191802" y="861646"/>
                              <a:pt x="229902" y="844061"/>
                            </a:cubicBezTo>
                            <a:cubicBezTo>
                              <a:pt x="268002" y="826476"/>
                              <a:pt x="355925" y="829407"/>
                              <a:pt x="405748" y="808892"/>
                            </a:cubicBezTo>
                            <a:cubicBezTo>
                              <a:pt x="455571" y="788377"/>
                              <a:pt x="492206" y="742950"/>
                              <a:pt x="528841" y="720969"/>
                            </a:cubicBezTo>
                            <a:cubicBezTo>
                              <a:pt x="565476" y="698988"/>
                              <a:pt x="602110" y="694592"/>
                              <a:pt x="625556" y="677007"/>
                            </a:cubicBezTo>
                            <a:cubicBezTo>
                              <a:pt x="649002" y="659422"/>
                              <a:pt x="644607" y="637442"/>
                              <a:pt x="669518" y="615461"/>
                            </a:cubicBezTo>
                            <a:cubicBezTo>
                              <a:pt x="694429" y="593480"/>
                              <a:pt x="755975" y="565638"/>
                              <a:pt x="775025" y="545123"/>
                            </a:cubicBezTo>
                            <a:cubicBezTo>
                              <a:pt x="794075" y="524608"/>
                              <a:pt x="794076" y="501161"/>
                              <a:pt x="783818" y="492369"/>
                            </a:cubicBezTo>
                            <a:cubicBezTo>
                              <a:pt x="773560" y="483577"/>
                              <a:pt x="751579" y="498230"/>
                              <a:pt x="713479" y="492369"/>
                            </a:cubicBezTo>
                            <a:cubicBezTo>
                              <a:pt x="675379" y="486508"/>
                              <a:pt x="585991" y="470388"/>
                              <a:pt x="555218" y="457200"/>
                            </a:cubicBezTo>
                            <a:cubicBezTo>
                              <a:pt x="524445" y="444011"/>
                              <a:pt x="546426" y="430823"/>
                              <a:pt x="528841" y="413238"/>
                            </a:cubicBezTo>
                            <a:cubicBezTo>
                              <a:pt x="511256" y="395653"/>
                              <a:pt x="477552" y="378069"/>
                              <a:pt x="449710" y="351692"/>
                            </a:cubicBezTo>
                            <a:cubicBezTo>
                              <a:pt x="421868" y="325315"/>
                              <a:pt x="376441" y="282818"/>
                              <a:pt x="361787" y="254976"/>
                            </a:cubicBezTo>
                            <a:cubicBezTo>
                              <a:pt x="347133" y="227134"/>
                              <a:pt x="372045" y="205153"/>
                              <a:pt x="361787" y="184638"/>
                            </a:cubicBezTo>
                            <a:cubicBezTo>
                              <a:pt x="351529" y="164123"/>
                              <a:pt x="329549" y="152399"/>
                              <a:pt x="300241" y="131884"/>
                            </a:cubicBezTo>
                            <a:cubicBezTo>
                              <a:pt x="270933" y="111369"/>
                              <a:pt x="218179" y="79131"/>
                              <a:pt x="185941" y="61546"/>
                            </a:cubicBezTo>
                            <a:cubicBezTo>
                              <a:pt x="153703" y="43961"/>
                              <a:pt x="134652" y="36634"/>
                              <a:pt x="106810" y="26376"/>
                            </a:cubicBezTo>
                            <a:cubicBezTo>
                              <a:pt x="78968" y="16118"/>
                              <a:pt x="48927" y="8059"/>
                              <a:pt x="18887" y="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rgbClr val="FF0000"/>
                        </a:solidFill>
                        <a:prstDash val="sys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7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3768194" y="1443833"/>
                    <a:ext cx="3033346" cy="3991709"/>
                    <a:chOff x="3768194" y="1443833"/>
                    <a:chExt cx="3033346" cy="3991709"/>
                  </a:xfrm>
                </p:grpSpPr>
                <p:pic>
                  <p:nvPicPr>
                    <p:cNvPr id="56355" name="Picture 2" descr="C:\Users\black\Desktop\NRL Annual Review 2012\Megi Sonde Plots Storm Relative New\urad_1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/>
                    <a:srcRect l="26208" t="12955" r="26021" b="8469"/>
                    <a:stretch>
                      <a:fillRect/>
                    </a:stretch>
                  </p:blipFill>
                  <p:spPr bwMode="auto">
                    <a:xfrm>
                      <a:off x="3768194" y="1443833"/>
                      <a:ext cx="3033346" cy="399170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3889824" y="1848720"/>
                      <a:ext cx="2739791" cy="290883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grpSp>
                  <p:nvGrpSpPr>
                    <p:cNvPr id="20" name="Group 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54933" y="1893103"/>
                      <a:ext cx="1595386" cy="2545976"/>
                      <a:chOff x="4054933" y="1893103"/>
                      <a:chExt cx="1595386" cy="2545976"/>
                    </a:xfrm>
                  </p:grpSpPr>
                  <p:grpSp>
                    <p:nvGrpSpPr>
                      <p:cNvPr id="21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68776" y="1910516"/>
                        <a:ext cx="1381543" cy="2411506"/>
                        <a:chOff x="4268776" y="1910516"/>
                        <a:chExt cx="1381543" cy="2411506"/>
                      </a:xfrm>
                    </p:grpSpPr>
                    <p:sp>
                      <p:nvSpPr>
                        <p:cNvPr id="18" name="Freeform 17"/>
                        <p:cNvSpPr/>
                        <p:nvPr/>
                      </p:nvSpPr>
                      <p:spPr>
                        <a:xfrm>
                          <a:off x="4424766" y="1910644"/>
                          <a:ext cx="1225445" cy="2403917"/>
                        </a:xfrm>
                        <a:custGeom>
                          <a:avLst/>
                          <a:gdLst>
                            <a:gd name="connsiteX0" fmla="*/ 6040 w 1225990"/>
                            <a:gd name="connsiteY0" fmla="*/ 2411506 h 2411506"/>
                            <a:gd name="connsiteX1" fmla="*/ 23969 w 1225990"/>
                            <a:gd name="connsiteY1" fmla="*/ 2151530 h 2411506"/>
                            <a:gd name="connsiteX2" fmla="*/ 23969 w 1225990"/>
                            <a:gd name="connsiteY2" fmla="*/ 1954306 h 2411506"/>
                            <a:gd name="connsiteX3" fmla="*/ 23969 w 1225990"/>
                            <a:gd name="connsiteY3" fmla="*/ 1775012 h 2411506"/>
                            <a:gd name="connsiteX4" fmla="*/ 6040 w 1225990"/>
                            <a:gd name="connsiteY4" fmla="*/ 1604683 h 2411506"/>
                            <a:gd name="connsiteX5" fmla="*/ 6040 w 1225990"/>
                            <a:gd name="connsiteY5" fmla="*/ 1488142 h 2411506"/>
                            <a:gd name="connsiteX6" fmla="*/ 77758 w 1225990"/>
                            <a:gd name="connsiteY6" fmla="*/ 1416424 h 2411506"/>
                            <a:gd name="connsiteX7" fmla="*/ 194299 w 1225990"/>
                            <a:gd name="connsiteY7" fmla="*/ 1335742 h 2411506"/>
                            <a:gd name="connsiteX8" fmla="*/ 230158 w 1225990"/>
                            <a:gd name="connsiteY8" fmla="*/ 1272989 h 2411506"/>
                            <a:gd name="connsiteX9" fmla="*/ 221193 w 1225990"/>
                            <a:gd name="connsiteY9" fmla="*/ 1201271 h 2411506"/>
                            <a:gd name="connsiteX10" fmla="*/ 203264 w 1225990"/>
                            <a:gd name="connsiteY10" fmla="*/ 1138518 h 2411506"/>
                            <a:gd name="connsiteX11" fmla="*/ 104652 w 1225990"/>
                            <a:gd name="connsiteY11" fmla="*/ 1084730 h 2411506"/>
                            <a:gd name="connsiteX12" fmla="*/ 95687 w 1225990"/>
                            <a:gd name="connsiteY12" fmla="*/ 1048871 h 2411506"/>
                            <a:gd name="connsiteX13" fmla="*/ 131546 w 1225990"/>
                            <a:gd name="connsiteY13" fmla="*/ 1021977 h 2411506"/>
                            <a:gd name="connsiteX14" fmla="*/ 292911 w 1225990"/>
                            <a:gd name="connsiteY14" fmla="*/ 968189 h 2411506"/>
                            <a:gd name="connsiteX15" fmla="*/ 660464 w 1225990"/>
                            <a:gd name="connsiteY15" fmla="*/ 887506 h 2411506"/>
                            <a:gd name="connsiteX16" fmla="*/ 714252 w 1225990"/>
                            <a:gd name="connsiteY16" fmla="*/ 878542 h 2411506"/>
                            <a:gd name="connsiteX17" fmla="*/ 803899 w 1225990"/>
                            <a:gd name="connsiteY17" fmla="*/ 833718 h 2411506"/>
                            <a:gd name="connsiteX18" fmla="*/ 812864 w 1225990"/>
                            <a:gd name="connsiteY18" fmla="*/ 806824 h 2411506"/>
                            <a:gd name="connsiteX19" fmla="*/ 812864 w 1225990"/>
                            <a:gd name="connsiteY19" fmla="*/ 762000 h 2411506"/>
                            <a:gd name="connsiteX20" fmla="*/ 741146 w 1225990"/>
                            <a:gd name="connsiteY20" fmla="*/ 744071 h 2411506"/>
                            <a:gd name="connsiteX21" fmla="*/ 669428 w 1225990"/>
                            <a:gd name="connsiteY21" fmla="*/ 717177 h 2411506"/>
                            <a:gd name="connsiteX22" fmla="*/ 624605 w 1225990"/>
                            <a:gd name="connsiteY22" fmla="*/ 663389 h 2411506"/>
                            <a:gd name="connsiteX23" fmla="*/ 660464 w 1225990"/>
                            <a:gd name="connsiteY23" fmla="*/ 645459 h 2411506"/>
                            <a:gd name="connsiteX24" fmla="*/ 750111 w 1225990"/>
                            <a:gd name="connsiteY24" fmla="*/ 591671 h 2411506"/>
                            <a:gd name="connsiteX25" fmla="*/ 830793 w 1225990"/>
                            <a:gd name="connsiteY25" fmla="*/ 555812 h 2411506"/>
                            <a:gd name="connsiteX26" fmla="*/ 920440 w 1225990"/>
                            <a:gd name="connsiteY26" fmla="*/ 493059 h 2411506"/>
                            <a:gd name="connsiteX27" fmla="*/ 1081805 w 1225990"/>
                            <a:gd name="connsiteY27" fmla="*/ 457200 h 2411506"/>
                            <a:gd name="connsiteX28" fmla="*/ 1171452 w 1225990"/>
                            <a:gd name="connsiteY28" fmla="*/ 439271 h 2411506"/>
                            <a:gd name="connsiteX29" fmla="*/ 1225240 w 1225990"/>
                            <a:gd name="connsiteY29" fmla="*/ 394447 h 2411506"/>
                            <a:gd name="connsiteX30" fmla="*/ 1198346 w 1225990"/>
                            <a:gd name="connsiteY30" fmla="*/ 367553 h 2411506"/>
                            <a:gd name="connsiteX31" fmla="*/ 1135593 w 1225990"/>
                            <a:gd name="connsiteY31" fmla="*/ 349624 h 2411506"/>
                            <a:gd name="connsiteX32" fmla="*/ 1072840 w 1225990"/>
                            <a:gd name="connsiteY32" fmla="*/ 251012 h 2411506"/>
                            <a:gd name="connsiteX33" fmla="*/ 1045946 w 1225990"/>
                            <a:gd name="connsiteY33" fmla="*/ 188259 h 2411506"/>
                            <a:gd name="connsiteX34" fmla="*/ 1028017 w 1225990"/>
                            <a:gd name="connsiteY34" fmla="*/ 107577 h 2411506"/>
                            <a:gd name="connsiteX35" fmla="*/ 1001122 w 1225990"/>
                            <a:gd name="connsiteY35" fmla="*/ 0 h 2411506"/>
                            <a:gd name="connsiteX36" fmla="*/ 1001122 w 1225990"/>
                            <a:gd name="connsiteY36" fmla="*/ 0 h 24115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</a:cxnLst>
                          <a:rect l="l" t="t" r="r" b="b"/>
                          <a:pathLst>
                            <a:path w="1225990" h="2411506">
                              <a:moveTo>
                                <a:pt x="6040" y="2411506"/>
                              </a:moveTo>
                              <a:cubicBezTo>
                                <a:pt x="13510" y="2319618"/>
                                <a:pt x="20981" y="2227730"/>
                                <a:pt x="23969" y="2151530"/>
                              </a:cubicBezTo>
                              <a:cubicBezTo>
                                <a:pt x="26957" y="2075330"/>
                                <a:pt x="23969" y="1954306"/>
                                <a:pt x="23969" y="1954306"/>
                              </a:cubicBezTo>
                              <a:cubicBezTo>
                                <a:pt x="23969" y="1891553"/>
                                <a:pt x="26957" y="1833282"/>
                                <a:pt x="23969" y="1775012"/>
                              </a:cubicBezTo>
                              <a:cubicBezTo>
                                <a:pt x="20981" y="1716741"/>
                                <a:pt x="9028" y="1652495"/>
                                <a:pt x="6040" y="1604683"/>
                              </a:cubicBezTo>
                              <a:cubicBezTo>
                                <a:pt x="3052" y="1556871"/>
                                <a:pt x="-5913" y="1519518"/>
                                <a:pt x="6040" y="1488142"/>
                              </a:cubicBezTo>
                              <a:cubicBezTo>
                                <a:pt x="17993" y="1456765"/>
                                <a:pt x="46382" y="1441824"/>
                                <a:pt x="77758" y="1416424"/>
                              </a:cubicBezTo>
                              <a:cubicBezTo>
                                <a:pt x="109135" y="1391024"/>
                                <a:pt x="168899" y="1359648"/>
                                <a:pt x="194299" y="1335742"/>
                              </a:cubicBezTo>
                              <a:cubicBezTo>
                                <a:pt x="219699" y="1311836"/>
                                <a:pt x="225676" y="1295401"/>
                                <a:pt x="230158" y="1272989"/>
                              </a:cubicBezTo>
                              <a:cubicBezTo>
                                <a:pt x="234640" y="1250577"/>
                                <a:pt x="225675" y="1223683"/>
                                <a:pt x="221193" y="1201271"/>
                              </a:cubicBezTo>
                              <a:cubicBezTo>
                                <a:pt x="216711" y="1178859"/>
                                <a:pt x="222687" y="1157941"/>
                                <a:pt x="203264" y="1138518"/>
                              </a:cubicBezTo>
                              <a:cubicBezTo>
                                <a:pt x="183841" y="1119095"/>
                                <a:pt x="122582" y="1099671"/>
                                <a:pt x="104652" y="1084730"/>
                              </a:cubicBezTo>
                              <a:cubicBezTo>
                                <a:pt x="86722" y="1069789"/>
                                <a:pt x="91205" y="1059330"/>
                                <a:pt x="95687" y="1048871"/>
                              </a:cubicBezTo>
                              <a:cubicBezTo>
                                <a:pt x="100169" y="1038412"/>
                                <a:pt x="98676" y="1035424"/>
                                <a:pt x="131546" y="1021977"/>
                              </a:cubicBezTo>
                              <a:cubicBezTo>
                                <a:pt x="164416" y="1008530"/>
                                <a:pt x="204758" y="990601"/>
                                <a:pt x="292911" y="968189"/>
                              </a:cubicBezTo>
                              <a:cubicBezTo>
                                <a:pt x="381064" y="945777"/>
                                <a:pt x="590241" y="902447"/>
                                <a:pt x="660464" y="887506"/>
                              </a:cubicBezTo>
                              <a:cubicBezTo>
                                <a:pt x="730688" y="872565"/>
                                <a:pt x="690346" y="887507"/>
                                <a:pt x="714252" y="878542"/>
                              </a:cubicBezTo>
                              <a:cubicBezTo>
                                <a:pt x="738158" y="869577"/>
                                <a:pt x="787464" y="845671"/>
                                <a:pt x="803899" y="833718"/>
                              </a:cubicBezTo>
                              <a:cubicBezTo>
                                <a:pt x="820334" y="821765"/>
                                <a:pt x="811370" y="818777"/>
                                <a:pt x="812864" y="806824"/>
                              </a:cubicBezTo>
                              <a:cubicBezTo>
                                <a:pt x="814358" y="794871"/>
                                <a:pt x="824817" y="772459"/>
                                <a:pt x="812864" y="762000"/>
                              </a:cubicBezTo>
                              <a:cubicBezTo>
                                <a:pt x="800911" y="751541"/>
                                <a:pt x="765052" y="751541"/>
                                <a:pt x="741146" y="744071"/>
                              </a:cubicBezTo>
                              <a:cubicBezTo>
                                <a:pt x="717240" y="736601"/>
                                <a:pt x="688851" y="730624"/>
                                <a:pt x="669428" y="717177"/>
                              </a:cubicBezTo>
                              <a:cubicBezTo>
                                <a:pt x="650005" y="703730"/>
                                <a:pt x="626099" y="675342"/>
                                <a:pt x="624605" y="663389"/>
                              </a:cubicBezTo>
                              <a:cubicBezTo>
                                <a:pt x="623111" y="651436"/>
                                <a:pt x="639546" y="657412"/>
                                <a:pt x="660464" y="645459"/>
                              </a:cubicBezTo>
                              <a:cubicBezTo>
                                <a:pt x="681382" y="633506"/>
                                <a:pt x="721723" y="606612"/>
                                <a:pt x="750111" y="591671"/>
                              </a:cubicBezTo>
                              <a:cubicBezTo>
                                <a:pt x="778499" y="576730"/>
                                <a:pt x="802405" y="572247"/>
                                <a:pt x="830793" y="555812"/>
                              </a:cubicBezTo>
                              <a:cubicBezTo>
                                <a:pt x="859181" y="539377"/>
                                <a:pt x="878605" y="509494"/>
                                <a:pt x="920440" y="493059"/>
                              </a:cubicBezTo>
                              <a:cubicBezTo>
                                <a:pt x="962275" y="476624"/>
                                <a:pt x="1039970" y="466165"/>
                                <a:pt x="1081805" y="457200"/>
                              </a:cubicBezTo>
                              <a:cubicBezTo>
                                <a:pt x="1123640" y="448235"/>
                                <a:pt x="1147546" y="449730"/>
                                <a:pt x="1171452" y="439271"/>
                              </a:cubicBezTo>
                              <a:cubicBezTo>
                                <a:pt x="1195358" y="428812"/>
                                <a:pt x="1220758" y="406400"/>
                                <a:pt x="1225240" y="394447"/>
                              </a:cubicBezTo>
                              <a:cubicBezTo>
                                <a:pt x="1229722" y="382494"/>
                                <a:pt x="1213287" y="375023"/>
                                <a:pt x="1198346" y="367553"/>
                              </a:cubicBezTo>
                              <a:cubicBezTo>
                                <a:pt x="1183405" y="360083"/>
                                <a:pt x="1156511" y="369047"/>
                                <a:pt x="1135593" y="349624"/>
                              </a:cubicBezTo>
                              <a:cubicBezTo>
                                <a:pt x="1114675" y="330200"/>
                                <a:pt x="1087781" y="277906"/>
                                <a:pt x="1072840" y="251012"/>
                              </a:cubicBezTo>
                              <a:cubicBezTo>
                                <a:pt x="1057899" y="224118"/>
                                <a:pt x="1053416" y="212165"/>
                                <a:pt x="1045946" y="188259"/>
                              </a:cubicBezTo>
                              <a:cubicBezTo>
                                <a:pt x="1038476" y="164353"/>
                                <a:pt x="1035488" y="138953"/>
                                <a:pt x="1028017" y="107577"/>
                              </a:cubicBezTo>
                              <a:cubicBezTo>
                                <a:pt x="1020546" y="76201"/>
                                <a:pt x="1001122" y="0"/>
                                <a:pt x="1001122" y="0"/>
                              </a:cubicBezTo>
                              <a:lnTo>
                                <a:pt x="1001122" y="0"/>
                              </a:lnTo>
                            </a:path>
                          </a:pathLst>
                        </a:custGeom>
                        <a:noFill/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>
                            <a:ln w="38100"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  <p:sp>
                      <p:nvSpPr>
                        <p:cNvPr id="19" name="Freeform 18"/>
                        <p:cNvSpPr/>
                        <p:nvPr/>
                      </p:nvSpPr>
                      <p:spPr>
                        <a:xfrm>
                          <a:off x="4269204" y="1928110"/>
                          <a:ext cx="1234970" cy="2288007"/>
                        </a:xfrm>
                        <a:custGeom>
                          <a:avLst/>
                          <a:gdLst>
                            <a:gd name="connsiteX0" fmla="*/ 89875 w 1234847"/>
                            <a:gd name="connsiteY0" fmla="*/ 2294965 h 2294965"/>
                            <a:gd name="connsiteX1" fmla="*/ 98840 w 1234847"/>
                            <a:gd name="connsiteY1" fmla="*/ 2178423 h 2294965"/>
                            <a:gd name="connsiteX2" fmla="*/ 116770 w 1234847"/>
                            <a:gd name="connsiteY2" fmla="*/ 1972235 h 2294965"/>
                            <a:gd name="connsiteX3" fmla="*/ 134699 w 1234847"/>
                            <a:gd name="connsiteY3" fmla="*/ 1855694 h 2294965"/>
                            <a:gd name="connsiteX4" fmla="*/ 152628 w 1234847"/>
                            <a:gd name="connsiteY4" fmla="*/ 1721223 h 2294965"/>
                            <a:gd name="connsiteX5" fmla="*/ 161593 w 1234847"/>
                            <a:gd name="connsiteY5" fmla="*/ 1622612 h 2294965"/>
                            <a:gd name="connsiteX6" fmla="*/ 188487 w 1234847"/>
                            <a:gd name="connsiteY6" fmla="*/ 1515035 h 2294965"/>
                            <a:gd name="connsiteX7" fmla="*/ 179522 w 1234847"/>
                            <a:gd name="connsiteY7" fmla="*/ 1380565 h 2294965"/>
                            <a:gd name="connsiteX8" fmla="*/ 125734 w 1234847"/>
                            <a:gd name="connsiteY8" fmla="*/ 1290917 h 2294965"/>
                            <a:gd name="connsiteX9" fmla="*/ 45052 w 1234847"/>
                            <a:gd name="connsiteY9" fmla="*/ 1165412 h 2294965"/>
                            <a:gd name="connsiteX10" fmla="*/ 228 w 1234847"/>
                            <a:gd name="connsiteY10" fmla="*/ 1102659 h 2294965"/>
                            <a:gd name="connsiteX11" fmla="*/ 62981 w 1234847"/>
                            <a:gd name="connsiteY11" fmla="*/ 1021976 h 2294965"/>
                            <a:gd name="connsiteX12" fmla="*/ 206417 w 1234847"/>
                            <a:gd name="connsiteY12" fmla="*/ 977153 h 2294965"/>
                            <a:gd name="connsiteX13" fmla="*/ 313993 w 1234847"/>
                            <a:gd name="connsiteY13" fmla="*/ 887506 h 2294965"/>
                            <a:gd name="connsiteX14" fmla="*/ 367781 w 1234847"/>
                            <a:gd name="connsiteY14" fmla="*/ 824753 h 2294965"/>
                            <a:gd name="connsiteX15" fmla="*/ 421570 w 1234847"/>
                            <a:gd name="connsiteY15" fmla="*/ 762000 h 2294965"/>
                            <a:gd name="connsiteX16" fmla="*/ 475358 w 1234847"/>
                            <a:gd name="connsiteY16" fmla="*/ 726141 h 2294965"/>
                            <a:gd name="connsiteX17" fmla="*/ 609828 w 1234847"/>
                            <a:gd name="connsiteY17" fmla="*/ 681317 h 2294965"/>
                            <a:gd name="connsiteX18" fmla="*/ 744299 w 1234847"/>
                            <a:gd name="connsiteY18" fmla="*/ 672353 h 2294965"/>
                            <a:gd name="connsiteX19" fmla="*/ 860840 w 1234847"/>
                            <a:gd name="connsiteY19" fmla="*/ 645459 h 2294965"/>
                            <a:gd name="connsiteX20" fmla="*/ 941522 w 1234847"/>
                            <a:gd name="connsiteY20" fmla="*/ 618565 h 2294965"/>
                            <a:gd name="connsiteX21" fmla="*/ 968417 w 1234847"/>
                            <a:gd name="connsiteY21" fmla="*/ 564776 h 2294965"/>
                            <a:gd name="connsiteX22" fmla="*/ 1031170 w 1234847"/>
                            <a:gd name="connsiteY22" fmla="*/ 475129 h 2294965"/>
                            <a:gd name="connsiteX23" fmla="*/ 1067028 w 1234847"/>
                            <a:gd name="connsiteY23" fmla="*/ 412376 h 2294965"/>
                            <a:gd name="connsiteX24" fmla="*/ 1129781 w 1234847"/>
                            <a:gd name="connsiteY24" fmla="*/ 331694 h 2294965"/>
                            <a:gd name="connsiteX25" fmla="*/ 1201499 w 1234847"/>
                            <a:gd name="connsiteY25" fmla="*/ 251012 h 2294965"/>
                            <a:gd name="connsiteX26" fmla="*/ 1228393 w 1234847"/>
                            <a:gd name="connsiteY26" fmla="*/ 161365 h 2294965"/>
                            <a:gd name="connsiteX27" fmla="*/ 1228393 w 1234847"/>
                            <a:gd name="connsiteY27" fmla="*/ 107576 h 2294965"/>
                            <a:gd name="connsiteX28" fmla="*/ 1156675 w 1234847"/>
                            <a:gd name="connsiteY28" fmla="*/ 71717 h 2294965"/>
                            <a:gd name="connsiteX29" fmla="*/ 1102887 w 1234847"/>
                            <a:gd name="connsiteY29" fmla="*/ 35859 h 2294965"/>
                            <a:gd name="connsiteX30" fmla="*/ 1084958 w 1234847"/>
                            <a:gd name="connsiteY30" fmla="*/ 0 h 229496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</a:cxnLst>
                          <a:rect l="l" t="t" r="r" b="b"/>
                          <a:pathLst>
                            <a:path w="1234847" h="2294965">
                              <a:moveTo>
                                <a:pt x="89875" y="2294965"/>
                              </a:moveTo>
                              <a:cubicBezTo>
                                <a:pt x="92116" y="2263588"/>
                                <a:pt x="94357" y="2232211"/>
                                <a:pt x="98840" y="2178423"/>
                              </a:cubicBezTo>
                              <a:cubicBezTo>
                                <a:pt x="103323" y="2124635"/>
                                <a:pt x="110794" y="2026023"/>
                                <a:pt x="116770" y="1972235"/>
                              </a:cubicBezTo>
                              <a:cubicBezTo>
                                <a:pt x="122747" y="1918447"/>
                                <a:pt x="128723" y="1897529"/>
                                <a:pt x="134699" y="1855694"/>
                              </a:cubicBezTo>
                              <a:cubicBezTo>
                                <a:pt x="140675" y="1813859"/>
                                <a:pt x="148146" y="1760070"/>
                                <a:pt x="152628" y="1721223"/>
                              </a:cubicBezTo>
                              <a:cubicBezTo>
                                <a:pt x="157110" y="1682376"/>
                                <a:pt x="155617" y="1656977"/>
                                <a:pt x="161593" y="1622612"/>
                              </a:cubicBezTo>
                              <a:cubicBezTo>
                                <a:pt x="167569" y="1588247"/>
                                <a:pt x="185499" y="1555376"/>
                                <a:pt x="188487" y="1515035"/>
                              </a:cubicBezTo>
                              <a:cubicBezTo>
                                <a:pt x="191475" y="1474694"/>
                                <a:pt x="189981" y="1417918"/>
                                <a:pt x="179522" y="1380565"/>
                              </a:cubicBezTo>
                              <a:cubicBezTo>
                                <a:pt x="169063" y="1343212"/>
                                <a:pt x="148146" y="1326776"/>
                                <a:pt x="125734" y="1290917"/>
                              </a:cubicBezTo>
                              <a:cubicBezTo>
                                <a:pt x="103322" y="1255058"/>
                                <a:pt x="65970" y="1196788"/>
                                <a:pt x="45052" y="1165412"/>
                              </a:cubicBezTo>
                              <a:cubicBezTo>
                                <a:pt x="24134" y="1134036"/>
                                <a:pt x="-2760" y="1126565"/>
                                <a:pt x="228" y="1102659"/>
                              </a:cubicBezTo>
                              <a:cubicBezTo>
                                <a:pt x="3216" y="1078753"/>
                                <a:pt x="28616" y="1042894"/>
                                <a:pt x="62981" y="1021976"/>
                              </a:cubicBezTo>
                              <a:cubicBezTo>
                                <a:pt x="97346" y="1001058"/>
                                <a:pt x="164582" y="999565"/>
                                <a:pt x="206417" y="977153"/>
                              </a:cubicBezTo>
                              <a:cubicBezTo>
                                <a:pt x="248252" y="954741"/>
                                <a:pt x="287099" y="912906"/>
                                <a:pt x="313993" y="887506"/>
                              </a:cubicBezTo>
                              <a:cubicBezTo>
                                <a:pt x="340887" y="862106"/>
                                <a:pt x="367781" y="824753"/>
                                <a:pt x="367781" y="824753"/>
                              </a:cubicBezTo>
                              <a:cubicBezTo>
                                <a:pt x="385711" y="803835"/>
                                <a:pt x="403641" y="778435"/>
                                <a:pt x="421570" y="762000"/>
                              </a:cubicBezTo>
                              <a:cubicBezTo>
                                <a:pt x="439500" y="745565"/>
                                <a:pt x="443982" y="739588"/>
                                <a:pt x="475358" y="726141"/>
                              </a:cubicBezTo>
                              <a:cubicBezTo>
                                <a:pt x="506734" y="712694"/>
                                <a:pt x="565005" y="690282"/>
                                <a:pt x="609828" y="681317"/>
                              </a:cubicBezTo>
                              <a:cubicBezTo>
                                <a:pt x="654651" y="672352"/>
                                <a:pt x="702464" y="678329"/>
                                <a:pt x="744299" y="672353"/>
                              </a:cubicBezTo>
                              <a:cubicBezTo>
                                <a:pt x="786134" y="666377"/>
                                <a:pt x="827969" y="654424"/>
                                <a:pt x="860840" y="645459"/>
                              </a:cubicBezTo>
                              <a:cubicBezTo>
                                <a:pt x="893711" y="636494"/>
                                <a:pt x="923593" y="632012"/>
                                <a:pt x="941522" y="618565"/>
                              </a:cubicBezTo>
                              <a:cubicBezTo>
                                <a:pt x="959452" y="605118"/>
                                <a:pt x="953476" y="588682"/>
                                <a:pt x="968417" y="564776"/>
                              </a:cubicBezTo>
                              <a:cubicBezTo>
                                <a:pt x="983358" y="540870"/>
                                <a:pt x="1014735" y="500529"/>
                                <a:pt x="1031170" y="475129"/>
                              </a:cubicBezTo>
                              <a:cubicBezTo>
                                <a:pt x="1047605" y="449729"/>
                                <a:pt x="1050593" y="436282"/>
                                <a:pt x="1067028" y="412376"/>
                              </a:cubicBezTo>
                              <a:cubicBezTo>
                                <a:pt x="1083463" y="388470"/>
                                <a:pt x="1107369" y="358588"/>
                                <a:pt x="1129781" y="331694"/>
                              </a:cubicBezTo>
                              <a:cubicBezTo>
                                <a:pt x="1152193" y="304800"/>
                                <a:pt x="1185064" y="279400"/>
                                <a:pt x="1201499" y="251012"/>
                              </a:cubicBezTo>
                              <a:cubicBezTo>
                                <a:pt x="1217934" y="222624"/>
                                <a:pt x="1223911" y="185271"/>
                                <a:pt x="1228393" y="161365"/>
                              </a:cubicBezTo>
                              <a:cubicBezTo>
                                <a:pt x="1232875" y="137459"/>
                                <a:pt x="1240346" y="122517"/>
                                <a:pt x="1228393" y="107576"/>
                              </a:cubicBezTo>
                              <a:cubicBezTo>
                                <a:pt x="1216440" y="92635"/>
                                <a:pt x="1177593" y="83670"/>
                                <a:pt x="1156675" y="71717"/>
                              </a:cubicBezTo>
                              <a:cubicBezTo>
                                <a:pt x="1135757" y="59764"/>
                                <a:pt x="1114840" y="47812"/>
                                <a:pt x="1102887" y="35859"/>
                              </a:cubicBezTo>
                              <a:cubicBezTo>
                                <a:pt x="1090934" y="23906"/>
                                <a:pt x="1087946" y="11953"/>
                                <a:pt x="1084958" y="0"/>
                              </a:cubicBezTo>
                            </a:path>
                          </a:pathLst>
                        </a:custGeom>
                        <a:noFill/>
                        <a:ln w="38100">
                          <a:solidFill>
                            <a:schemeClr val="tx1"/>
                          </a:solidFill>
                          <a:prstDash val="sysDas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>
                            <a:ln w="38100"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</p:grpSp>
                  <p:grpSp>
                    <p:nvGrpSpPr>
                      <p:cNvPr id="24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54933" y="1893103"/>
                        <a:ext cx="1443851" cy="2545976"/>
                        <a:chOff x="5898243" y="1622612"/>
                        <a:chExt cx="1443851" cy="2545976"/>
                      </a:xfrm>
                    </p:grpSpPr>
                    <p:sp>
                      <p:nvSpPr>
                        <p:cNvPr id="22" name="Freeform 21"/>
                        <p:cNvSpPr/>
                        <p:nvPr/>
                      </p:nvSpPr>
                      <p:spPr>
                        <a:xfrm>
                          <a:off x="5898220" y="1632215"/>
                          <a:ext cx="1184174" cy="2346756"/>
                        </a:xfrm>
                        <a:custGeom>
                          <a:avLst/>
                          <a:gdLst>
                            <a:gd name="connsiteX0" fmla="*/ 533 w 1184342"/>
                            <a:gd name="connsiteY0" fmla="*/ 2348753 h 2348753"/>
                            <a:gd name="connsiteX1" fmla="*/ 9498 w 1184342"/>
                            <a:gd name="connsiteY1" fmla="*/ 2205318 h 2348753"/>
                            <a:gd name="connsiteX2" fmla="*/ 9498 w 1184342"/>
                            <a:gd name="connsiteY2" fmla="*/ 2079812 h 2348753"/>
                            <a:gd name="connsiteX3" fmla="*/ 9498 w 1184342"/>
                            <a:gd name="connsiteY3" fmla="*/ 1927412 h 2348753"/>
                            <a:gd name="connsiteX4" fmla="*/ 533 w 1184342"/>
                            <a:gd name="connsiteY4" fmla="*/ 1828800 h 2348753"/>
                            <a:gd name="connsiteX5" fmla="*/ 27428 w 1184342"/>
                            <a:gd name="connsiteY5" fmla="*/ 1622612 h 2348753"/>
                            <a:gd name="connsiteX6" fmla="*/ 81216 w 1184342"/>
                            <a:gd name="connsiteY6" fmla="*/ 1479177 h 2348753"/>
                            <a:gd name="connsiteX7" fmla="*/ 108110 w 1184342"/>
                            <a:gd name="connsiteY7" fmla="*/ 1353671 h 2348753"/>
                            <a:gd name="connsiteX8" fmla="*/ 188792 w 1184342"/>
                            <a:gd name="connsiteY8" fmla="*/ 1165412 h 2348753"/>
                            <a:gd name="connsiteX9" fmla="*/ 296369 w 1184342"/>
                            <a:gd name="connsiteY9" fmla="*/ 1066800 h 2348753"/>
                            <a:gd name="connsiteX10" fmla="*/ 430839 w 1184342"/>
                            <a:gd name="connsiteY10" fmla="*/ 986118 h 2348753"/>
                            <a:gd name="connsiteX11" fmla="*/ 511522 w 1184342"/>
                            <a:gd name="connsiteY11" fmla="*/ 914400 h 2348753"/>
                            <a:gd name="connsiteX12" fmla="*/ 538416 w 1184342"/>
                            <a:gd name="connsiteY12" fmla="*/ 833718 h 2348753"/>
                            <a:gd name="connsiteX13" fmla="*/ 565310 w 1184342"/>
                            <a:gd name="connsiteY13" fmla="*/ 788895 h 2348753"/>
                            <a:gd name="connsiteX14" fmla="*/ 619098 w 1184342"/>
                            <a:gd name="connsiteY14" fmla="*/ 699248 h 2348753"/>
                            <a:gd name="connsiteX15" fmla="*/ 708745 w 1184342"/>
                            <a:gd name="connsiteY15" fmla="*/ 618565 h 2348753"/>
                            <a:gd name="connsiteX16" fmla="*/ 816322 w 1184342"/>
                            <a:gd name="connsiteY16" fmla="*/ 537883 h 2348753"/>
                            <a:gd name="connsiteX17" fmla="*/ 959757 w 1184342"/>
                            <a:gd name="connsiteY17" fmla="*/ 457200 h 2348753"/>
                            <a:gd name="connsiteX18" fmla="*/ 1067333 w 1184342"/>
                            <a:gd name="connsiteY18" fmla="*/ 385483 h 2348753"/>
                            <a:gd name="connsiteX19" fmla="*/ 1130086 w 1184342"/>
                            <a:gd name="connsiteY19" fmla="*/ 313765 h 2348753"/>
                            <a:gd name="connsiteX20" fmla="*/ 1165945 w 1184342"/>
                            <a:gd name="connsiteY20" fmla="*/ 251012 h 2348753"/>
                            <a:gd name="connsiteX21" fmla="*/ 1183875 w 1184342"/>
                            <a:gd name="connsiteY21" fmla="*/ 197224 h 2348753"/>
                            <a:gd name="connsiteX22" fmla="*/ 1148016 w 1184342"/>
                            <a:gd name="connsiteY22" fmla="*/ 116542 h 2348753"/>
                            <a:gd name="connsiteX23" fmla="*/ 1112157 w 1184342"/>
                            <a:gd name="connsiteY23" fmla="*/ 44824 h 2348753"/>
                            <a:gd name="connsiteX24" fmla="*/ 1103192 w 1184342"/>
                            <a:gd name="connsiteY24" fmla="*/ 0 h 23487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1184342" h="2348753">
                              <a:moveTo>
                                <a:pt x="533" y="2348753"/>
                              </a:moveTo>
                              <a:cubicBezTo>
                                <a:pt x="4268" y="2299447"/>
                                <a:pt x="8004" y="2250141"/>
                                <a:pt x="9498" y="2205318"/>
                              </a:cubicBezTo>
                              <a:cubicBezTo>
                                <a:pt x="10992" y="2160495"/>
                                <a:pt x="9498" y="2079812"/>
                                <a:pt x="9498" y="2079812"/>
                              </a:cubicBezTo>
                              <a:cubicBezTo>
                                <a:pt x="9498" y="2033494"/>
                                <a:pt x="10992" y="1969247"/>
                                <a:pt x="9498" y="1927412"/>
                              </a:cubicBezTo>
                              <a:cubicBezTo>
                                <a:pt x="8004" y="1885577"/>
                                <a:pt x="-2455" y="1879600"/>
                                <a:pt x="533" y="1828800"/>
                              </a:cubicBezTo>
                              <a:cubicBezTo>
                                <a:pt x="3521" y="1778000"/>
                                <a:pt x="13981" y="1680882"/>
                                <a:pt x="27428" y="1622612"/>
                              </a:cubicBezTo>
                              <a:cubicBezTo>
                                <a:pt x="40875" y="1564342"/>
                                <a:pt x="67769" y="1524000"/>
                                <a:pt x="81216" y="1479177"/>
                              </a:cubicBezTo>
                              <a:cubicBezTo>
                                <a:pt x="94663" y="1434354"/>
                                <a:pt x="90181" y="1405965"/>
                                <a:pt x="108110" y="1353671"/>
                              </a:cubicBezTo>
                              <a:cubicBezTo>
                                <a:pt x="126039" y="1301377"/>
                                <a:pt x="157415" y="1213224"/>
                                <a:pt x="188792" y="1165412"/>
                              </a:cubicBezTo>
                              <a:cubicBezTo>
                                <a:pt x="220169" y="1117600"/>
                                <a:pt x="256028" y="1096682"/>
                                <a:pt x="296369" y="1066800"/>
                              </a:cubicBezTo>
                              <a:cubicBezTo>
                                <a:pt x="336710" y="1036918"/>
                                <a:pt x="394980" y="1011518"/>
                                <a:pt x="430839" y="986118"/>
                              </a:cubicBezTo>
                              <a:cubicBezTo>
                                <a:pt x="466698" y="960718"/>
                                <a:pt x="493592" y="939800"/>
                                <a:pt x="511522" y="914400"/>
                              </a:cubicBezTo>
                              <a:cubicBezTo>
                                <a:pt x="529452" y="889000"/>
                                <a:pt x="529451" y="854635"/>
                                <a:pt x="538416" y="833718"/>
                              </a:cubicBezTo>
                              <a:cubicBezTo>
                                <a:pt x="547381" y="812801"/>
                                <a:pt x="565310" y="788895"/>
                                <a:pt x="565310" y="788895"/>
                              </a:cubicBezTo>
                              <a:cubicBezTo>
                                <a:pt x="578757" y="766483"/>
                                <a:pt x="595192" y="727636"/>
                                <a:pt x="619098" y="699248"/>
                              </a:cubicBezTo>
                              <a:cubicBezTo>
                                <a:pt x="643004" y="670860"/>
                                <a:pt x="675875" y="645459"/>
                                <a:pt x="708745" y="618565"/>
                              </a:cubicBezTo>
                              <a:cubicBezTo>
                                <a:pt x="741615" y="591671"/>
                                <a:pt x="774487" y="564777"/>
                                <a:pt x="816322" y="537883"/>
                              </a:cubicBezTo>
                              <a:cubicBezTo>
                                <a:pt x="858157" y="510989"/>
                                <a:pt x="917922" y="482600"/>
                                <a:pt x="959757" y="457200"/>
                              </a:cubicBezTo>
                              <a:cubicBezTo>
                                <a:pt x="1001592" y="431800"/>
                                <a:pt x="1038945" y="409389"/>
                                <a:pt x="1067333" y="385483"/>
                              </a:cubicBezTo>
                              <a:cubicBezTo>
                                <a:pt x="1095721" y="361577"/>
                                <a:pt x="1113651" y="336177"/>
                                <a:pt x="1130086" y="313765"/>
                              </a:cubicBezTo>
                              <a:cubicBezTo>
                                <a:pt x="1146521" y="291353"/>
                                <a:pt x="1156980" y="270435"/>
                                <a:pt x="1165945" y="251012"/>
                              </a:cubicBezTo>
                              <a:cubicBezTo>
                                <a:pt x="1174910" y="231589"/>
                                <a:pt x="1186863" y="219636"/>
                                <a:pt x="1183875" y="197224"/>
                              </a:cubicBezTo>
                              <a:cubicBezTo>
                                <a:pt x="1180887" y="174812"/>
                                <a:pt x="1159969" y="141942"/>
                                <a:pt x="1148016" y="116542"/>
                              </a:cubicBezTo>
                              <a:cubicBezTo>
                                <a:pt x="1136063" y="91142"/>
                                <a:pt x="1119628" y="64248"/>
                                <a:pt x="1112157" y="44824"/>
                              </a:cubicBezTo>
                              <a:cubicBezTo>
                                <a:pt x="1104686" y="25400"/>
                                <a:pt x="1103939" y="12700"/>
                                <a:pt x="1103192" y="0"/>
                              </a:cubicBezTo>
                            </a:path>
                          </a:pathLst>
                        </a:custGeom>
                        <a:noFill/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3" name="Freeform 22"/>
                        <p:cNvSpPr/>
                        <p:nvPr/>
                      </p:nvSpPr>
                      <p:spPr>
                        <a:xfrm>
                          <a:off x="6071242" y="1622688"/>
                          <a:ext cx="1271480" cy="2545230"/>
                        </a:xfrm>
                        <a:custGeom>
                          <a:avLst/>
                          <a:gdLst>
                            <a:gd name="connsiteX0" fmla="*/ 105308 w 1270720"/>
                            <a:gd name="connsiteY0" fmla="*/ 2545976 h 2545976"/>
                            <a:gd name="connsiteX1" fmla="*/ 114273 w 1270720"/>
                            <a:gd name="connsiteY1" fmla="*/ 2321859 h 2545976"/>
                            <a:gd name="connsiteX2" fmla="*/ 60485 w 1270720"/>
                            <a:gd name="connsiteY2" fmla="*/ 1954306 h 2545976"/>
                            <a:gd name="connsiteX3" fmla="*/ 24626 w 1270720"/>
                            <a:gd name="connsiteY3" fmla="*/ 1775012 h 2545976"/>
                            <a:gd name="connsiteX4" fmla="*/ 6697 w 1270720"/>
                            <a:gd name="connsiteY4" fmla="*/ 1649506 h 2545976"/>
                            <a:gd name="connsiteX5" fmla="*/ 6697 w 1270720"/>
                            <a:gd name="connsiteY5" fmla="*/ 1524000 h 2545976"/>
                            <a:gd name="connsiteX6" fmla="*/ 87379 w 1270720"/>
                            <a:gd name="connsiteY6" fmla="*/ 1389529 h 2545976"/>
                            <a:gd name="connsiteX7" fmla="*/ 221850 w 1270720"/>
                            <a:gd name="connsiteY7" fmla="*/ 1264023 h 2545976"/>
                            <a:gd name="connsiteX8" fmla="*/ 302532 w 1270720"/>
                            <a:gd name="connsiteY8" fmla="*/ 1183341 h 2545976"/>
                            <a:gd name="connsiteX9" fmla="*/ 329426 w 1270720"/>
                            <a:gd name="connsiteY9" fmla="*/ 1174376 h 2545976"/>
                            <a:gd name="connsiteX10" fmla="*/ 356320 w 1270720"/>
                            <a:gd name="connsiteY10" fmla="*/ 1102659 h 2545976"/>
                            <a:gd name="connsiteX11" fmla="*/ 320461 w 1270720"/>
                            <a:gd name="connsiteY11" fmla="*/ 1030941 h 2545976"/>
                            <a:gd name="connsiteX12" fmla="*/ 284602 w 1270720"/>
                            <a:gd name="connsiteY12" fmla="*/ 968188 h 2545976"/>
                            <a:gd name="connsiteX13" fmla="*/ 302532 w 1270720"/>
                            <a:gd name="connsiteY13" fmla="*/ 914400 h 2545976"/>
                            <a:gd name="connsiteX14" fmla="*/ 401144 w 1270720"/>
                            <a:gd name="connsiteY14" fmla="*/ 869576 h 2545976"/>
                            <a:gd name="connsiteX15" fmla="*/ 598367 w 1270720"/>
                            <a:gd name="connsiteY15" fmla="*/ 797859 h 2545976"/>
                            <a:gd name="connsiteX16" fmla="*/ 670085 w 1270720"/>
                            <a:gd name="connsiteY16" fmla="*/ 770964 h 2545976"/>
                            <a:gd name="connsiteX17" fmla="*/ 840414 w 1270720"/>
                            <a:gd name="connsiteY17" fmla="*/ 717176 h 2545976"/>
                            <a:gd name="connsiteX18" fmla="*/ 947991 w 1270720"/>
                            <a:gd name="connsiteY18" fmla="*/ 645459 h 2545976"/>
                            <a:gd name="connsiteX19" fmla="*/ 1091426 w 1270720"/>
                            <a:gd name="connsiteY19" fmla="*/ 591670 h 2545976"/>
                            <a:gd name="connsiteX20" fmla="*/ 1154179 w 1270720"/>
                            <a:gd name="connsiteY20" fmla="*/ 555812 h 2545976"/>
                            <a:gd name="connsiteX21" fmla="*/ 1234861 w 1270720"/>
                            <a:gd name="connsiteY21" fmla="*/ 466164 h 2545976"/>
                            <a:gd name="connsiteX22" fmla="*/ 1261755 w 1270720"/>
                            <a:gd name="connsiteY22" fmla="*/ 313764 h 2545976"/>
                            <a:gd name="connsiteX23" fmla="*/ 1270720 w 1270720"/>
                            <a:gd name="connsiteY23" fmla="*/ 268941 h 2545976"/>
                            <a:gd name="connsiteX24" fmla="*/ 1270720 w 1270720"/>
                            <a:gd name="connsiteY24" fmla="*/ 179294 h 2545976"/>
                            <a:gd name="connsiteX25" fmla="*/ 1261755 w 1270720"/>
                            <a:gd name="connsiteY25" fmla="*/ 71717 h 2545976"/>
                            <a:gd name="connsiteX26" fmla="*/ 1252791 w 1270720"/>
                            <a:gd name="connsiteY26" fmla="*/ 0 h 25459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</a:cxnLst>
                          <a:rect l="l" t="t" r="r" b="b"/>
                          <a:pathLst>
                            <a:path w="1270720" h="2545976">
                              <a:moveTo>
                                <a:pt x="105308" y="2545976"/>
                              </a:moveTo>
                              <a:cubicBezTo>
                                <a:pt x="113526" y="2483223"/>
                                <a:pt x="121744" y="2420471"/>
                                <a:pt x="114273" y="2321859"/>
                              </a:cubicBezTo>
                              <a:cubicBezTo>
                                <a:pt x="106803" y="2223247"/>
                                <a:pt x="75426" y="2045447"/>
                                <a:pt x="60485" y="1954306"/>
                              </a:cubicBezTo>
                              <a:cubicBezTo>
                                <a:pt x="45544" y="1863165"/>
                                <a:pt x="33591" y="1825812"/>
                                <a:pt x="24626" y="1775012"/>
                              </a:cubicBezTo>
                              <a:cubicBezTo>
                                <a:pt x="15661" y="1724212"/>
                                <a:pt x="9685" y="1691341"/>
                                <a:pt x="6697" y="1649506"/>
                              </a:cubicBezTo>
                              <a:cubicBezTo>
                                <a:pt x="3709" y="1607671"/>
                                <a:pt x="-6750" y="1567329"/>
                                <a:pt x="6697" y="1524000"/>
                              </a:cubicBezTo>
                              <a:cubicBezTo>
                                <a:pt x="20144" y="1480670"/>
                                <a:pt x="51520" y="1432858"/>
                                <a:pt x="87379" y="1389529"/>
                              </a:cubicBezTo>
                              <a:cubicBezTo>
                                <a:pt x="123238" y="1346199"/>
                                <a:pt x="185991" y="1298388"/>
                                <a:pt x="221850" y="1264023"/>
                              </a:cubicBezTo>
                              <a:cubicBezTo>
                                <a:pt x="257709" y="1229658"/>
                                <a:pt x="284603" y="1198282"/>
                                <a:pt x="302532" y="1183341"/>
                              </a:cubicBezTo>
                              <a:cubicBezTo>
                                <a:pt x="320461" y="1168400"/>
                                <a:pt x="320461" y="1187823"/>
                                <a:pt x="329426" y="1174376"/>
                              </a:cubicBezTo>
                              <a:cubicBezTo>
                                <a:pt x="338391" y="1160929"/>
                                <a:pt x="357814" y="1126565"/>
                                <a:pt x="356320" y="1102659"/>
                              </a:cubicBezTo>
                              <a:cubicBezTo>
                                <a:pt x="354826" y="1078753"/>
                                <a:pt x="332414" y="1053353"/>
                                <a:pt x="320461" y="1030941"/>
                              </a:cubicBezTo>
                              <a:cubicBezTo>
                                <a:pt x="308508" y="1008529"/>
                                <a:pt x="287590" y="987611"/>
                                <a:pt x="284602" y="968188"/>
                              </a:cubicBezTo>
                              <a:cubicBezTo>
                                <a:pt x="281614" y="948765"/>
                                <a:pt x="283108" y="930835"/>
                                <a:pt x="302532" y="914400"/>
                              </a:cubicBezTo>
                              <a:cubicBezTo>
                                <a:pt x="321956" y="897965"/>
                                <a:pt x="351838" y="888999"/>
                                <a:pt x="401144" y="869576"/>
                              </a:cubicBezTo>
                              <a:cubicBezTo>
                                <a:pt x="450450" y="850153"/>
                                <a:pt x="598367" y="797859"/>
                                <a:pt x="598367" y="797859"/>
                              </a:cubicBezTo>
                              <a:cubicBezTo>
                                <a:pt x="643190" y="781424"/>
                                <a:pt x="629744" y="784411"/>
                                <a:pt x="670085" y="770964"/>
                              </a:cubicBezTo>
                              <a:cubicBezTo>
                                <a:pt x="710426" y="757517"/>
                                <a:pt x="794096" y="738093"/>
                                <a:pt x="840414" y="717176"/>
                              </a:cubicBezTo>
                              <a:cubicBezTo>
                                <a:pt x="886732" y="696259"/>
                                <a:pt x="906156" y="666377"/>
                                <a:pt x="947991" y="645459"/>
                              </a:cubicBezTo>
                              <a:cubicBezTo>
                                <a:pt x="989826" y="624541"/>
                                <a:pt x="1057061" y="606611"/>
                                <a:pt x="1091426" y="591670"/>
                              </a:cubicBezTo>
                              <a:cubicBezTo>
                                <a:pt x="1125791" y="576729"/>
                                <a:pt x="1130273" y="576730"/>
                                <a:pt x="1154179" y="555812"/>
                              </a:cubicBezTo>
                              <a:cubicBezTo>
                                <a:pt x="1178085" y="534894"/>
                                <a:pt x="1216932" y="506505"/>
                                <a:pt x="1234861" y="466164"/>
                              </a:cubicBezTo>
                              <a:cubicBezTo>
                                <a:pt x="1252790" y="425823"/>
                                <a:pt x="1255779" y="346634"/>
                                <a:pt x="1261755" y="313764"/>
                              </a:cubicBezTo>
                              <a:cubicBezTo>
                                <a:pt x="1267731" y="280894"/>
                                <a:pt x="1269226" y="291353"/>
                                <a:pt x="1270720" y="268941"/>
                              </a:cubicBezTo>
                              <a:cubicBezTo>
                                <a:pt x="1272214" y="246529"/>
                                <a:pt x="1272214" y="212165"/>
                                <a:pt x="1270720" y="179294"/>
                              </a:cubicBezTo>
                              <a:cubicBezTo>
                                <a:pt x="1269226" y="146423"/>
                                <a:pt x="1264743" y="101599"/>
                                <a:pt x="1261755" y="71717"/>
                              </a:cubicBezTo>
                              <a:cubicBezTo>
                                <a:pt x="1258767" y="41835"/>
                                <a:pt x="1255779" y="20917"/>
                                <a:pt x="1252791" y="0"/>
                              </a:cubicBezTo>
                            </a:path>
                          </a:pathLst>
                        </a:custGeom>
                        <a:noFill/>
                        <a:ln>
                          <a:solidFill>
                            <a:srgbClr val="FF0000"/>
                          </a:solidFill>
                          <a:prstDash val="sysDas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 flipV="1">
                      <a:off x="5285116" y="1785209"/>
                      <a:ext cx="0" cy="3032683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5961185" y="1426250"/>
                    <a:ext cx="3182815" cy="4009292"/>
                    <a:chOff x="5961185" y="1426250"/>
                    <a:chExt cx="3182815" cy="4009292"/>
                  </a:xfrm>
                </p:grpSpPr>
                <p:pic>
                  <p:nvPicPr>
                    <p:cNvPr id="56346" name="Picture 2" descr="C:\Users\black\Desktop\NRL Annual Review 2012\Megi Sonde Plots Storm Relative New\theta_1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 l="25661" t="12462" r="24216" b="8615"/>
                    <a:stretch>
                      <a:fillRect/>
                    </a:stretch>
                  </p:blipFill>
                  <p:spPr bwMode="auto">
                    <a:xfrm>
                      <a:off x="5961185" y="1426250"/>
                      <a:ext cx="3182815" cy="40092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6096260" y="1874124"/>
                      <a:ext cx="2895353" cy="294376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grpSp>
                  <p:nvGrpSpPr>
                    <p:cNvPr id="31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79930" y="1879139"/>
                      <a:ext cx="2203138" cy="2514600"/>
                      <a:chOff x="6479930" y="1879139"/>
                      <a:chExt cx="2203138" cy="2514600"/>
                    </a:xfrm>
                  </p:grpSpPr>
                  <p:grpSp>
                    <p:nvGrpSpPr>
                      <p:cNvPr id="34" name="Group 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79930" y="1928446"/>
                        <a:ext cx="2145323" cy="2461846"/>
                        <a:chOff x="1301262" y="1565031"/>
                        <a:chExt cx="2145323" cy="2461846"/>
                      </a:xfrm>
                    </p:grpSpPr>
                    <p:sp>
                      <p:nvSpPr>
                        <p:cNvPr id="29" name="Freeform 28"/>
                        <p:cNvSpPr/>
                        <p:nvPr/>
                      </p:nvSpPr>
                      <p:spPr>
                        <a:xfrm>
                          <a:off x="1566824" y="1574221"/>
                          <a:ext cx="1887377" cy="2453138"/>
                        </a:xfrm>
                        <a:custGeom>
                          <a:avLst/>
                          <a:gdLst>
                            <a:gd name="connsiteX0" fmla="*/ 112681 w 1879935"/>
                            <a:gd name="connsiteY0" fmla="*/ 2453054 h 2453054"/>
                            <a:gd name="connsiteX1" fmla="*/ 112681 w 1879935"/>
                            <a:gd name="connsiteY1" fmla="*/ 2066192 h 2453054"/>
                            <a:gd name="connsiteX2" fmla="*/ 112681 w 1879935"/>
                            <a:gd name="connsiteY2" fmla="*/ 1846385 h 2453054"/>
                            <a:gd name="connsiteX3" fmla="*/ 147850 w 1879935"/>
                            <a:gd name="connsiteY3" fmla="*/ 1556239 h 2453054"/>
                            <a:gd name="connsiteX4" fmla="*/ 226981 w 1879935"/>
                            <a:gd name="connsiteY4" fmla="*/ 1406769 h 2453054"/>
                            <a:gd name="connsiteX5" fmla="*/ 112681 w 1879935"/>
                            <a:gd name="connsiteY5" fmla="*/ 1292469 h 2453054"/>
                            <a:gd name="connsiteX6" fmla="*/ 7173 w 1879935"/>
                            <a:gd name="connsiteY6" fmla="*/ 1160585 h 2453054"/>
                            <a:gd name="connsiteX7" fmla="*/ 15965 w 1879935"/>
                            <a:gd name="connsiteY7" fmla="*/ 1002323 h 2453054"/>
                            <a:gd name="connsiteX8" fmla="*/ 68719 w 1879935"/>
                            <a:gd name="connsiteY8" fmla="*/ 773723 h 2453054"/>
                            <a:gd name="connsiteX9" fmla="*/ 226981 w 1879935"/>
                            <a:gd name="connsiteY9" fmla="*/ 606669 h 2453054"/>
                            <a:gd name="connsiteX10" fmla="*/ 367658 w 1879935"/>
                            <a:gd name="connsiteY10" fmla="*/ 536331 h 2453054"/>
                            <a:gd name="connsiteX11" fmla="*/ 517127 w 1879935"/>
                            <a:gd name="connsiteY11" fmla="*/ 448408 h 2453054"/>
                            <a:gd name="connsiteX12" fmla="*/ 745727 w 1879935"/>
                            <a:gd name="connsiteY12" fmla="*/ 378069 h 2453054"/>
                            <a:gd name="connsiteX13" fmla="*/ 965535 w 1879935"/>
                            <a:gd name="connsiteY13" fmla="*/ 316523 h 2453054"/>
                            <a:gd name="connsiteX14" fmla="*/ 1150173 w 1879935"/>
                            <a:gd name="connsiteY14" fmla="*/ 237392 h 2453054"/>
                            <a:gd name="connsiteX15" fmla="*/ 1334812 w 1879935"/>
                            <a:gd name="connsiteY15" fmla="*/ 175846 h 2453054"/>
                            <a:gd name="connsiteX16" fmla="*/ 1501865 w 1879935"/>
                            <a:gd name="connsiteY16" fmla="*/ 123092 h 2453054"/>
                            <a:gd name="connsiteX17" fmla="*/ 1624958 w 1879935"/>
                            <a:gd name="connsiteY17" fmla="*/ 87923 h 2453054"/>
                            <a:gd name="connsiteX18" fmla="*/ 1739258 w 1879935"/>
                            <a:gd name="connsiteY18" fmla="*/ 61546 h 2453054"/>
                            <a:gd name="connsiteX19" fmla="*/ 1879935 w 1879935"/>
                            <a:gd name="connsiteY19" fmla="*/ 0 h 24530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</a:cxnLst>
                          <a:rect l="l" t="t" r="r" b="b"/>
                          <a:pathLst>
                            <a:path w="1879935" h="2453054">
                              <a:moveTo>
                                <a:pt x="112681" y="2453054"/>
                              </a:moveTo>
                              <a:lnTo>
                                <a:pt x="112681" y="2066192"/>
                              </a:lnTo>
                              <a:cubicBezTo>
                                <a:pt x="112681" y="1965081"/>
                                <a:pt x="106819" y="1931377"/>
                                <a:pt x="112681" y="1846385"/>
                              </a:cubicBezTo>
                              <a:cubicBezTo>
                                <a:pt x="118543" y="1761393"/>
                                <a:pt x="128800" y="1629508"/>
                                <a:pt x="147850" y="1556239"/>
                              </a:cubicBezTo>
                              <a:cubicBezTo>
                                <a:pt x="166900" y="1482970"/>
                                <a:pt x="232843" y="1450731"/>
                                <a:pt x="226981" y="1406769"/>
                              </a:cubicBezTo>
                              <a:cubicBezTo>
                                <a:pt x="221120" y="1362807"/>
                                <a:pt x="149316" y="1333500"/>
                                <a:pt x="112681" y="1292469"/>
                              </a:cubicBezTo>
                              <a:cubicBezTo>
                                <a:pt x="76046" y="1251438"/>
                                <a:pt x="23292" y="1208943"/>
                                <a:pt x="7173" y="1160585"/>
                              </a:cubicBezTo>
                              <a:cubicBezTo>
                                <a:pt x="-8946" y="1112227"/>
                                <a:pt x="5707" y="1066800"/>
                                <a:pt x="15965" y="1002323"/>
                              </a:cubicBezTo>
                              <a:cubicBezTo>
                                <a:pt x="26223" y="937846"/>
                                <a:pt x="33550" y="839665"/>
                                <a:pt x="68719" y="773723"/>
                              </a:cubicBezTo>
                              <a:cubicBezTo>
                                <a:pt x="103888" y="707781"/>
                                <a:pt x="177158" y="646234"/>
                                <a:pt x="226981" y="606669"/>
                              </a:cubicBezTo>
                              <a:cubicBezTo>
                                <a:pt x="276804" y="567104"/>
                                <a:pt x="319300" y="562708"/>
                                <a:pt x="367658" y="536331"/>
                              </a:cubicBezTo>
                              <a:cubicBezTo>
                                <a:pt x="416016" y="509954"/>
                                <a:pt x="454116" y="474785"/>
                                <a:pt x="517127" y="448408"/>
                              </a:cubicBezTo>
                              <a:cubicBezTo>
                                <a:pt x="580139" y="422031"/>
                                <a:pt x="670992" y="400050"/>
                                <a:pt x="745727" y="378069"/>
                              </a:cubicBezTo>
                              <a:cubicBezTo>
                                <a:pt x="820462" y="356088"/>
                                <a:pt x="898127" y="339969"/>
                                <a:pt x="965535" y="316523"/>
                              </a:cubicBezTo>
                              <a:cubicBezTo>
                                <a:pt x="1032943" y="293077"/>
                                <a:pt x="1088627" y="260838"/>
                                <a:pt x="1150173" y="237392"/>
                              </a:cubicBezTo>
                              <a:cubicBezTo>
                                <a:pt x="1211719" y="213946"/>
                                <a:pt x="1334812" y="175846"/>
                                <a:pt x="1334812" y="175846"/>
                              </a:cubicBezTo>
                              <a:lnTo>
                                <a:pt x="1501865" y="123092"/>
                              </a:lnTo>
                              <a:cubicBezTo>
                                <a:pt x="1550223" y="108438"/>
                                <a:pt x="1585393" y="98181"/>
                                <a:pt x="1624958" y="87923"/>
                              </a:cubicBezTo>
                              <a:cubicBezTo>
                                <a:pt x="1664524" y="77665"/>
                                <a:pt x="1696762" y="76200"/>
                                <a:pt x="1739258" y="61546"/>
                              </a:cubicBezTo>
                              <a:cubicBezTo>
                                <a:pt x="1781754" y="46892"/>
                                <a:pt x="1879935" y="0"/>
                                <a:pt x="1879935" y="0"/>
                              </a:cubicBezTo>
                            </a:path>
                          </a:pathLst>
                        </a:cu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0" name="Freeform 29"/>
                        <p:cNvSpPr/>
                        <p:nvPr/>
                      </p:nvSpPr>
                      <p:spPr>
                        <a:xfrm>
                          <a:off x="1301735" y="1564694"/>
                          <a:ext cx="1879440" cy="2261016"/>
                        </a:xfrm>
                        <a:custGeom>
                          <a:avLst/>
                          <a:gdLst>
                            <a:gd name="connsiteX0" fmla="*/ 0 w 1872761"/>
                            <a:gd name="connsiteY0" fmla="*/ 2259623 h 2259623"/>
                            <a:gd name="connsiteX1" fmla="*/ 8792 w 1872761"/>
                            <a:gd name="connsiteY1" fmla="*/ 1881554 h 2259623"/>
                            <a:gd name="connsiteX2" fmla="*/ 26376 w 1872761"/>
                            <a:gd name="connsiteY2" fmla="*/ 1547446 h 2259623"/>
                            <a:gd name="connsiteX3" fmla="*/ 35169 w 1872761"/>
                            <a:gd name="connsiteY3" fmla="*/ 1204546 h 2259623"/>
                            <a:gd name="connsiteX4" fmla="*/ 61546 w 1872761"/>
                            <a:gd name="connsiteY4" fmla="*/ 1011115 h 2259623"/>
                            <a:gd name="connsiteX5" fmla="*/ 114300 w 1872761"/>
                            <a:gd name="connsiteY5" fmla="*/ 800100 h 2259623"/>
                            <a:gd name="connsiteX6" fmla="*/ 254976 w 1872761"/>
                            <a:gd name="connsiteY6" fmla="*/ 606669 h 2259623"/>
                            <a:gd name="connsiteX7" fmla="*/ 360484 w 1872761"/>
                            <a:gd name="connsiteY7" fmla="*/ 536331 h 2259623"/>
                            <a:gd name="connsiteX8" fmla="*/ 553915 w 1872761"/>
                            <a:gd name="connsiteY8" fmla="*/ 448407 h 2259623"/>
                            <a:gd name="connsiteX9" fmla="*/ 712176 w 1872761"/>
                            <a:gd name="connsiteY9" fmla="*/ 369277 h 2259623"/>
                            <a:gd name="connsiteX10" fmla="*/ 940776 w 1872761"/>
                            <a:gd name="connsiteY10" fmla="*/ 298938 h 2259623"/>
                            <a:gd name="connsiteX11" fmla="*/ 1090246 w 1872761"/>
                            <a:gd name="connsiteY11" fmla="*/ 246184 h 2259623"/>
                            <a:gd name="connsiteX12" fmla="*/ 1450730 w 1872761"/>
                            <a:gd name="connsiteY12" fmla="*/ 131884 h 2259623"/>
                            <a:gd name="connsiteX13" fmla="*/ 1661746 w 1872761"/>
                            <a:gd name="connsiteY13" fmla="*/ 79131 h 2259623"/>
                            <a:gd name="connsiteX14" fmla="*/ 1872761 w 1872761"/>
                            <a:gd name="connsiteY14" fmla="*/ 0 h 225962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872761" h="2259623">
                              <a:moveTo>
                                <a:pt x="0" y="2259623"/>
                              </a:moveTo>
                              <a:cubicBezTo>
                                <a:pt x="2198" y="2129936"/>
                                <a:pt x="4396" y="2000250"/>
                                <a:pt x="8792" y="1881554"/>
                              </a:cubicBezTo>
                              <a:cubicBezTo>
                                <a:pt x="13188" y="1762858"/>
                                <a:pt x="21980" y="1660281"/>
                                <a:pt x="26376" y="1547446"/>
                              </a:cubicBezTo>
                              <a:cubicBezTo>
                                <a:pt x="30772" y="1434611"/>
                                <a:pt x="29307" y="1293934"/>
                                <a:pt x="35169" y="1204546"/>
                              </a:cubicBezTo>
                              <a:cubicBezTo>
                                <a:pt x="41031" y="1115158"/>
                                <a:pt x="48358" y="1078523"/>
                                <a:pt x="61546" y="1011115"/>
                              </a:cubicBezTo>
                              <a:cubicBezTo>
                                <a:pt x="74734" y="943707"/>
                                <a:pt x="82062" y="867508"/>
                                <a:pt x="114300" y="800100"/>
                              </a:cubicBezTo>
                              <a:cubicBezTo>
                                <a:pt x="146538" y="732692"/>
                                <a:pt x="213945" y="650630"/>
                                <a:pt x="254976" y="606669"/>
                              </a:cubicBezTo>
                              <a:cubicBezTo>
                                <a:pt x="296007" y="562708"/>
                                <a:pt x="310661" y="562708"/>
                                <a:pt x="360484" y="536331"/>
                              </a:cubicBezTo>
                              <a:cubicBezTo>
                                <a:pt x="410307" y="509954"/>
                                <a:pt x="495300" y="476249"/>
                                <a:pt x="553915" y="448407"/>
                              </a:cubicBezTo>
                              <a:cubicBezTo>
                                <a:pt x="612530" y="420565"/>
                                <a:pt x="647699" y="394188"/>
                                <a:pt x="712176" y="369277"/>
                              </a:cubicBezTo>
                              <a:cubicBezTo>
                                <a:pt x="776653" y="344366"/>
                                <a:pt x="877764" y="319454"/>
                                <a:pt x="940776" y="298938"/>
                              </a:cubicBezTo>
                              <a:cubicBezTo>
                                <a:pt x="1003788" y="278422"/>
                                <a:pt x="1005254" y="274026"/>
                                <a:pt x="1090246" y="246184"/>
                              </a:cubicBezTo>
                              <a:cubicBezTo>
                                <a:pt x="1175238" y="218342"/>
                                <a:pt x="1355480" y="159726"/>
                                <a:pt x="1450730" y="131884"/>
                              </a:cubicBezTo>
                              <a:cubicBezTo>
                                <a:pt x="1545980" y="104042"/>
                                <a:pt x="1591408" y="101112"/>
                                <a:pt x="1661746" y="79131"/>
                              </a:cubicBezTo>
                              <a:cubicBezTo>
                                <a:pt x="1732084" y="57150"/>
                                <a:pt x="1802422" y="28575"/>
                                <a:pt x="1872761" y="0"/>
                              </a:cubicBezTo>
                            </a:path>
                          </a:pathLst>
                        </a:custGeom>
                        <a:noFill/>
                        <a:ln>
                          <a:solidFill>
                            <a:schemeClr val="tx1"/>
                          </a:solidFill>
                          <a:prstDash val="sysDas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35" name="Group 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597161" y="1879139"/>
                        <a:ext cx="2085907" cy="2514600"/>
                        <a:chOff x="6082147" y="1644162"/>
                        <a:chExt cx="2085907" cy="2514600"/>
                      </a:xfrm>
                    </p:grpSpPr>
                    <p:sp>
                      <p:nvSpPr>
                        <p:cNvPr id="32" name="Freeform 31"/>
                        <p:cNvSpPr/>
                        <p:nvPr/>
                      </p:nvSpPr>
                      <p:spPr>
                        <a:xfrm>
                          <a:off x="6082854" y="1643910"/>
                          <a:ext cx="1514346" cy="2348345"/>
                        </a:xfrm>
                        <a:custGeom>
                          <a:avLst/>
                          <a:gdLst>
                            <a:gd name="connsiteX0" fmla="*/ 90053 w 1514407"/>
                            <a:gd name="connsiteY0" fmla="*/ 2347546 h 2347546"/>
                            <a:gd name="connsiteX1" fmla="*/ 90053 w 1514407"/>
                            <a:gd name="connsiteY1" fmla="*/ 2039815 h 2347546"/>
                            <a:gd name="connsiteX2" fmla="*/ 72468 w 1514407"/>
                            <a:gd name="connsiteY2" fmla="*/ 1828800 h 2347546"/>
                            <a:gd name="connsiteX3" fmla="*/ 46091 w 1514407"/>
                            <a:gd name="connsiteY3" fmla="*/ 1617784 h 2347546"/>
                            <a:gd name="connsiteX4" fmla="*/ 10922 w 1514407"/>
                            <a:gd name="connsiteY4" fmla="*/ 1389184 h 2347546"/>
                            <a:gd name="connsiteX5" fmla="*/ 2130 w 1514407"/>
                            <a:gd name="connsiteY5" fmla="*/ 1204546 h 2347546"/>
                            <a:gd name="connsiteX6" fmla="*/ 46091 w 1514407"/>
                            <a:gd name="connsiteY6" fmla="*/ 1019907 h 2347546"/>
                            <a:gd name="connsiteX7" fmla="*/ 107638 w 1514407"/>
                            <a:gd name="connsiteY7" fmla="*/ 747346 h 2347546"/>
                            <a:gd name="connsiteX8" fmla="*/ 257107 w 1514407"/>
                            <a:gd name="connsiteY8" fmla="*/ 571500 h 2347546"/>
                            <a:gd name="connsiteX9" fmla="*/ 432953 w 1514407"/>
                            <a:gd name="connsiteY9" fmla="*/ 404446 h 2347546"/>
                            <a:gd name="connsiteX10" fmla="*/ 643968 w 1514407"/>
                            <a:gd name="connsiteY10" fmla="*/ 254976 h 2347546"/>
                            <a:gd name="connsiteX11" fmla="*/ 890153 w 1514407"/>
                            <a:gd name="connsiteY11" fmla="*/ 167053 h 2347546"/>
                            <a:gd name="connsiteX12" fmla="*/ 1109961 w 1514407"/>
                            <a:gd name="connsiteY12" fmla="*/ 96715 h 2347546"/>
                            <a:gd name="connsiteX13" fmla="*/ 1303391 w 1514407"/>
                            <a:gd name="connsiteY13" fmla="*/ 43961 h 2347546"/>
                            <a:gd name="connsiteX14" fmla="*/ 1514407 w 1514407"/>
                            <a:gd name="connsiteY14" fmla="*/ 0 h 234754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514407" h="2347546">
                              <a:moveTo>
                                <a:pt x="90053" y="2347546"/>
                              </a:moveTo>
                              <a:cubicBezTo>
                                <a:pt x="91518" y="2236909"/>
                                <a:pt x="92984" y="2126273"/>
                                <a:pt x="90053" y="2039815"/>
                              </a:cubicBezTo>
                              <a:cubicBezTo>
                                <a:pt x="87122" y="1953357"/>
                                <a:pt x="79795" y="1899138"/>
                                <a:pt x="72468" y="1828800"/>
                              </a:cubicBezTo>
                              <a:cubicBezTo>
                                <a:pt x="65141" y="1758462"/>
                                <a:pt x="56349" y="1691053"/>
                                <a:pt x="46091" y="1617784"/>
                              </a:cubicBezTo>
                              <a:cubicBezTo>
                                <a:pt x="35833" y="1544515"/>
                                <a:pt x="18249" y="1458057"/>
                                <a:pt x="10922" y="1389184"/>
                              </a:cubicBezTo>
                              <a:cubicBezTo>
                                <a:pt x="3595" y="1320311"/>
                                <a:pt x="-3732" y="1266092"/>
                                <a:pt x="2130" y="1204546"/>
                              </a:cubicBezTo>
                              <a:cubicBezTo>
                                <a:pt x="7992" y="1143000"/>
                                <a:pt x="28506" y="1096107"/>
                                <a:pt x="46091" y="1019907"/>
                              </a:cubicBezTo>
                              <a:cubicBezTo>
                                <a:pt x="63676" y="943707"/>
                                <a:pt x="72469" y="822080"/>
                                <a:pt x="107638" y="747346"/>
                              </a:cubicBezTo>
                              <a:cubicBezTo>
                                <a:pt x="142807" y="672612"/>
                                <a:pt x="202888" y="628650"/>
                                <a:pt x="257107" y="571500"/>
                              </a:cubicBezTo>
                              <a:cubicBezTo>
                                <a:pt x="311326" y="514350"/>
                                <a:pt x="368476" y="457200"/>
                                <a:pt x="432953" y="404446"/>
                              </a:cubicBezTo>
                              <a:cubicBezTo>
                                <a:pt x="497430" y="351692"/>
                                <a:pt x="567768" y="294541"/>
                                <a:pt x="643968" y="254976"/>
                              </a:cubicBezTo>
                              <a:cubicBezTo>
                                <a:pt x="720168" y="215411"/>
                                <a:pt x="812488" y="193430"/>
                                <a:pt x="890153" y="167053"/>
                              </a:cubicBezTo>
                              <a:cubicBezTo>
                                <a:pt x="967818" y="140676"/>
                                <a:pt x="1041088" y="117230"/>
                                <a:pt x="1109961" y="96715"/>
                              </a:cubicBezTo>
                              <a:cubicBezTo>
                                <a:pt x="1178834" y="76200"/>
                                <a:pt x="1235983" y="60080"/>
                                <a:pt x="1303391" y="43961"/>
                              </a:cubicBezTo>
                              <a:cubicBezTo>
                                <a:pt x="1370799" y="27842"/>
                                <a:pt x="1442603" y="13921"/>
                                <a:pt x="1514407" y="0"/>
                              </a:cubicBezTo>
                            </a:path>
                          </a:pathLst>
                        </a:custGeom>
                        <a:noFill/>
                        <a:ln w="38100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3" name="Freeform 32"/>
                        <p:cNvSpPr/>
                        <p:nvPr/>
                      </p:nvSpPr>
                      <p:spPr>
                        <a:xfrm>
                          <a:off x="6084441" y="1653437"/>
                          <a:ext cx="2084210" cy="2505536"/>
                        </a:xfrm>
                        <a:custGeom>
                          <a:avLst/>
                          <a:gdLst>
                            <a:gd name="connsiteX0" fmla="*/ 35309 w 2083917"/>
                            <a:gd name="connsiteY0" fmla="*/ 2505808 h 2505808"/>
                            <a:gd name="connsiteX1" fmla="*/ 44101 w 2083917"/>
                            <a:gd name="connsiteY1" fmla="*/ 2242038 h 2505808"/>
                            <a:gd name="connsiteX2" fmla="*/ 44101 w 2083917"/>
                            <a:gd name="connsiteY2" fmla="*/ 2031023 h 2505808"/>
                            <a:gd name="connsiteX3" fmla="*/ 52894 w 2083917"/>
                            <a:gd name="connsiteY3" fmla="*/ 1837592 h 2505808"/>
                            <a:gd name="connsiteX4" fmla="*/ 88063 w 2083917"/>
                            <a:gd name="connsiteY4" fmla="*/ 1652954 h 2505808"/>
                            <a:gd name="connsiteX5" fmla="*/ 140817 w 2083917"/>
                            <a:gd name="connsiteY5" fmla="*/ 1529861 h 2505808"/>
                            <a:gd name="connsiteX6" fmla="*/ 96855 w 2083917"/>
                            <a:gd name="connsiteY6" fmla="*/ 1441938 h 2505808"/>
                            <a:gd name="connsiteX7" fmla="*/ 52894 w 2083917"/>
                            <a:gd name="connsiteY7" fmla="*/ 1380392 h 2505808"/>
                            <a:gd name="connsiteX8" fmla="*/ 17725 w 2083917"/>
                            <a:gd name="connsiteY8" fmla="*/ 1301261 h 2505808"/>
                            <a:gd name="connsiteX9" fmla="*/ 140 w 2083917"/>
                            <a:gd name="connsiteY9" fmla="*/ 1134208 h 2505808"/>
                            <a:gd name="connsiteX10" fmla="*/ 26517 w 2083917"/>
                            <a:gd name="connsiteY10" fmla="*/ 949569 h 2505808"/>
                            <a:gd name="connsiteX11" fmla="*/ 88063 w 2083917"/>
                            <a:gd name="connsiteY11" fmla="*/ 826477 h 2505808"/>
                            <a:gd name="connsiteX12" fmla="*/ 175986 w 2083917"/>
                            <a:gd name="connsiteY12" fmla="*/ 694592 h 2505808"/>
                            <a:gd name="connsiteX13" fmla="*/ 307871 w 2083917"/>
                            <a:gd name="connsiteY13" fmla="*/ 545123 h 2505808"/>
                            <a:gd name="connsiteX14" fmla="*/ 439755 w 2083917"/>
                            <a:gd name="connsiteY14" fmla="*/ 457200 h 2505808"/>
                            <a:gd name="connsiteX15" fmla="*/ 606809 w 2083917"/>
                            <a:gd name="connsiteY15" fmla="*/ 395654 h 2505808"/>
                            <a:gd name="connsiteX16" fmla="*/ 896955 w 2083917"/>
                            <a:gd name="connsiteY16" fmla="*/ 307731 h 2505808"/>
                            <a:gd name="connsiteX17" fmla="*/ 1160725 w 2083917"/>
                            <a:gd name="connsiteY17" fmla="*/ 211015 h 2505808"/>
                            <a:gd name="connsiteX18" fmla="*/ 1450871 w 2083917"/>
                            <a:gd name="connsiteY18" fmla="*/ 131884 h 2505808"/>
                            <a:gd name="connsiteX19" fmla="*/ 1714640 w 2083917"/>
                            <a:gd name="connsiteY19" fmla="*/ 96715 h 2505808"/>
                            <a:gd name="connsiteX20" fmla="*/ 1952032 w 2083917"/>
                            <a:gd name="connsiteY20" fmla="*/ 43961 h 2505808"/>
                            <a:gd name="connsiteX21" fmla="*/ 2083917 w 2083917"/>
                            <a:gd name="connsiteY21" fmla="*/ 0 h 250580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2083917" h="2505808">
                              <a:moveTo>
                                <a:pt x="35309" y="2505808"/>
                              </a:moveTo>
                              <a:cubicBezTo>
                                <a:pt x="38972" y="2413488"/>
                                <a:pt x="42636" y="2321169"/>
                                <a:pt x="44101" y="2242038"/>
                              </a:cubicBezTo>
                              <a:cubicBezTo>
                                <a:pt x="45566" y="2162907"/>
                                <a:pt x="42636" y="2098431"/>
                                <a:pt x="44101" y="2031023"/>
                              </a:cubicBezTo>
                              <a:cubicBezTo>
                                <a:pt x="45566" y="1963615"/>
                                <a:pt x="45567" y="1900603"/>
                                <a:pt x="52894" y="1837592"/>
                              </a:cubicBezTo>
                              <a:cubicBezTo>
                                <a:pt x="60221" y="1774580"/>
                                <a:pt x="73409" y="1704243"/>
                                <a:pt x="88063" y="1652954"/>
                              </a:cubicBezTo>
                              <a:cubicBezTo>
                                <a:pt x="102717" y="1601665"/>
                                <a:pt x="139352" y="1565030"/>
                                <a:pt x="140817" y="1529861"/>
                              </a:cubicBezTo>
                              <a:cubicBezTo>
                                <a:pt x="142282" y="1494692"/>
                                <a:pt x="111509" y="1466849"/>
                                <a:pt x="96855" y="1441938"/>
                              </a:cubicBezTo>
                              <a:cubicBezTo>
                                <a:pt x="82201" y="1417026"/>
                                <a:pt x="66082" y="1403838"/>
                                <a:pt x="52894" y="1380392"/>
                              </a:cubicBezTo>
                              <a:cubicBezTo>
                                <a:pt x="39706" y="1356946"/>
                                <a:pt x="26517" y="1342292"/>
                                <a:pt x="17725" y="1301261"/>
                              </a:cubicBezTo>
                              <a:cubicBezTo>
                                <a:pt x="8933" y="1260230"/>
                                <a:pt x="-1325" y="1192823"/>
                                <a:pt x="140" y="1134208"/>
                              </a:cubicBezTo>
                              <a:cubicBezTo>
                                <a:pt x="1605" y="1075593"/>
                                <a:pt x="11863" y="1000858"/>
                                <a:pt x="26517" y="949569"/>
                              </a:cubicBezTo>
                              <a:cubicBezTo>
                                <a:pt x="41171" y="898280"/>
                                <a:pt x="63152" y="868973"/>
                                <a:pt x="88063" y="826477"/>
                              </a:cubicBezTo>
                              <a:cubicBezTo>
                                <a:pt x="112974" y="783981"/>
                                <a:pt x="139351" y="741484"/>
                                <a:pt x="175986" y="694592"/>
                              </a:cubicBezTo>
                              <a:cubicBezTo>
                                <a:pt x="212621" y="647700"/>
                                <a:pt x="263910" y="584688"/>
                                <a:pt x="307871" y="545123"/>
                              </a:cubicBezTo>
                              <a:cubicBezTo>
                                <a:pt x="351832" y="505558"/>
                                <a:pt x="389932" y="482111"/>
                                <a:pt x="439755" y="457200"/>
                              </a:cubicBezTo>
                              <a:cubicBezTo>
                                <a:pt x="489578" y="432289"/>
                                <a:pt x="530609" y="420565"/>
                                <a:pt x="606809" y="395654"/>
                              </a:cubicBezTo>
                              <a:cubicBezTo>
                                <a:pt x="683009" y="370743"/>
                                <a:pt x="804636" y="338504"/>
                                <a:pt x="896955" y="307731"/>
                              </a:cubicBezTo>
                              <a:cubicBezTo>
                                <a:pt x="989274" y="276958"/>
                                <a:pt x="1068406" y="240323"/>
                                <a:pt x="1160725" y="211015"/>
                              </a:cubicBezTo>
                              <a:cubicBezTo>
                                <a:pt x="1253044" y="181707"/>
                                <a:pt x="1358552" y="150934"/>
                                <a:pt x="1450871" y="131884"/>
                              </a:cubicBezTo>
                              <a:cubicBezTo>
                                <a:pt x="1543190" y="112834"/>
                                <a:pt x="1631113" y="111369"/>
                                <a:pt x="1714640" y="96715"/>
                              </a:cubicBezTo>
                              <a:cubicBezTo>
                                <a:pt x="1798167" y="82061"/>
                                <a:pt x="1890486" y="60080"/>
                                <a:pt x="1952032" y="43961"/>
                              </a:cubicBezTo>
                              <a:cubicBezTo>
                                <a:pt x="2013578" y="27842"/>
                                <a:pt x="2048747" y="13921"/>
                                <a:pt x="2083917" y="0"/>
                              </a:cubicBezTo>
                            </a:path>
                          </a:pathLst>
                        </a:custGeom>
                        <a:noFill/>
                        <a:ln w="38100">
                          <a:solidFill>
                            <a:srgbClr val="FF0000"/>
                          </a:solidFill>
                          <a:prstDash val="sysDas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</p:grpSp>
            </p:grpSp>
            <p:sp>
              <p:nvSpPr>
                <p:cNvPr id="2" name="Rectangle 1"/>
                <p:cNvSpPr/>
                <p:nvPr/>
              </p:nvSpPr>
              <p:spPr>
                <a:xfrm>
                  <a:off x="5520961" y="1760698"/>
                  <a:ext cx="457161" cy="2619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3784384" y="1787691"/>
                  <a:ext cx="330172" cy="2619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cxnSp>
            <p:nvCxnSpPr>
              <p:cNvPr id="41" name="Straight Connector 40"/>
              <p:cNvCxnSpPr/>
              <p:nvPr/>
            </p:nvCxnSpPr>
            <p:spPr>
              <a:xfrm>
                <a:off x="766804" y="3810538"/>
                <a:ext cx="8271756" cy="0"/>
              </a:xfrm>
              <a:prstGeom prst="line">
                <a:avLst/>
              </a:prstGeom>
              <a:ln w="12700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66804" y="3045222"/>
                <a:ext cx="8271756" cy="0"/>
              </a:xfrm>
              <a:prstGeom prst="line">
                <a:avLst/>
              </a:prstGeom>
              <a:ln w="12700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6804" y="2743541"/>
                <a:ext cx="8271756" cy="0"/>
              </a:xfrm>
              <a:prstGeom prst="line">
                <a:avLst/>
              </a:prstGeom>
              <a:ln w="12700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334" name="TextBox 47"/>
              <p:cNvSpPr txBox="1">
                <a:spLocks noChangeArrowheads="1"/>
              </p:cNvSpPr>
              <p:nvPr/>
            </p:nvSpPr>
            <p:spPr bwMode="auto">
              <a:xfrm>
                <a:off x="7086103" y="3970904"/>
                <a:ext cx="1747688" cy="336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 i="1">
                    <a:latin typeface="Monotype Corsiva" charset="0"/>
                  </a:rPr>
                  <a:t>Constant Wind Speed</a:t>
                </a:r>
              </a:p>
            </p:txBody>
          </p:sp>
          <p:sp>
            <p:nvSpPr>
              <p:cNvPr id="56335" name="TextBox 48"/>
              <p:cNvSpPr txBox="1">
                <a:spLocks noChangeArrowheads="1"/>
              </p:cNvSpPr>
              <p:nvPr/>
            </p:nvSpPr>
            <p:spPr bwMode="auto">
              <a:xfrm>
                <a:off x="7006734" y="3734323"/>
                <a:ext cx="1906425" cy="336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 i="1">
                    <a:latin typeface="Monotype Corsiva" charset="0"/>
                  </a:rPr>
                  <a:t>Constant Radial  Wind </a:t>
                </a:r>
              </a:p>
            </p:txBody>
          </p:sp>
          <p:sp>
            <p:nvSpPr>
              <p:cNvPr id="56336" name="TextBox 49"/>
              <p:cNvSpPr txBox="1">
                <a:spLocks noChangeArrowheads="1"/>
              </p:cNvSpPr>
              <p:nvPr/>
            </p:nvSpPr>
            <p:spPr bwMode="auto">
              <a:xfrm>
                <a:off x="7508342" y="3200825"/>
                <a:ext cx="980991" cy="336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 i="1">
                    <a:latin typeface="Monotype Corsiva" charset="0"/>
                  </a:rPr>
                  <a:t>Wind Max</a:t>
                </a:r>
              </a:p>
            </p:txBody>
          </p:sp>
          <p:sp>
            <p:nvSpPr>
              <p:cNvPr id="56337" name="TextBox 54"/>
              <p:cNvSpPr txBox="1">
                <a:spLocks noChangeArrowheads="1"/>
              </p:cNvSpPr>
              <p:nvPr/>
            </p:nvSpPr>
            <p:spPr bwMode="auto">
              <a:xfrm>
                <a:off x="1047768" y="2840397"/>
                <a:ext cx="1106393" cy="336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 i="1">
                    <a:latin typeface="Monotype Corsiva" charset="0"/>
                  </a:rPr>
                  <a:t>Mixed Layer</a:t>
                </a:r>
              </a:p>
            </p:txBody>
          </p:sp>
          <p:sp>
            <p:nvSpPr>
              <p:cNvPr id="56338" name="TextBox 55"/>
              <p:cNvSpPr txBox="1">
                <a:spLocks noChangeArrowheads="1"/>
              </p:cNvSpPr>
              <p:nvPr/>
            </p:nvSpPr>
            <p:spPr bwMode="auto">
              <a:xfrm>
                <a:off x="873158" y="2505372"/>
                <a:ext cx="1147664" cy="336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 i="1">
                    <a:latin typeface="Monotype Corsiva" charset="0"/>
                  </a:rPr>
                  <a:t>Inflow Layer</a:t>
                </a: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736644" y="3277040"/>
                <a:ext cx="8271757" cy="0"/>
              </a:xfrm>
              <a:prstGeom prst="line">
                <a:avLst/>
              </a:prstGeom>
              <a:ln w="127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329" name="TextBox 33"/>
            <p:cNvSpPr txBox="1">
              <a:spLocks noChangeArrowheads="1"/>
            </p:cNvSpPr>
            <p:nvPr/>
          </p:nvSpPr>
          <p:spPr bwMode="auto">
            <a:xfrm>
              <a:off x="1125549" y="4767976"/>
              <a:ext cx="3808087" cy="3048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i="1"/>
                <a:t>Black- TC right semicircle  </a:t>
              </a:r>
              <a:r>
                <a:rPr lang="en-US" sz="1400" i="1">
                  <a:solidFill>
                    <a:srgbClr val="FF0000"/>
                  </a:solidFill>
                </a:rPr>
                <a:t>Red- TC left semicircle</a:t>
              </a:r>
            </a:p>
          </p:txBody>
        </p:sp>
      </p:grpSp>
      <p:sp>
        <p:nvSpPr>
          <p:cNvPr id="56324" name="TextBox 41"/>
          <p:cNvSpPr txBox="1">
            <a:spLocks noChangeArrowheads="1"/>
          </p:cNvSpPr>
          <p:nvPr/>
        </p:nvSpPr>
        <p:spPr bwMode="auto">
          <a:xfrm>
            <a:off x="1179513" y="1020763"/>
            <a:ext cx="653415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New Features in Extreme Wind Boundary Layer</a:t>
            </a:r>
          </a:p>
        </p:txBody>
      </p:sp>
      <p:sp>
        <p:nvSpPr>
          <p:cNvPr id="56325" name="TextBox 51"/>
          <p:cNvSpPr txBox="1">
            <a:spLocks noChangeArrowheads="1"/>
          </p:cNvSpPr>
          <p:nvPr/>
        </p:nvSpPr>
        <p:spPr bwMode="auto">
          <a:xfrm>
            <a:off x="193675" y="5483225"/>
            <a:ext cx="8748713" cy="1069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en-US" sz="1600" b="1"/>
              <a:t>Simultaneous sonde pair launches reveal strong/weak shear couplets: mesoscale influence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en-US" sz="1600" b="1"/>
              <a:t>Constant Wind Layer (30 m) violates ‘log’ law: air/water (spray) slurry may act as no-slip layer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en-US" sz="1600" b="1"/>
              <a:t>Wind max (210 m) below top of mixed layer (250 m) in contrast to reverse at larger radii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en-US" sz="1600" b="1"/>
              <a:t>Shallow inflow layer (600 m)</a:t>
            </a:r>
          </a:p>
        </p:txBody>
      </p:sp>
      <p:sp>
        <p:nvSpPr>
          <p:cNvPr id="56326" name="TextBox 52"/>
          <p:cNvSpPr txBox="1">
            <a:spLocks noChangeArrowheads="1"/>
          </p:cNvSpPr>
          <p:nvPr/>
        </p:nvSpPr>
        <p:spPr bwMode="auto">
          <a:xfrm>
            <a:off x="4637088" y="387667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IN</a:t>
            </a:r>
          </a:p>
        </p:txBody>
      </p:sp>
      <p:sp>
        <p:nvSpPr>
          <p:cNvPr id="56327" name="TextBox 53"/>
          <p:cNvSpPr txBox="1">
            <a:spLocks noChangeArrowheads="1"/>
          </p:cNvSpPr>
          <p:nvPr/>
        </p:nvSpPr>
        <p:spPr bwMode="auto">
          <a:xfrm>
            <a:off x="5302250" y="3865563"/>
            <a:ext cx="73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7382133" cy="5029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0" y="53340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 </a:t>
            </a:r>
            <a:r>
              <a:rPr lang="en-US" dirty="0" err="1" smtClean="0"/>
              <a:t>Megi</a:t>
            </a:r>
            <a:r>
              <a:rPr lang="en-US" dirty="0" smtClean="0"/>
              <a:t>:  All WC-130J Flights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ITOP: Tropical Cyclone Structure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726013" y="102788"/>
            <a:ext cx="5387180" cy="762000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Examination of the bulk approach to surface flux estimates over a wide variety of atmosphere, ocean, and tropical cyclone conditions:</a:t>
            </a:r>
          </a:p>
          <a:p>
            <a:pPr lvl="1"/>
            <a:r>
              <a:rPr lang="en-US" sz="2000" dirty="0" smtClean="0"/>
              <a:t>TY </a:t>
            </a:r>
            <a:r>
              <a:rPr lang="en-US" sz="2000" dirty="0" err="1" smtClean="0"/>
              <a:t>Megi</a:t>
            </a:r>
            <a:endParaRPr lang="en-US" sz="2000" dirty="0" smtClean="0"/>
          </a:p>
          <a:p>
            <a:pPr lvl="3"/>
            <a:r>
              <a:rPr lang="en-US" dirty="0" smtClean="0"/>
              <a:t>Very intense, small tropical cyclone</a:t>
            </a:r>
          </a:p>
          <a:p>
            <a:pPr lvl="3"/>
            <a:r>
              <a:rPr lang="en-US" dirty="0" smtClean="0"/>
              <a:t>Philippine Sea with uniform, deep mixed layer and high SSTs</a:t>
            </a:r>
          </a:p>
          <a:p>
            <a:pPr lvl="1"/>
            <a:r>
              <a:rPr lang="en-US" sz="2000" dirty="0" smtClean="0"/>
              <a:t>TY </a:t>
            </a:r>
            <a:r>
              <a:rPr lang="en-US" sz="2000" dirty="0" err="1" smtClean="0"/>
              <a:t>Fanapi</a:t>
            </a:r>
            <a:endParaRPr lang="en-US" sz="2000" dirty="0" smtClean="0"/>
          </a:p>
          <a:p>
            <a:pPr lvl="3"/>
            <a:r>
              <a:rPr lang="en-US" dirty="0" smtClean="0"/>
              <a:t>Average intensity and size</a:t>
            </a:r>
          </a:p>
          <a:p>
            <a:pPr lvl="3"/>
            <a:r>
              <a:rPr lang="en-US" dirty="0" smtClean="0"/>
              <a:t>Track along southern periphery of the subtropical anticyclone and southern eddy zone</a:t>
            </a:r>
          </a:p>
          <a:p>
            <a:pPr lvl="1"/>
            <a:r>
              <a:rPr lang="en-US" sz="2000" dirty="0" smtClean="0"/>
              <a:t>TY </a:t>
            </a:r>
            <a:r>
              <a:rPr lang="en-US" sz="2000" dirty="0" err="1" smtClean="0"/>
              <a:t>Malakas</a:t>
            </a:r>
            <a:endParaRPr lang="en-US" sz="2000" dirty="0" smtClean="0"/>
          </a:p>
          <a:p>
            <a:pPr lvl="3"/>
            <a:r>
              <a:rPr lang="en-US" dirty="0" smtClean="0"/>
              <a:t>Weaker intensity, large size</a:t>
            </a:r>
          </a:p>
          <a:p>
            <a:pPr lvl="3"/>
            <a:r>
              <a:rPr lang="en-US" dirty="0" smtClean="0"/>
              <a:t>Track poleward through the southern eddy zone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ITOP: Tropical Cyclone Structure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485905" y="-114301"/>
            <a:ext cx="5867401" cy="76200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Examination of the role of the cold wake in tropical cyclone structure and intensity change</a:t>
            </a:r>
          </a:p>
          <a:p>
            <a:pPr lvl="1"/>
            <a:r>
              <a:rPr lang="en-US" sz="2000" dirty="0" smtClean="0"/>
              <a:t>Modification of the boundary layer stability profile</a:t>
            </a:r>
          </a:p>
          <a:p>
            <a:pPr lvl="1"/>
            <a:r>
              <a:rPr lang="en-US" sz="2000" dirty="0" smtClean="0"/>
              <a:t>Enhanced inflow</a:t>
            </a:r>
          </a:p>
          <a:p>
            <a:pPr lvl="1"/>
            <a:r>
              <a:rPr lang="en-US" sz="2000" dirty="0" smtClean="0"/>
              <a:t>Impact on inner-core convection</a:t>
            </a:r>
          </a:p>
          <a:p>
            <a:r>
              <a:rPr lang="en-US" sz="2400" dirty="0" smtClean="0"/>
              <a:t>Validation and examination of surface winds defined via derivation from satellite-based SAR measurements</a:t>
            </a:r>
          </a:p>
          <a:p>
            <a:pPr lvl="1"/>
            <a:r>
              <a:rPr lang="en-US" sz="2000" dirty="0" smtClean="0"/>
              <a:t>Identify fine-scale storm structures</a:t>
            </a:r>
          </a:p>
          <a:p>
            <a:pPr lvl="1"/>
            <a:r>
              <a:rPr lang="en-US" sz="2000" dirty="0" smtClean="0"/>
              <a:t>Use to define analyzed wind fields and model initialization</a:t>
            </a:r>
          </a:p>
          <a:p>
            <a:r>
              <a:rPr lang="en-US" sz="2400" dirty="0" smtClean="0"/>
              <a:t>TY </a:t>
            </a:r>
            <a:r>
              <a:rPr lang="en-US" sz="2400" dirty="0" err="1" smtClean="0"/>
              <a:t>Megi</a:t>
            </a:r>
            <a:r>
              <a:rPr lang="en-US" sz="2400" dirty="0" smtClean="0"/>
              <a:t> in the context of</a:t>
            </a:r>
          </a:p>
          <a:p>
            <a:pPr lvl="1"/>
            <a:r>
              <a:rPr lang="en-US" sz="2000" dirty="0" smtClean="0"/>
              <a:t>Maximum potential intensity relative to</a:t>
            </a:r>
          </a:p>
          <a:p>
            <a:pPr lvl="2"/>
            <a:r>
              <a:rPr lang="en-US" sz="2000" dirty="0" smtClean="0"/>
              <a:t>La Nina</a:t>
            </a:r>
          </a:p>
          <a:p>
            <a:pPr lvl="2"/>
            <a:r>
              <a:rPr lang="en-US" sz="2000" dirty="0" smtClean="0"/>
              <a:t>Large-scale, low- and upper-level atmospheric conditions over the western North Pacific</a:t>
            </a:r>
          </a:p>
          <a:p>
            <a:pPr lvl="1"/>
            <a:r>
              <a:rPr lang="en-US" sz="2000" dirty="0" smtClean="0"/>
              <a:t>Storm Size</a:t>
            </a:r>
          </a:p>
          <a:p>
            <a:endParaRPr lang="en-US" sz="2400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440</Words>
  <Application>Microsoft Macintosh PowerPoint</Application>
  <PresentationFormat>On-screen Show (4:3)</PresentationFormat>
  <Paragraphs>56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Default Design</vt:lpstr>
      <vt:lpstr>1_Office Theme</vt:lpstr>
      <vt:lpstr>Slide 1</vt:lpstr>
      <vt:lpstr>Slide 2</vt:lpstr>
      <vt:lpstr>Slide 3</vt:lpstr>
      <vt:lpstr>Slide 4</vt:lpstr>
      <vt:lpstr>ITOP: Tropical Cyclone Structure </vt:lpstr>
      <vt:lpstr>ITOP: Tropical Cyclone Structure </vt:lpstr>
    </vt:vector>
  </TitlesOfParts>
  <Company>NPS</Company>
  <LinksUpToDate>false</LinksUpToDate>
  <SharedDoc>false</SharedDoc>
  <HyperlinksChanged>false</HyperlinksChanged>
  <AppVersion>12.0257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Patrick Harr</dc:creator>
  <cp:lastModifiedBy>Patrick Harr</cp:lastModifiedBy>
  <cp:revision>2</cp:revision>
  <dcterms:created xsi:type="dcterms:W3CDTF">2012-03-26T22:45:43Z</dcterms:created>
  <dcterms:modified xsi:type="dcterms:W3CDTF">2012-03-26T22:46:25Z</dcterms:modified>
</cp:coreProperties>
</file>