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94" r:id="rId3"/>
    <p:sldId id="260" r:id="rId4"/>
    <p:sldId id="261" r:id="rId5"/>
    <p:sldId id="262" r:id="rId6"/>
    <p:sldId id="266" r:id="rId7"/>
    <p:sldId id="291" r:id="rId8"/>
    <p:sldId id="271" r:id="rId9"/>
    <p:sldId id="272" r:id="rId10"/>
    <p:sldId id="273" r:id="rId11"/>
    <p:sldId id="298" r:id="rId12"/>
    <p:sldId id="276" r:id="rId13"/>
    <p:sldId id="277" r:id="rId14"/>
    <p:sldId id="278" r:id="rId15"/>
    <p:sldId id="279" r:id="rId16"/>
    <p:sldId id="280" r:id="rId17"/>
    <p:sldId id="282" r:id="rId18"/>
    <p:sldId id="295" r:id="rId19"/>
    <p:sldId id="293" r:id="rId20"/>
    <p:sldId id="292" r:id="rId21"/>
    <p:sldId id="296" r:id="rId22"/>
    <p:sldId id="287" r:id="rId23"/>
    <p:sldId id="288" r:id="rId24"/>
    <p:sldId id="289" r:id="rId25"/>
    <p:sldId id="290" r:id="rId26"/>
    <p:sldId id="29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668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010B9-4D91-4E94-94E0-1ACD30A923E4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11D57-BA8D-47E3-A76C-871B4F0D0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38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363A4099-F711-4727-9F59-64116BED69F5}" type="slidenum">
              <a:rPr lang="en-US"/>
              <a:pPr eaLnBrk="1" hangingPunct="1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6D0F9D84-BB0F-42D9-A342-CC950E356BE2}" type="slidenum">
              <a:rPr lang="en-US" altLang="zh-TW"/>
              <a:pPr eaLnBrk="1" hangingPunct="1"/>
              <a:t>24</a:t>
            </a:fld>
            <a:endParaRPr lang="en-US" altLang="zh-TW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6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5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76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02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4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0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5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6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1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83539-E187-4E29-937C-EDC364E6D1D9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AE6AA-7E03-4D90-95DD-8465C625C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1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gif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ITOP Remote Sensing Overview</a:t>
            </a:r>
          </a:p>
        </p:txBody>
      </p:sp>
      <p:sp>
        <p:nvSpPr>
          <p:cNvPr id="2051" name="Subtitle 3"/>
          <p:cNvSpPr>
            <a:spLocks noGrp="1"/>
          </p:cNvSpPr>
          <p:nvPr>
            <p:ph type="subTitle" idx="1"/>
          </p:nvPr>
        </p:nvSpPr>
        <p:spPr>
          <a:xfrm>
            <a:off x="222568" y="3886200"/>
            <a:ext cx="8775064" cy="17526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Hans C. Graber</a:t>
            </a:r>
          </a:p>
          <a:p>
            <a:pPr eaLnBrk="1" hangingPunct="1"/>
            <a:r>
              <a:rPr lang="en-US" sz="3000" dirty="0" smtClean="0">
                <a:solidFill>
                  <a:schemeClr val="tx1"/>
                </a:solidFill>
              </a:rPr>
              <a:t>CSTARS – University of Miami</a:t>
            </a:r>
          </a:p>
          <a:p>
            <a:pPr algn="l" eaLnBrk="1" hangingPunct="1"/>
            <a:r>
              <a:rPr lang="en-US" sz="2800" b="1" dirty="0" smtClean="0">
                <a:solidFill>
                  <a:srgbClr val="0000FF"/>
                </a:solidFill>
              </a:rPr>
              <a:t>Contributors: C</a:t>
            </a:r>
            <a:r>
              <a:rPr lang="en-US" sz="2800" b="1" dirty="0" smtClean="0">
                <a:solidFill>
                  <a:srgbClr val="0000FF"/>
                </a:solidFill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</a:rPr>
              <a:t>Wackerman</a:t>
            </a:r>
            <a:r>
              <a:rPr lang="en-US" sz="2800" b="1" dirty="0" smtClean="0">
                <a:solidFill>
                  <a:srgbClr val="0000FF"/>
                </a:solidFill>
              </a:rPr>
              <a:t> (GDAIS), </a:t>
            </a:r>
            <a:r>
              <a:rPr lang="en-US" sz="2800" b="1" dirty="0" smtClean="0">
                <a:solidFill>
                  <a:srgbClr val="0000FF"/>
                </a:solidFill>
              </a:rPr>
              <a:t>M. </a:t>
            </a:r>
            <a:r>
              <a:rPr lang="en-US" sz="2800" b="1" dirty="0" smtClean="0">
                <a:solidFill>
                  <a:srgbClr val="0000FF"/>
                </a:solidFill>
              </a:rPr>
              <a:t>Caruso (UM/CSTARS),                    J</a:t>
            </a:r>
            <a:r>
              <a:rPr lang="en-US" sz="2800" b="1" dirty="0" smtClean="0">
                <a:solidFill>
                  <a:srgbClr val="0000FF"/>
                </a:solidFill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</a:rPr>
              <a:t>Horstmann</a:t>
            </a:r>
            <a:r>
              <a:rPr lang="en-US" sz="2800" b="1" dirty="0" smtClean="0">
                <a:solidFill>
                  <a:srgbClr val="0000FF"/>
                </a:solidFill>
              </a:rPr>
              <a:t> (NURC), </a:t>
            </a:r>
            <a:r>
              <a:rPr lang="en-US" sz="2800" b="1" dirty="0" smtClean="0">
                <a:solidFill>
                  <a:srgbClr val="0000FF"/>
                </a:solidFill>
              </a:rPr>
              <a:t>R. </a:t>
            </a:r>
            <a:r>
              <a:rPr lang="en-US" sz="2800" b="1" dirty="0" smtClean="0">
                <a:solidFill>
                  <a:srgbClr val="0000FF"/>
                </a:solidFill>
              </a:rPr>
              <a:t>Foster (UW/APL), R</a:t>
            </a:r>
            <a:r>
              <a:rPr lang="en-US" sz="2800" b="1" dirty="0" smtClean="0">
                <a:solidFill>
                  <a:srgbClr val="0000FF"/>
                </a:solidFill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</a:rPr>
              <a:t>Romeiser</a:t>
            </a:r>
            <a:r>
              <a:rPr lang="en-US" sz="2800" b="1" dirty="0" smtClean="0">
                <a:solidFill>
                  <a:srgbClr val="0000FF"/>
                </a:solidFill>
              </a:rPr>
              <a:t> (UM/CSTARS),            V</a:t>
            </a:r>
            <a:r>
              <a:rPr lang="en-US" sz="2800" b="1" dirty="0" smtClean="0">
                <a:solidFill>
                  <a:srgbClr val="0000FF"/>
                </a:solidFill>
              </a:rPr>
              <a:t>. </a:t>
            </a:r>
            <a:r>
              <a:rPr lang="en-US" sz="2800" b="1" dirty="0" err="1" smtClean="0">
                <a:solidFill>
                  <a:srgbClr val="0000FF"/>
                </a:solidFill>
              </a:rPr>
              <a:t>Cardone</a:t>
            </a:r>
            <a:r>
              <a:rPr lang="en-US" sz="2800" b="1" dirty="0" smtClean="0">
                <a:solidFill>
                  <a:srgbClr val="0000FF"/>
                </a:solidFill>
              </a:rPr>
              <a:t> (</a:t>
            </a:r>
            <a:r>
              <a:rPr lang="en-US" sz="2800" b="1" dirty="0" err="1" smtClean="0">
                <a:solidFill>
                  <a:srgbClr val="0000FF"/>
                </a:solidFill>
              </a:rPr>
              <a:t>Oceanweather</a:t>
            </a:r>
            <a:r>
              <a:rPr lang="en-US" sz="2800" b="1" dirty="0" smtClean="0">
                <a:solidFill>
                  <a:srgbClr val="0000FF"/>
                </a:solidFill>
              </a:rPr>
              <a:t>), I-I Lin (NTU), </a:t>
            </a:r>
            <a:r>
              <a:rPr lang="en-US" sz="2800" b="1" dirty="0" smtClean="0">
                <a:solidFill>
                  <a:srgbClr val="0000FF"/>
                </a:solidFill>
              </a:rPr>
              <a:t>L. </a:t>
            </a:r>
            <a:r>
              <a:rPr lang="en-US" sz="2800" b="1" dirty="0" err="1" smtClean="0">
                <a:solidFill>
                  <a:srgbClr val="0000FF"/>
                </a:solidFill>
              </a:rPr>
              <a:t>Centurioni</a:t>
            </a:r>
            <a:r>
              <a:rPr lang="en-US" sz="2800" b="1" dirty="0" smtClean="0">
                <a:solidFill>
                  <a:srgbClr val="0000FF"/>
                </a:solidFill>
              </a:rPr>
              <a:t> (Scripps)</a:t>
            </a:r>
            <a:endParaRPr lang="en-US" sz="2800" b="1" dirty="0" smtClean="0">
              <a:solidFill>
                <a:srgbClr val="0000FF"/>
              </a:solidFill>
            </a:endParaRPr>
          </a:p>
        </p:txBody>
      </p:sp>
      <p:pic>
        <p:nvPicPr>
          <p:cNvPr id="4" name="Picture 13" descr="C:\MyStuff\CSTARS\LOGOS\ONR-logo-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"/>
            <a:ext cx="1836737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:\MyStuff\CSTARS\LOGOS\CSTARS_logo-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0081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G:\MyStuff\CSTARS\LOGOS\umiami_prime_300-transpar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"/>
            <a:ext cx="1917064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1980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 ITOP Workshop, Kaohsiung, Taiwan.   25 – 28 March 2012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6751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1543050"/>
            <a:ext cx="9210676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60325" y="6379025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H*Winds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1219200" y="307146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Typhoon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Megi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Wind Vectors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75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0"/>
          <p:cNvGrpSpPr>
            <a:grpSpLocks/>
          </p:cNvGrpSpPr>
          <p:nvPr/>
        </p:nvGrpSpPr>
        <p:grpSpPr bwMode="auto">
          <a:xfrm>
            <a:off x="435166" y="1177496"/>
            <a:ext cx="3895725" cy="2455404"/>
            <a:chOff x="768096" y="702684"/>
            <a:chExt cx="3895344" cy="2343672"/>
          </a:xfrm>
        </p:grpSpPr>
        <p:pic>
          <p:nvPicPr>
            <p:cNvPr id="41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96" y="702684"/>
              <a:ext cx="3895344" cy="2343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4" name="TextBox 3"/>
            <p:cNvSpPr txBox="1">
              <a:spLocks noChangeArrowheads="1"/>
            </p:cNvSpPr>
            <p:nvPr/>
          </p:nvSpPr>
          <p:spPr bwMode="auto">
            <a:xfrm>
              <a:off x="3743347" y="761061"/>
              <a:ext cx="808156" cy="349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100" b="1" dirty="0"/>
                <a:t>5km jitter</a:t>
              </a:r>
            </a:p>
            <a:p>
              <a:pPr eaLnBrk="1" hangingPunct="1"/>
              <a:r>
                <a:rPr lang="en-US" sz="1100" b="1" dirty="0"/>
                <a:t>1.0/1.2</a:t>
              </a:r>
            </a:p>
          </p:txBody>
        </p:sp>
        <p:sp>
          <p:nvSpPr>
            <p:cNvPr id="4115" name="TextBox 4"/>
            <p:cNvSpPr txBox="1">
              <a:spLocks noChangeArrowheads="1"/>
            </p:cNvSpPr>
            <p:nvPr/>
          </p:nvSpPr>
          <p:spPr bwMode="auto">
            <a:xfrm>
              <a:off x="3277201" y="2370462"/>
              <a:ext cx="1188604" cy="21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100" b="1" dirty="0"/>
                <a:t>RMSE = 5.7 m/s</a:t>
              </a:r>
            </a:p>
          </p:txBody>
        </p:sp>
      </p:grpSp>
      <p:grpSp>
        <p:nvGrpSpPr>
          <p:cNvPr id="4099" name="Group 18"/>
          <p:cNvGrpSpPr>
            <a:grpSpLocks/>
          </p:cNvGrpSpPr>
          <p:nvPr/>
        </p:nvGrpSpPr>
        <p:grpSpPr bwMode="auto">
          <a:xfrm>
            <a:off x="435166" y="3772378"/>
            <a:ext cx="3890963" cy="2468880"/>
            <a:chOff x="807006" y="3310128"/>
            <a:chExt cx="3890676" cy="2340864"/>
          </a:xfrm>
        </p:grpSpPr>
        <p:pic>
          <p:nvPicPr>
            <p:cNvPr id="41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06" y="3310128"/>
              <a:ext cx="3890676" cy="2340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1" name="TextBox 7"/>
            <p:cNvSpPr txBox="1">
              <a:spLocks noChangeArrowheads="1"/>
            </p:cNvSpPr>
            <p:nvPr/>
          </p:nvSpPr>
          <p:spPr bwMode="auto">
            <a:xfrm>
              <a:off x="3923179" y="3332437"/>
              <a:ext cx="714815" cy="408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200" b="1"/>
                <a:t>5km jitter</a:t>
              </a:r>
            </a:p>
            <a:p>
              <a:pPr eaLnBrk="1" hangingPunct="1"/>
              <a:r>
                <a:rPr lang="en-US" sz="1200" b="1"/>
                <a:t>1.0/1.2</a:t>
              </a:r>
            </a:p>
          </p:txBody>
        </p:sp>
        <p:sp>
          <p:nvSpPr>
            <p:cNvPr id="4112" name="TextBox 8"/>
            <p:cNvSpPr txBox="1">
              <a:spLocks noChangeArrowheads="1"/>
            </p:cNvSpPr>
            <p:nvPr/>
          </p:nvSpPr>
          <p:spPr bwMode="auto">
            <a:xfrm>
              <a:off x="3319872" y="4971614"/>
              <a:ext cx="1188632" cy="2480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100" b="1" dirty="0"/>
                <a:t>RMSE = 3.7 m/s</a:t>
              </a:r>
            </a:p>
          </p:txBody>
        </p:sp>
      </p:grpSp>
      <p:grpSp>
        <p:nvGrpSpPr>
          <p:cNvPr id="4100" name="Group 9"/>
          <p:cNvGrpSpPr>
            <a:grpSpLocks/>
          </p:cNvGrpSpPr>
          <p:nvPr/>
        </p:nvGrpSpPr>
        <p:grpSpPr bwMode="auto">
          <a:xfrm>
            <a:off x="4735704" y="3771518"/>
            <a:ext cx="4054475" cy="2468880"/>
            <a:chOff x="2133600" y="3581400"/>
            <a:chExt cx="4591050" cy="2762250"/>
          </a:xfrm>
        </p:grpSpPr>
        <p:pic>
          <p:nvPicPr>
            <p:cNvPr id="410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3581400"/>
              <a:ext cx="45910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Box 11"/>
            <p:cNvSpPr txBox="1">
              <a:spLocks noChangeArrowheads="1"/>
            </p:cNvSpPr>
            <p:nvPr/>
          </p:nvSpPr>
          <p:spPr bwMode="auto">
            <a:xfrm>
              <a:off x="2851538" y="4060380"/>
              <a:ext cx="1346037" cy="292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100" b="1" dirty="0"/>
                <a:t>RMSE = 3.8 m/s</a:t>
              </a:r>
            </a:p>
          </p:txBody>
        </p:sp>
        <p:sp>
          <p:nvSpPr>
            <p:cNvPr id="4109" name="TextBox 12"/>
            <p:cNvSpPr txBox="1">
              <a:spLocks noChangeArrowheads="1"/>
            </p:cNvSpPr>
            <p:nvPr/>
          </p:nvSpPr>
          <p:spPr bwMode="auto">
            <a:xfrm>
              <a:off x="5817830" y="3604157"/>
              <a:ext cx="828330" cy="409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100" b="1" dirty="0"/>
                <a:t>5km jitter</a:t>
              </a:r>
            </a:p>
            <a:p>
              <a:pPr eaLnBrk="1" hangingPunct="1"/>
              <a:r>
                <a:rPr lang="en-US" sz="1100" b="1" dirty="0"/>
                <a:t>1.0/1.2</a:t>
              </a:r>
            </a:p>
          </p:txBody>
        </p:sp>
      </p:grpSp>
      <p:grpSp>
        <p:nvGrpSpPr>
          <p:cNvPr id="4101" name="Group 13"/>
          <p:cNvGrpSpPr>
            <a:grpSpLocks/>
          </p:cNvGrpSpPr>
          <p:nvPr/>
        </p:nvGrpSpPr>
        <p:grpSpPr bwMode="auto">
          <a:xfrm>
            <a:off x="4740657" y="1166431"/>
            <a:ext cx="4054475" cy="2468880"/>
            <a:chOff x="2057400" y="381000"/>
            <a:chExt cx="4591050" cy="2762250"/>
          </a:xfrm>
        </p:grpSpPr>
        <p:pic>
          <p:nvPicPr>
            <p:cNvPr id="410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81000"/>
              <a:ext cx="45910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TextBox 15"/>
            <p:cNvSpPr txBox="1">
              <a:spLocks noChangeArrowheads="1"/>
            </p:cNvSpPr>
            <p:nvPr/>
          </p:nvSpPr>
          <p:spPr bwMode="auto">
            <a:xfrm>
              <a:off x="5712506" y="414646"/>
              <a:ext cx="828330" cy="4092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kumimoji="1" sz="1100" b="1"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Arial" charset="0"/>
                  <a:ea typeface="新細明體" pitchFamily="18" charset="-120"/>
                </a:defRPr>
              </a:lvl9pPr>
            </a:lstStyle>
            <a:p>
              <a:r>
                <a:rPr lang="en-US" dirty="0"/>
                <a:t>5km jitter</a:t>
              </a:r>
            </a:p>
            <a:p>
              <a:r>
                <a:rPr lang="en-US" dirty="0"/>
                <a:t>1.0/1.2</a:t>
              </a:r>
            </a:p>
          </p:txBody>
        </p:sp>
        <p:sp>
          <p:nvSpPr>
            <p:cNvPr id="4106" name="TextBox 16"/>
            <p:cNvSpPr txBox="1">
              <a:spLocks noChangeArrowheads="1"/>
            </p:cNvSpPr>
            <p:nvPr/>
          </p:nvSpPr>
          <p:spPr bwMode="auto">
            <a:xfrm>
              <a:off x="2782230" y="878379"/>
              <a:ext cx="1346037" cy="2557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100" b="1" dirty="0"/>
                <a:t>RMSE = 4.9 m/s</a:t>
              </a:r>
            </a:p>
          </p:txBody>
        </p:sp>
      </p:grpSp>
      <p:sp>
        <p:nvSpPr>
          <p:cNvPr id="4102" name="TextBox 21"/>
          <p:cNvSpPr txBox="1">
            <a:spLocks noChangeArrowheads="1"/>
          </p:cNvSpPr>
          <p:nvPr/>
        </p:nvSpPr>
        <p:spPr bwMode="auto">
          <a:xfrm>
            <a:off x="2286000" y="6335713"/>
            <a:ext cx="473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b="1" dirty="0"/>
              <a:t>HH</a:t>
            </a:r>
          </a:p>
        </p:txBody>
      </p:sp>
      <p:sp>
        <p:nvSpPr>
          <p:cNvPr id="4103" name="TextBox 22"/>
          <p:cNvSpPr txBox="1">
            <a:spLocks noChangeArrowheads="1"/>
          </p:cNvSpPr>
          <p:nvPr/>
        </p:nvSpPr>
        <p:spPr bwMode="auto">
          <a:xfrm>
            <a:off x="6589713" y="6281547"/>
            <a:ext cx="458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b="1" dirty="0"/>
              <a:t>VV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717014" y="152400"/>
            <a:ext cx="7772400" cy="8229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SAR Wind Comparisons</a:t>
            </a:r>
          </a:p>
        </p:txBody>
      </p:sp>
    </p:spTree>
    <p:extLst>
      <p:ext uri="{BB962C8B-B14F-4D97-AF65-F5344CB8AC3E}">
        <p14:creationId xmlns:p14="http://schemas.microsoft.com/office/powerpoint/2010/main" val="298387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8"/>
          <p:cNvGrpSpPr>
            <a:grpSpLocks/>
          </p:cNvGrpSpPr>
          <p:nvPr/>
        </p:nvGrpSpPr>
        <p:grpSpPr bwMode="auto">
          <a:xfrm>
            <a:off x="4655820" y="1002792"/>
            <a:ext cx="4297680" cy="2578608"/>
            <a:chOff x="2286000" y="533400"/>
            <a:chExt cx="4591050" cy="2762250"/>
          </a:xfrm>
        </p:grpSpPr>
        <p:pic>
          <p:nvPicPr>
            <p:cNvPr id="215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533400"/>
              <a:ext cx="45910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TextBox 4"/>
            <p:cNvSpPr txBox="1">
              <a:spLocks noChangeArrowheads="1"/>
            </p:cNvSpPr>
            <p:nvPr/>
          </p:nvSpPr>
          <p:spPr bwMode="auto">
            <a:xfrm>
              <a:off x="6028445" y="582588"/>
              <a:ext cx="781455" cy="391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050" b="1" dirty="0"/>
                <a:t>5km jitter</a:t>
              </a:r>
            </a:p>
            <a:p>
              <a:pPr eaLnBrk="1" hangingPunct="1"/>
              <a:r>
                <a:rPr lang="en-US" sz="1050" b="1" dirty="0"/>
                <a:t>1.2/1.2</a:t>
              </a:r>
            </a:p>
          </p:txBody>
        </p:sp>
        <p:sp>
          <p:nvSpPr>
            <p:cNvPr id="21513" name="TextBox 5"/>
            <p:cNvSpPr txBox="1">
              <a:spLocks noChangeArrowheads="1"/>
            </p:cNvSpPr>
            <p:nvPr/>
          </p:nvSpPr>
          <p:spPr bwMode="auto">
            <a:xfrm>
              <a:off x="5313512" y="2429731"/>
              <a:ext cx="1264114" cy="271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>
                <a:defRPr kumimoji="1" sz="1050" b="1"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latin typeface="Arial" charset="0"/>
                  <a:ea typeface="新細明體" pitchFamily="18" charset="-120"/>
                </a:defRPr>
              </a:lvl9pPr>
            </a:lstStyle>
            <a:p>
              <a:r>
                <a:rPr lang="en-US" dirty="0"/>
                <a:t>RMSE = 4.9 m/s</a:t>
              </a:r>
            </a:p>
          </p:txBody>
        </p:sp>
      </p:grp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4655820" y="3733800"/>
            <a:ext cx="4297680" cy="2578608"/>
            <a:chOff x="2362200" y="3505200"/>
            <a:chExt cx="4591050" cy="2762250"/>
          </a:xfrm>
        </p:grpSpPr>
        <p:pic>
          <p:nvPicPr>
            <p:cNvPr id="2150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505200"/>
              <a:ext cx="4591050" cy="276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9" name="TextBox 6"/>
            <p:cNvSpPr txBox="1">
              <a:spLocks noChangeArrowheads="1"/>
            </p:cNvSpPr>
            <p:nvPr/>
          </p:nvSpPr>
          <p:spPr bwMode="auto">
            <a:xfrm>
              <a:off x="6098878" y="3559599"/>
              <a:ext cx="781455" cy="391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050" b="1" dirty="0"/>
                <a:t>5km jitter</a:t>
              </a:r>
            </a:p>
            <a:p>
              <a:pPr eaLnBrk="1" hangingPunct="1"/>
              <a:r>
                <a:rPr lang="en-US" sz="1050" b="1" dirty="0"/>
                <a:t>1.2/1.2</a:t>
              </a:r>
            </a:p>
          </p:txBody>
        </p:sp>
        <p:sp>
          <p:nvSpPr>
            <p:cNvPr id="21510" name="TextBox 7"/>
            <p:cNvSpPr txBox="1">
              <a:spLocks noChangeArrowheads="1"/>
            </p:cNvSpPr>
            <p:nvPr/>
          </p:nvSpPr>
          <p:spPr bwMode="auto">
            <a:xfrm>
              <a:off x="4602777" y="5401531"/>
              <a:ext cx="1312062" cy="280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050" b="1" dirty="0"/>
                <a:t>RMSE = 3.8 m/s</a:t>
              </a:r>
            </a:p>
          </p:txBody>
        </p:sp>
      </p:grp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209550" y="3733800"/>
            <a:ext cx="4297680" cy="2578100"/>
            <a:chOff x="4572000" y="3352800"/>
            <a:chExt cx="4286250" cy="2578864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352800"/>
              <a:ext cx="4286250" cy="2578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7789528" y="3404884"/>
              <a:ext cx="1005927" cy="253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050" b="1" dirty="0"/>
                <a:t>5km jitter/1.2</a:t>
              </a: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7318833" y="5110144"/>
              <a:ext cx="1268120" cy="277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050" b="1" dirty="0"/>
                <a:t>RMSE</a:t>
              </a:r>
              <a:r>
                <a:rPr lang="en-US" sz="1200" b="1" dirty="0"/>
                <a:t> = 3.7 m/s</a:t>
              </a:r>
            </a:p>
          </p:txBody>
        </p:sp>
      </p:grpSp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209550" y="1003300"/>
            <a:ext cx="4297680" cy="2578100"/>
            <a:chOff x="4572000" y="685800"/>
            <a:chExt cx="4286250" cy="2578864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85800"/>
              <a:ext cx="4286250" cy="2578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5"/>
            <p:cNvSpPr txBox="1">
              <a:spLocks noChangeArrowheads="1"/>
            </p:cNvSpPr>
            <p:nvPr/>
          </p:nvSpPr>
          <p:spPr bwMode="auto">
            <a:xfrm>
              <a:off x="7789138" y="734130"/>
              <a:ext cx="1005927" cy="253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050" b="1" dirty="0"/>
                <a:t>5km jitter/1.2</a:t>
              </a:r>
            </a:p>
          </p:txBody>
        </p: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7483728" y="2460926"/>
              <a:ext cx="1094362" cy="253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sz="1050" b="1" dirty="0"/>
                <a:t>RMSE = 5.7 m/s</a:t>
              </a:r>
            </a:p>
          </p:txBody>
        </p:sp>
      </p:grpSp>
      <p:sp>
        <p:nvSpPr>
          <p:cNvPr id="18" name="Title 2"/>
          <p:cNvSpPr txBox="1">
            <a:spLocks/>
          </p:cNvSpPr>
          <p:nvPr/>
        </p:nvSpPr>
        <p:spPr>
          <a:xfrm>
            <a:off x="717014" y="152400"/>
            <a:ext cx="77724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SAR Wind Comparisons along SFMR Tracks</a:t>
            </a:r>
          </a:p>
        </p:txBody>
      </p:sp>
    </p:spTree>
    <p:extLst>
      <p:ext uri="{BB962C8B-B14F-4D97-AF65-F5344CB8AC3E}">
        <p14:creationId xmlns:p14="http://schemas.microsoft.com/office/powerpoint/2010/main" val="9270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9343"/>
            <a:ext cx="4724400" cy="64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693863"/>
            <a:ext cx="39719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842962" y="6302467"/>
            <a:ext cx="1595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 dirty="0"/>
              <a:t>From SAR Winds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4627564" y="4884003"/>
            <a:ext cx="45164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sz="1600" b="1" dirty="0"/>
              <a:t>Black = C130, Red = SAR-Derived, </a:t>
            </a:r>
            <a:endParaRPr lang="en-US" sz="1600" b="1" dirty="0" smtClean="0"/>
          </a:p>
          <a:p>
            <a:pPr algn="ctr" eaLnBrk="1" hangingPunct="1"/>
            <a:r>
              <a:rPr lang="en-US" sz="1600" b="1" dirty="0" smtClean="0"/>
              <a:t>Dots </a:t>
            </a:r>
            <a:r>
              <a:rPr lang="en-US" sz="1600" b="1" dirty="0"/>
              <a:t>are </a:t>
            </a:r>
            <a:r>
              <a:rPr lang="en-US" sz="1600" b="1" dirty="0" err="1" smtClean="0"/>
              <a:t>dropsondes</a:t>
            </a:r>
            <a:r>
              <a:rPr lang="en-US" sz="1600" b="1" dirty="0" smtClean="0"/>
              <a:t>; color </a:t>
            </a:r>
            <a:r>
              <a:rPr lang="en-US" sz="1600" b="1" dirty="0"/>
              <a:t>is distance (km) between aircraft and splash.</a:t>
            </a: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 rot="-5400000">
            <a:off x="7260431" y="2980532"/>
            <a:ext cx="2898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200" b="1"/>
              <a:t>Distance Between Aircraft and Splash (km)</a:t>
            </a:r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5334000" y="393700"/>
            <a:ext cx="2929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Typhoon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Megi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0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RSAT2_20101017_CSTARS_BS_deb_comb3_cont1000m.fla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7" y="0"/>
            <a:ext cx="257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2673920" y="6519863"/>
            <a:ext cx="1905000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 dirty="0" err="1">
                <a:solidFill>
                  <a:schemeClr val="bg1"/>
                </a:solidFill>
              </a:rPr>
              <a:t>Megi</a:t>
            </a:r>
            <a:r>
              <a:rPr lang="en-US" sz="1600" b="1" dirty="0">
                <a:solidFill>
                  <a:schemeClr val="bg1"/>
                </a:solidFill>
              </a:rPr>
              <a:t> 17 Oct 2010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678873"/>
            <a:ext cx="2895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Typhoon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Megi</a:t>
            </a:r>
            <a:endParaRPr lang="en-US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Raw SAR image</a:t>
            </a:r>
          </a:p>
          <a:p>
            <a:pPr fontAlgn="t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 smtClean="0">
                <a:latin typeface="Arial" pitchFamily="34" charset="0"/>
                <a:cs typeface="Arial" pitchFamily="34" charset="0"/>
              </a:rPr>
              <a:t>Radarsat-2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>
                <a:latin typeface="Arial" pitchFamily="34" charset="0"/>
                <a:cs typeface="Arial" pitchFamily="34" charset="0"/>
              </a:rPr>
              <a:t>Oct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17, 2010  21:41 UTC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 smtClean="0">
                <a:latin typeface="Arial" pitchFamily="34" charset="0"/>
                <a:cs typeface="Arial" pitchFamily="34" charset="0"/>
              </a:rPr>
              <a:t>VV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>
                <a:latin typeface="Arial" pitchFamily="34" charset="0"/>
                <a:cs typeface="Arial" pitchFamily="34" charset="0"/>
              </a:rPr>
              <a:t>Eye hit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52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megi17ey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942632"/>
            <a:ext cx="757237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85800" y="910882"/>
            <a:ext cx="26988" cy="580707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777875" y="874370"/>
            <a:ext cx="7561263" cy="1905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051300" y="588620"/>
            <a:ext cx="106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 dirty="0"/>
              <a:t>172.96 km</a:t>
            </a:r>
          </a:p>
        </p:txBody>
      </p:sp>
      <p:sp>
        <p:nvSpPr>
          <p:cNvPr id="24582" name="TextBox 5"/>
          <p:cNvSpPr txBox="1">
            <a:spLocks noChangeArrowheads="1"/>
          </p:cNvSpPr>
          <p:nvPr/>
        </p:nvSpPr>
        <p:spPr bwMode="auto">
          <a:xfrm rot="-5400000">
            <a:off x="-94456" y="3267526"/>
            <a:ext cx="1069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 dirty="0"/>
              <a:t>131.40 km</a:t>
            </a:r>
          </a:p>
        </p:txBody>
      </p:sp>
      <p:sp>
        <p:nvSpPr>
          <p:cNvPr id="24583" name="TextBox 10"/>
          <p:cNvSpPr txBox="1">
            <a:spLocks noChangeArrowheads="1"/>
          </p:cNvSpPr>
          <p:nvPr/>
        </p:nvSpPr>
        <p:spPr bwMode="auto">
          <a:xfrm>
            <a:off x="2362200" y="0"/>
            <a:ext cx="4272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Eye of Typhoon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Megi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886200" y="3352800"/>
            <a:ext cx="1554480" cy="1920240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486400" y="991198"/>
            <a:ext cx="2852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Major Axis: 42.9/17.4 km</a:t>
            </a:r>
          </a:p>
          <a:p>
            <a:r>
              <a:rPr lang="en-US" b="1" dirty="0">
                <a:solidFill>
                  <a:srgbClr val="FFFF00"/>
                </a:solidFill>
              </a:rPr>
              <a:t>Minor Axis: 31.2/11.6 km</a:t>
            </a:r>
          </a:p>
          <a:p>
            <a:r>
              <a:rPr lang="en-US" b="1" dirty="0">
                <a:solidFill>
                  <a:srgbClr val="FFFF00"/>
                </a:solidFill>
              </a:rPr>
              <a:t>Azimuth:      6.8°/125.6°</a:t>
            </a:r>
          </a:p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7299158">
            <a:off x="4192848" y="3809278"/>
            <a:ext cx="914400" cy="1005840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89" y="1282014"/>
            <a:ext cx="92011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219200" y="307146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Typhoon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Megi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Wind Vectors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3826" y="6135129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H*Winds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440"/>
            <a:ext cx="4949825" cy="663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383428" y="278028"/>
            <a:ext cx="2929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Typhoon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Megi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47762" y="6477000"/>
            <a:ext cx="15954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 dirty="0"/>
              <a:t>From SAR Winds</a:t>
            </a:r>
          </a:p>
        </p:txBody>
      </p:sp>
    </p:spTree>
    <p:extLst>
      <p:ext uri="{BB962C8B-B14F-4D97-AF65-F5344CB8AC3E}">
        <p14:creationId xmlns:p14="http://schemas.microsoft.com/office/powerpoint/2010/main" val="332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" y="0"/>
            <a:ext cx="89984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467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RSAT2_20101015T21_lm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2992693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SAT2_20101015T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35" y="1167714"/>
            <a:ext cx="2449036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RSAT2_20101015T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443" y="1145058"/>
            <a:ext cx="2449036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2400" y="695726"/>
            <a:ext cx="3249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Megi</a:t>
            </a:r>
            <a:r>
              <a:rPr kumimoji="0" lang="en-US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15 Oct 2010 21:01 UTC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6238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875675" y="164812"/>
            <a:ext cx="4325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Typhoon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Megi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Waves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alexandria\home\home\kpolk\scripts\logos\mda_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943600"/>
            <a:ext cx="9366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593725"/>
            <a:ext cx="9144000" cy="5670550"/>
            <a:chOff x="0" y="593725"/>
            <a:chExt cx="9144000" cy="5670550"/>
          </a:xfrm>
        </p:grpSpPr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019800" y="3962400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Sep 22, 2010</a:t>
              </a:r>
            </a:p>
            <a:p>
              <a:r>
                <a:rPr lang="en-US" sz="1400" dirty="0" smtClean="0"/>
                <a:t>20:29 GMT</a:t>
              </a:r>
              <a:endParaRPr lang="en-US" sz="1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593725"/>
            <a:ext cx="9144000" cy="5670550"/>
            <a:chOff x="0" y="593725"/>
            <a:chExt cx="9144000" cy="5670550"/>
          </a:xfrm>
        </p:grpSpPr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495800" y="1905000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Sep 24, 2010</a:t>
              </a:r>
            </a:p>
            <a:p>
              <a:r>
                <a:rPr lang="en-US" sz="1400" dirty="0" smtClean="0"/>
                <a:t>08:49 GMT</a:t>
              </a:r>
              <a:endParaRPr lang="en-US" sz="1400" dirty="0"/>
            </a:p>
          </p:txBody>
        </p:sp>
      </p:grpSp>
      <p:sp>
        <p:nvSpPr>
          <p:cNvPr id="13" name="Rectangle 12"/>
          <p:cNvSpPr/>
          <p:nvPr/>
        </p:nvSpPr>
        <p:spPr>
          <a:xfrm rot="674083">
            <a:off x="6148049" y="2268843"/>
            <a:ext cx="926292" cy="1537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233550" y="73152"/>
            <a:ext cx="8686800" cy="8412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smtClean="0"/>
              <a:t>Typhoon </a:t>
            </a:r>
            <a:r>
              <a:rPr lang="en-US" b="1" dirty="0" err="1" smtClean="0"/>
              <a:t>Malakas</a:t>
            </a:r>
            <a:r>
              <a:rPr lang="en-US" b="1" dirty="0" smtClean="0"/>
              <a:t> Collections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15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SAT2_20101017_CSTARS_BS_deb_comb3_cont1000m.modwavimg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0"/>
            <a:ext cx="25705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0"/>
            <a:ext cx="213475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Megi</a:t>
            </a:r>
            <a:r>
              <a:rPr lang="en-US" sz="1400" b="1" dirty="0" smtClean="0">
                <a:solidFill>
                  <a:schemeClr val="bg1"/>
                </a:solidFill>
              </a:rPr>
              <a:t> 17 Model Fit Spectra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499654"/>
            <a:ext cx="5486400" cy="330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144196" y="4953000"/>
            <a:ext cx="441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SAR = original SAR image spectrum</a:t>
            </a:r>
          </a:p>
          <a:p>
            <a:r>
              <a:rPr lang="en-US" sz="1400" b="1" dirty="0" smtClean="0"/>
              <a:t>Model = using a model (modified JONSWAP spectrum for hurricanes) to extend SAR spectrum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191000" y="555888"/>
            <a:ext cx="4325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Typhoon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Megi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Waves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1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0" y="14995"/>
            <a:ext cx="89984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80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:\ITOP_meeting\20100924\figure\20100924.S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0178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H:\ITOP_meeting\20100924\figure\20100924.T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4086225"/>
            <a:ext cx="30178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H:\ITOP_meeting\20100924\figure\20100924.UOH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4086225"/>
            <a:ext cx="30178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H:\ITOP_meeting\20100924\figure\20100924.D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6225"/>
            <a:ext cx="30178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H:\ITOP_meeting\20100924\figure\20100924.SSH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12875"/>
            <a:ext cx="30178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文字方塊 7"/>
          <p:cNvSpPr txBox="1">
            <a:spLocks noChangeArrowheads="1"/>
          </p:cNvSpPr>
          <p:nvPr/>
        </p:nvSpPr>
        <p:spPr bwMode="auto">
          <a:xfrm>
            <a:off x="250825" y="3716338"/>
            <a:ext cx="513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>
                <a:latin typeface="Calibri" pitchFamily="34" charset="0"/>
              </a:rPr>
              <a:t>2-layer-dervied products: D26, UOHC, and T100</a:t>
            </a:r>
          </a:p>
        </p:txBody>
      </p:sp>
      <p:sp>
        <p:nvSpPr>
          <p:cNvPr id="32776" name="文字方塊 8"/>
          <p:cNvSpPr txBox="1">
            <a:spLocks noChangeArrowheads="1"/>
          </p:cNvSpPr>
          <p:nvPr/>
        </p:nvSpPr>
        <p:spPr bwMode="auto">
          <a:xfrm>
            <a:off x="250825" y="908050"/>
            <a:ext cx="4092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>
                <a:latin typeface="Calibri" pitchFamily="34" charset="0"/>
              </a:rPr>
              <a:t>Satellite observations: SST and SSHA</a:t>
            </a:r>
          </a:p>
        </p:txBody>
      </p:sp>
      <p:sp>
        <p:nvSpPr>
          <p:cNvPr id="32777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b="1" dirty="0">
                <a:latin typeface="Times New Roman" pitchFamily="18" charset="0"/>
              </a:rPr>
              <a:t>1. Daily satellite maps  of SSHA, D26, T100, UOHC and Argo </a:t>
            </a:r>
            <a:r>
              <a:rPr lang="en-US" altLang="zh-TW" sz="2400" b="1" dirty="0" smtClean="0">
                <a:latin typeface="Times New Roman" pitchFamily="18" charset="0"/>
              </a:rPr>
              <a:t>floats </a:t>
            </a:r>
            <a:r>
              <a:rPr lang="en-US" altLang="zh-TW" sz="2400" b="1" dirty="0">
                <a:latin typeface="Times New Roman" pitchFamily="18" charset="0"/>
              </a:rPr>
              <a:t>and satellite-derived profiles for IOP </a:t>
            </a:r>
            <a:r>
              <a:rPr lang="en-US" altLang="zh-TW" sz="2400" b="1" dirty="0" smtClean="0">
                <a:latin typeface="Times New Roman" pitchFamily="18" charset="0"/>
              </a:rPr>
              <a:t>: </a:t>
            </a:r>
            <a:r>
              <a:rPr lang="en-US" altLang="zh-TW" sz="2400" b="1" dirty="0">
                <a:latin typeface="Times New Roman" pitchFamily="18" charset="0"/>
              </a:rPr>
              <a:t>contribute to flight planning, cruise’s cold wake synoptic info. </a:t>
            </a:r>
          </a:p>
        </p:txBody>
      </p:sp>
      <p:pic>
        <p:nvPicPr>
          <p:cNvPr id="32778" name="Picture 3" descr="H:\ITOP_meeting\20100924\figure\JTWC_MALAKAS.bt_UOTS.TLM_201009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68413"/>
            <a:ext cx="2665413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5" descr="H:\ITOP_meeting\20100924\figure\profile01_20100923_124851_22739_013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2420938"/>
            <a:ext cx="1577975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9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XBT_transect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425" y="561338"/>
            <a:ext cx="43307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J:\megi\Plan\OR1_rou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"/>
          <a:stretch>
            <a:fillRect/>
          </a:stretch>
        </p:blipFill>
        <p:spPr bwMode="auto">
          <a:xfrm>
            <a:off x="0" y="249375"/>
            <a:ext cx="3995738" cy="549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單箭頭接點 4"/>
          <p:cNvCxnSpPr>
            <a:stCxn id="33797" idx="1"/>
          </p:cNvCxnSpPr>
          <p:nvPr/>
        </p:nvCxnSpPr>
        <p:spPr>
          <a:xfrm flipH="1">
            <a:off x="1763713" y="1746250"/>
            <a:ext cx="287337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797" name="文字方塊 9"/>
          <p:cNvSpPr txBox="1">
            <a:spLocks noChangeArrowheads="1"/>
          </p:cNvSpPr>
          <p:nvPr/>
        </p:nvSpPr>
        <p:spPr bwMode="auto">
          <a:xfrm>
            <a:off x="2051050" y="1484313"/>
            <a:ext cx="792163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1400">
                <a:latin typeface="Calibri" pitchFamily="34" charset="0"/>
              </a:rPr>
              <a:t>Megi’s track</a:t>
            </a:r>
          </a:p>
        </p:txBody>
      </p:sp>
      <p:cxnSp>
        <p:nvCxnSpPr>
          <p:cNvPr id="10" name="直線單箭頭接點 9"/>
          <p:cNvCxnSpPr>
            <a:stCxn id="33799" idx="1"/>
          </p:cNvCxnSpPr>
          <p:nvPr/>
        </p:nvCxnSpPr>
        <p:spPr>
          <a:xfrm flipH="1" flipV="1">
            <a:off x="2913700" y="3446275"/>
            <a:ext cx="358775" cy="9525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799" name="文字方塊 9"/>
          <p:cNvSpPr txBox="1">
            <a:spLocks noChangeArrowheads="1"/>
          </p:cNvSpPr>
          <p:nvPr/>
        </p:nvSpPr>
        <p:spPr bwMode="auto">
          <a:xfrm>
            <a:off x="3272475" y="3301813"/>
            <a:ext cx="1728788" cy="3079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1400" b="1" dirty="0">
                <a:solidFill>
                  <a:srgbClr val="0000FF"/>
                </a:solidFill>
                <a:latin typeface="Calibri" pitchFamily="34" charset="0"/>
              </a:rPr>
              <a:t>OR1’s planning path</a:t>
            </a:r>
          </a:p>
        </p:txBody>
      </p:sp>
      <p:sp>
        <p:nvSpPr>
          <p:cNvPr id="14" name="橢圓 13"/>
          <p:cNvSpPr/>
          <p:nvPr/>
        </p:nvSpPr>
        <p:spPr>
          <a:xfrm rot="19793203">
            <a:off x="727075" y="3434186"/>
            <a:ext cx="201930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 flipH="1">
            <a:off x="2639188" y="2687450"/>
            <a:ext cx="2232025" cy="431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802" name="文字方塊 16"/>
          <p:cNvSpPr txBox="1">
            <a:spLocks noChangeArrowheads="1"/>
          </p:cNvSpPr>
          <p:nvPr/>
        </p:nvSpPr>
        <p:spPr bwMode="auto">
          <a:xfrm rot="-616745">
            <a:off x="3461927" y="2501075"/>
            <a:ext cx="1354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dirty="0">
                <a:latin typeface="Calibri" pitchFamily="34" charset="0"/>
              </a:rPr>
              <a:t>XBT transect</a:t>
            </a:r>
          </a:p>
        </p:txBody>
      </p:sp>
      <p:sp>
        <p:nvSpPr>
          <p:cNvPr id="18" name="橢圓 17"/>
          <p:cNvSpPr/>
          <p:nvPr/>
        </p:nvSpPr>
        <p:spPr>
          <a:xfrm rot="18078295">
            <a:off x="1669337" y="3634384"/>
            <a:ext cx="1141412" cy="169545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9" name="直線單箭頭接點 18"/>
          <p:cNvCxnSpPr/>
          <p:nvPr/>
        </p:nvCxnSpPr>
        <p:spPr>
          <a:xfrm flipV="1">
            <a:off x="1187450" y="4872037"/>
            <a:ext cx="647700" cy="12239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805" name="文字方塊 21"/>
          <p:cNvSpPr txBox="1">
            <a:spLocks noChangeArrowheads="1"/>
          </p:cNvSpPr>
          <p:nvPr/>
        </p:nvSpPr>
        <p:spPr bwMode="auto">
          <a:xfrm>
            <a:off x="395288" y="6031468"/>
            <a:ext cx="35769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b="1" dirty="0">
                <a:latin typeface="Calibri" pitchFamily="34" charset="0"/>
              </a:rPr>
              <a:t>Withdrew due to horrible </a:t>
            </a:r>
            <a:r>
              <a:rPr kumimoji="0" lang="en-US" altLang="zh-TW" b="1" dirty="0" smtClean="0">
                <a:latin typeface="Calibri" pitchFamily="34" charset="0"/>
              </a:rPr>
              <a:t>sea </a:t>
            </a:r>
            <a:r>
              <a:rPr kumimoji="0" lang="en-US" altLang="zh-TW" b="1" dirty="0">
                <a:latin typeface="Calibri" pitchFamily="34" charset="0"/>
              </a:rPr>
              <a:t>state</a:t>
            </a:r>
          </a:p>
        </p:txBody>
      </p:sp>
      <p:pic>
        <p:nvPicPr>
          <p:cNvPr id="338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"/>
          <a:stretch>
            <a:fillRect/>
          </a:stretch>
        </p:blipFill>
        <p:spPr bwMode="auto">
          <a:xfrm>
            <a:off x="4464050" y="3675888"/>
            <a:ext cx="46799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7" name="文字方塊 29"/>
          <p:cNvSpPr txBox="1">
            <a:spLocks noChangeArrowheads="1"/>
          </p:cNvSpPr>
          <p:nvPr/>
        </p:nvSpPr>
        <p:spPr bwMode="auto">
          <a:xfrm>
            <a:off x="4572000" y="6488113"/>
            <a:ext cx="3892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>
                <a:solidFill>
                  <a:schemeClr val="bg1"/>
                </a:solidFill>
                <a:latin typeface="Calibri" pitchFamily="34" charset="0"/>
              </a:rPr>
              <a:t>On the deck of OR1 (from Tang’s group)</a:t>
            </a:r>
          </a:p>
        </p:txBody>
      </p:sp>
      <p:cxnSp>
        <p:nvCxnSpPr>
          <p:cNvPr id="32" name="直線單箭頭接點 31"/>
          <p:cNvCxnSpPr/>
          <p:nvPr/>
        </p:nvCxnSpPr>
        <p:spPr>
          <a:xfrm>
            <a:off x="3924300" y="6228318"/>
            <a:ext cx="50323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809" name="文字方塊 34"/>
          <p:cNvSpPr txBox="1">
            <a:spLocks noChangeArrowheads="1"/>
          </p:cNvSpPr>
          <p:nvPr/>
        </p:nvSpPr>
        <p:spPr bwMode="auto">
          <a:xfrm>
            <a:off x="8653463" y="0"/>
            <a:ext cx="981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>
                <a:latin typeface="Calibri" pitchFamily="34" charset="0"/>
              </a:rPr>
              <a:t>x</a:t>
            </a:r>
            <a:r>
              <a:rPr kumimoji="0" lang="en-US" altLang="zh-TW" baseline="-25000">
                <a:latin typeface="Calibri" pitchFamily="34" charset="0"/>
              </a:rPr>
              <a:t>01</a:t>
            </a:r>
          </a:p>
        </p:txBody>
      </p:sp>
      <p:sp>
        <p:nvSpPr>
          <p:cNvPr id="33810" name="文字方塊 35"/>
          <p:cNvSpPr txBox="1">
            <a:spLocks noChangeArrowheads="1"/>
          </p:cNvSpPr>
          <p:nvPr/>
        </p:nvSpPr>
        <p:spPr bwMode="auto">
          <a:xfrm>
            <a:off x="4500563" y="0"/>
            <a:ext cx="439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>
                <a:latin typeface="Calibri" pitchFamily="34" charset="0"/>
              </a:rPr>
              <a:t>x</a:t>
            </a:r>
            <a:r>
              <a:rPr kumimoji="0" lang="en-US" altLang="zh-TW" baseline="-25000">
                <a:latin typeface="Calibri" pitchFamily="34" charset="0"/>
              </a:rPr>
              <a:t>09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b="1" dirty="0">
                <a:latin typeface="Times New Roman" pitchFamily="18" charset="0"/>
              </a:rPr>
              <a:t>2. South China Sea cruise for </a:t>
            </a:r>
            <a:r>
              <a:rPr lang="en-US" altLang="zh-TW" sz="2400" b="1" dirty="0" err="1">
                <a:latin typeface="Times New Roman" pitchFamily="18" charset="0"/>
              </a:rPr>
              <a:t>Megi’s</a:t>
            </a:r>
            <a:r>
              <a:rPr lang="en-US" altLang="zh-TW" sz="2400" b="1" dirty="0">
                <a:latin typeface="Times New Roman" pitchFamily="18" charset="0"/>
              </a:rPr>
              <a:t> cold wake</a:t>
            </a:r>
          </a:p>
        </p:txBody>
      </p:sp>
    </p:spTree>
    <p:extLst>
      <p:ext uri="{BB962C8B-B14F-4D97-AF65-F5344CB8AC3E}">
        <p14:creationId xmlns:p14="http://schemas.microsoft.com/office/powerpoint/2010/main" val="4794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FF0000"/>
                </a:solidFill>
              </a:rPr>
              <a:t>0535Z</a:t>
            </a:r>
          </a:p>
        </p:txBody>
      </p:sp>
      <p:pic>
        <p:nvPicPr>
          <p:cNvPr id="34819" name="Picture 3" descr="A201009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4648200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圖片 1" descr="20100925_amsre_asc_S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88" y="549275"/>
            <a:ext cx="44370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07963" y="4019550"/>
            <a:ext cx="8783637" cy="2585323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b="1" dirty="0"/>
              <a:t>Key point: </a:t>
            </a:r>
            <a:r>
              <a:rPr lang="en-US" altLang="zh-TW" dirty="0"/>
              <a:t>large difference in IR SST (MODIS) and Microwave SST (AMSR-E)</a:t>
            </a:r>
          </a:p>
          <a:p>
            <a:pPr eaLnBrk="1" hangingPunct="1"/>
            <a:r>
              <a:rPr lang="en-US" altLang="zh-TW" dirty="0"/>
              <a:t>o</a:t>
            </a:r>
            <a:r>
              <a:rPr lang="en-US" altLang="zh-TW" dirty="0" smtClean="0"/>
              <a:t>f </a:t>
            </a:r>
            <a:r>
              <a:rPr lang="en-US" altLang="zh-TW" dirty="0" err="1"/>
              <a:t>Malakas</a:t>
            </a:r>
            <a:r>
              <a:rPr lang="en-US" altLang="zh-TW" dirty="0" smtClean="0"/>
              <a:t>’ </a:t>
            </a:r>
            <a:r>
              <a:rPr lang="en-US" altLang="zh-TW" dirty="0"/>
              <a:t>wake.  </a:t>
            </a:r>
            <a:endParaRPr lang="en-US" altLang="zh-TW" dirty="0" smtClean="0"/>
          </a:p>
          <a:p>
            <a:pPr eaLnBrk="1" hangingPunct="1"/>
            <a:r>
              <a:rPr lang="en-US" altLang="zh-TW" b="1" dirty="0" smtClean="0"/>
              <a:t>Left</a:t>
            </a:r>
            <a:r>
              <a:rPr lang="en-US" altLang="zh-TW" b="1" dirty="0"/>
              <a:t>:</a:t>
            </a:r>
            <a:r>
              <a:rPr lang="en-US" altLang="zh-TW" dirty="0"/>
              <a:t> MODIS SST acquired at 5Z 0925 shows much weaker cold wake as compared to the AMSR-E (</a:t>
            </a:r>
            <a:r>
              <a:rPr lang="en-US" altLang="zh-TW" b="1" dirty="0" smtClean="0"/>
              <a:t>right</a:t>
            </a:r>
            <a:r>
              <a:rPr lang="en-US" altLang="zh-TW" dirty="0" smtClean="0"/>
              <a:t>) </a:t>
            </a:r>
            <a:r>
              <a:rPr lang="en-US" altLang="zh-TW" dirty="0"/>
              <a:t>cold wake acquire 1 hour earlier (4Z) on the same day.  From the MODIS SST, the cold wake between 20-25N was around 27-27.5 </a:t>
            </a:r>
            <a:r>
              <a:rPr lang="en-US" altLang="zh-TW" baseline="30000" dirty="0" err="1" smtClean="0"/>
              <a:t>o</a:t>
            </a:r>
            <a:r>
              <a:rPr lang="en-US" altLang="zh-TW" dirty="0" err="1" smtClean="0"/>
              <a:t>C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vs</a:t>
            </a:r>
            <a:r>
              <a:rPr lang="en-US" altLang="zh-TW" dirty="0" smtClean="0"/>
              <a:t> </a:t>
            </a:r>
            <a:r>
              <a:rPr lang="en-US" altLang="zh-TW" dirty="0"/>
              <a:t>26-26.5 </a:t>
            </a:r>
            <a:r>
              <a:rPr lang="en-US" altLang="zh-TW" baseline="30000" dirty="0" err="1"/>
              <a:t>o</a:t>
            </a:r>
            <a:r>
              <a:rPr lang="en-US" altLang="zh-TW" dirty="0" err="1" smtClean="0"/>
              <a:t>C</a:t>
            </a:r>
            <a:r>
              <a:rPr lang="en-US" altLang="zh-TW" dirty="0" err="1"/>
              <a:t>.</a:t>
            </a:r>
            <a:r>
              <a:rPr lang="en-US" altLang="zh-TW" dirty="0"/>
              <a:t> For the area between 25-33N, the difference was even bigger. With MODIS SST of 26.5-27.5 </a:t>
            </a:r>
            <a:r>
              <a:rPr lang="en-US" altLang="zh-TW" baseline="30000" dirty="0" err="1"/>
              <a:t>o</a:t>
            </a:r>
            <a:r>
              <a:rPr lang="en-US" altLang="zh-TW" dirty="0" err="1" smtClean="0"/>
              <a:t>C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vs</a:t>
            </a:r>
            <a:r>
              <a:rPr lang="en-US" altLang="zh-TW" dirty="0" smtClean="0"/>
              <a:t> </a:t>
            </a:r>
            <a:r>
              <a:rPr lang="en-US" altLang="zh-TW" dirty="0"/>
              <a:t>24.5-26 </a:t>
            </a:r>
            <a:r>
              <a:rPr lang="en-US" altLang="zh-TW" baseline="30000" dirty="0" err="1"/>
              <a:t>o</a:t>
            </a:r>
            <a:r>
              <a:rPr lang="en-US" altLang="zh-TW" dirty="0" err="1" smtClean="0"/>
              <a:t>C</a:t>
            </a:r>
            <a:r>
              <a:rPr lang="en-US" altLang="zh-TW" dirty="0" smtClean="0"/>
              <a:t> </a:t>
            </a:r>
            <a:r>
              <a:rPr lang="en-US" altLang="zh-TW" dirty="0"/>
              <a:t>for AMSR-E.</a:t>
            </a: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en-US" altLang="zh-TW" dirty="0"/>
              <a:t>* To be validated by ITOP </a:t>
            </a:r>
            <a:r>
              <a:rPr lang="en-US" altLang="zh-TW" dirty="0" smtClean="0"/>
              <a:t>in-situ </a:t>
            </a:r>
            <a:r>
              <a:rPr lang="en-US" altLang="zh-TW" dirty="0"/>
              <a:t>measurements of </a:t>
            </a:r>
            <a:r>
              <a:rPr lang="en-US" altLang="zh-TW" dirty="0" err="1" smtClean="0"/>
              <a:t>Malakas</a:t>
            </a:r>
            <a:endParaRPr lang="en-US" altLang="zh-TW" dirty="0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" y="0"/>
            <a:ext cx="9144000" cy="430887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200" b="1" dirty="0">
                <a:latin typeface="Times New Roman" pitchFamily="18" charset="0"/>
              </a:rPr>
              <a:t>3. Difference between microwave and IR SST over </a:t>
            </a:r>
            <a:r>
              <a:rPr lang="en-US" altLang="zh-TW" sz="2200" b="1" dirty="0" err="1" smtClean="0">
                <a:latin typeface="Times New Roman" pitchFamily="18" charset="0"/>
              </a:rPr>
              <a:t>Malakas</a:t>
            </a:r>
            <a:r>
              <a:rPr lang="en-US" altLang="zh-TW" sz="2200" b="1" dirty="0" smtClean="0">
                <a:latin typeface="Times New Roman" pitchFamily="18" charset="0"/>
              </a:rPr>
              <a:t>’ </a:t>
            </a:r>
            <a:r>
              <a:rPr lang="en-US" altLang="zh-TW" sz="2200" b="1" dirty="0">
                <a:latin typeface="Times New Roman" pitchFamily="18" charset="0"/>
              </a:rPr>
              <a:t>cold wake</a:t>
            </a:r>
          </a:p>
        </p:txBody>
      </p:sp>
    </p:spTree>
    <p:extLst>
      <p:ext uri="{BB962C8B-B14F-4D97-AF65-F5344CB8AC3E}">
        <p14:creationId xmlns:p14="http://schemas.microsoft.com/office/powerpoint/2010/main" val="3612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FF"/>
                </a:solidFill>
              </a:rPr>
              <a:t>Cold Wake &amp; Wind Observations from the ADOS </a:t>
            </a:r>
            <a:r>
              <a:rPr lang="en-US" sz="2800" b="1" dirty="0">
                <a:solidFill>
                  <a:srgbClr val="0000FF"/>
                </a:solidFill>
              </a:rPr>
              <a:t>Array</a:t>
            </a:r>
          </a:p>
        </p:txBody>
      </p:sp>
      <p:pic>
        <p:nvPicPr>
          <p:cNvPr id="3584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3475" y="762000"/>
            <a:ext cx="5707062" cy="5669279"/>
          </a:xfrm>
        </p:spPr>
      </p:pic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19401" y="762000"/>
            <a:ext cx="3485799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SST observations from 8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ADOS drifters deployed ahead of typhoon </a:t>
            </a:r>
            <a:r>
              <a:rPr lang="en-US" sz="2000" b="1" dirty="0" err="1">
                <a:solidFill>
                  <a:srgbClr val="000000"/>
                </a:solidFill>
              </a:rPr>
              <a:t>Fanapi</a:t>
            </a:r>
            <a:r>
              <a:rPr lang="en-US" sz="2000" b="1" dirty="0">
                <a:solidFill>
                  <a:srgbClr val="000000"/>
                </a:solidFill>
              </a:rPr>
              <a:t> on September 17, 2010.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SST </a:t>
            </a:r>
            <a:r>
              <a:rPr lang="en-US" sz="2000" b="1" dirty="0">
                <a:solidFill>
                  <a:srgbClr val="000000"/>
                </a:solidFill>
              </a:rPr>
              <a:t>changes during first 3 days after </a:t>
            </a:r>
            <a:r>
              <a:rPr lang="en-US" sz="2000" b="1" dirty="0" err="1">
                <a:solidFill>
                  <a:srgbClr val="000000"/>
                </a:solidFill>
              </a:rPr>
              <a:t>Fanapi</a:t>
            </a:r>
            <a:r>
              <a:rPr lang="en-US" sz="2000" b="1" dirty="0">
                <a:solidFill>
                  <a:srgbClr val="000000"/>
                </a:solidFill>
              </a:rPr>
              <a:t> passed over the ADOS drifters are shown.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The </a:t>
            </a:r>
            <a:r>
              <a:rPr lang="en-US" sz="2000" b="1" dirty="0">
                <a:solidFill>
                  <a:srgbClr val="000000"/>
                </a:solidFill>
              </a:rPr>
              <a:t>vectors represent wind directions. For clarity, only every third wind vector is plotted.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The </a:t>
            </a:r>
            <a:r>
              <a:rPr lang="en-US" sz="2000" b="1" dirty="0">
                <a:solidFill>
                  <a:srgbClr val="000000"/>
                </a:solidFill>
              </a:rPr>
              <a:t>data are plotted in storm co-ordinates, i.e. referred to the center of the storm. 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The </a:t>
            </a:r>
            <a:r>
              <a:rPr lang="en-US" sz="2000" b="1" dirty="0">
                <a:solidFill>
                  <a:srgbClr val="000000"/>
                </a:solidFill>
              </a:rPr>
              <a:t>storm is advancing approximately from east to west.</a:t>
            </a:r>
          </a:p>
        </p:txBody>
      </p:sp>
    </p:spTree>
    <p:extLst>
      <p:ext uri="{BB962C8B-B14F-4D97-AF65-F5344CB8AC3E}">
        <p14:creationId xmlns:p14="http://schemas.microsoft.com/office/powerpoint/2010/main" val="25829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Summary and 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  <a:buSzPct val="125000"/>
            </a:pPr>
            <a:r>
              <a:rPr lang="en-US" dirty="0" smtClean="0"/>
              <a:t>Completed C-band SAR data analyses</a:t>
            </a:r>
          </a:p>
          <a:p>
            <a:pPr lvl="1">
              <a:buClr>
                <a:srgbClr val="0000FF"/>
              </a:buClr>
              <a:buSzPct val="125000"/>
            </a:pPr>
            <a:r>
              <a:rPr lang="en-US" dirty="0" smtClean="0"/>
              <a:t>Robust algorithm to produce realistic wind fields</a:t>
            </a:r>
          </a:p>
          <a:p>
            <a:pPr lvl="1">
              <a:buClr>
                <a:srgbClr val="0000FF"/>
              </a:buClr>
              <a:buSzPct val="125000"/>
            </a:pPr>
            <a:r>
              <a:rPr lang="en-US" dirty="0" smtClean="0"/>
              <a:t>More validation is needed for wave fields since only long waves (swell) can be derived from </a:t>
            </a:r>
            <a:r>
              <a:rPr lang="en-US" dirty="0" err="1" smtClean="0"/>
              <a:t>ScanSAR</a:t>
            </a:r>
            <a:r>
              <a:rPr lang="en-US" dirty="0" smtClean="0"/>
              <a:t> mode images</a:t>
            </a:r>
          </a:p>
          <a:p>
            <a:pPr lvl="1">
              <a:buClr>
                <a:srgbClr val="0000FF"/>
              </a:buClr>
              <a:buSzPct val="125000"/>
            </a:pPr>
            <a:r>
              <a:rPr lang="en-US" dirty="0" smtClean="0"/>
              <a:t>Sea level pressures from SAR winds compare well with </a:t>
            </a:r>
            <a:r>
              <a:rPr lang="en-US" dirty="0" err="1" smtClean="0"/>
              <a:t>Dropsonde</a:t>
            </a:r>
            <a:r>
              <a:rPr lang="en-US" dirty="0" smtClean="0"/>
              <a:t> and C-130 measurements</a:t>
            </a:r>
          </a:p>
          <a:p>
            <a:pPr>
              <a:buClr>
                <a:srgbClr val="FF0000"/>
              </a:buClr>
              <a:buSzPct val="125000"/>
            </a:pPr>
            <a:r>
              <a:rPr lang="en-US" dirty="0" smtClean="0"/>
              <a:t>Progressing on X-band (Cosmo-</a:t>
            </a:r>
            <a:r>
              <a:rPr lang="en-US" dirty="0" err="1" smtClean="0"/>
              <a:t>SkyMed</a:t>
            </a:r>
            <a:r>
              <a:rPr lang="en-US" dirty="0" smtClean="0"/>
              <a:t> and </a:t>
            </a:r>
            <a:r>
              <a:rPr lang="en-US" dirty="0" err="1" smtClean="0"/>
              <a:t>TerraSAR</a:t>
            </a:r>
            <a:r>
              <a:rPr lang="en-US" dirty="0" smtClean="0"/>
              <a:t>-X) data</a:t>
            </a:r>
          </a:p>
          <a:p>
            <a:pPr lvl="1">
              <a:buClr>
                <a:srgbClr val="0000FF"/>
              </a:buClr>
              <a:buSzPct val="125000"/>
            </a:pPr>
            <a:r>
              <a:rPr lang="en-US" dirty="0" smtClean="0"/>
              <a:t>Cross-validation with nearly concurrent C-band results</a:t>
            </a:r>
          </a:p>
          <a:p>
            <a:pPr>
              <a:buClr>
                <a:srgbClr val="FF0000"/>
              </a:buClr>
              <a:buSzPct val="125000"/>
            </a:pPr>
            <a:r>
              <a:rPr lang="en-US" dirty="0" smtClean="0"/>
              <a:t>Fusing </a:t>
            </a:r>
            <a:r>
              <a:rPr lang="en-US" dirty="0" err="1" smtClean="0"/>
              <a:t>Oceanweather</a:t>
            </a:r>
            <a:r>
              <a:rPr lang="en-US" dirty="0" smtClean="0"/>
              <a:t> wind and waves with SAR data</a:t>
            </a:r>
          </a:p>
          <a:p>
            <a:pPr lvl="1">
              <a:buClr>
                <a:srgbClr val="0000FF"/>
              </a:buClr>
              <a:buSzPct val="125000"/>
            </a:pPr>
            <a:r>
              <a:rPr lang="en-US" dirty="0"/>
              <a:t>Comparison with EASI/ASIS data and SAR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malakas_92210_combined_cont1000m.fla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3792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816100" y="6519863"/>
            <a:ext cx="1927225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Malakas 9/22/10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0" y="685800"/>
            <a:ext cx="2895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Typhoon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Malakas</a:t>
            </a:r>
            <a:endParaRPr lang="en-US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Raw SAR image</a:t>
            </a:r>
          </a:p>
          <a:p>
            <a:pPr fontAlgn="t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 smtClean="0">
                <a:latin typeface="Arial" pitchFamily="34" charset="0"/>
                <a:cs typeface="Arial" pitchFamily="34" charset="0"/>
              </a:rPr>
              <a:t>Radarsat-2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 smtClean="0">
                <a:latin typeface="Arial" pitchFamily="34" charset="0"/>
                <a:cs typeface="Arial" pitchFamily="34" charset="0"/>
              </a:rPr>
              <a:t>Sep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22,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2010, 20:29 UTC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 smtClean="0">
                <a:latin typeface="Arial" pitchFamily="34" charset="0"/>
                <a:cs typeface="Arial" pitchFamily="34" charset="0"/>
              </a:rPr>
              <a:t>HH/HV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>
                <a:latin typeface="Arial" pitchFamily="34" charset="0"/>
                <a:cs typeface="Arial" pitchFamily="34" charset="0"/>
              </a:rPr>
              <a:t>Eye hit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malakas22ey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964500"/>
            <a:ext cx="72644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933450" y="6504875"/>
            <a:ext cx="7269163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850900" y="945450"/>
            <a:ext cx="26988" cy="546735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TextBox 7"/>
          <p:cNvSpPr txBox="1">
            <a:spLocks noChangeArrowheads="1"/>
          </p:cNvSpPr>
          <p:nvPr/>
        </p:nvSpPr>
        <p:spPr bwMode="auto">
          <a:xfrm>
            <a:off x="4032250" y="6514400"/>
            <a:ext cx="96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400" b="1"/>
              <a:t>213.75 km</a:t>
            </a:r>
          </a:p>
        </p:txBody>
      </p:sp>
      <p:sp>
        <p:nvSpPr>
          <p:cNvPr id="6150" name="TextBox 8"/>
          <p:cNvSpPr txBox="1">
            <a:spLocks noChangeArrowheads="1"/>
          </p:cNvSpPr>
          <p:nvPr/>
        </p:nvSpPr>
        <p:spPr bwMode="auto">
          <a:xfrm rot="-5400000">
            <a:off x="182563" y="3255263"/>
            <a:ext cx="96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400" b="1"/>
              <a:t>160.35 km</a:t>
            </a:r>
          </a:p>
        </p:txBody>
      </p:sp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1676400" y="228600"/>
            <a:ext cx="556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Eye of Typhoon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Malakas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05000" y="2286000"/>
            <a:ext cx="5577840" cy="2743200"/>
          </a:xfrm>
          <a:prstGeom prst="ellipse">
            <a:avLst/>
          </a:prstGeom>
          <a:noFill/>
          <a:ln w="317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04560" y="990600"/>
            <a:ext cx="2529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Major Axis: 205 km</a:t>
            </a:r>
          </a:p>
          <a:p>
            <a:r>
              <a:rPr lang="en-US" b="1" dirty="0">
                <a:solidFill>
                  <a:srgbClr val="FFFF00"/>
                </a:solidFill>
              </a:rPr>
              <a:t>Minor Axis: 80.6 km</a:t>
            </a:r>
          </a:p>
          <a:p>
            <a:r>
              <a:rPr lang="en-US" b="1" dirty="0">
                <a:solidFill>
                  <a:srgbClr val="FFFF00"/>
                </a:solidFill>
              </a:rPr>
              <a:t>Azimuth:     92.4°</a:t>
            </a:r>
          </a:p>
        </p:txBody>
      </p:sp>
    </p:spTree>
    <p:extLst>
      <p:ext uri="{BB962C8B-B14F-4D97-AF65-F5344CB8AC3E}">
        <p14:creationId xmlns:p14="http://schemas.microsoft.com/office/powerpoint/2010/main" val="16646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RSAT2_20100922203036.20km_HWINDPROD_smo5n_1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89800"/>
            <a:ext cx="28194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RSAT2_20100922203036.20km_SLPPROD_smo5n_1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89800"/>
            <a:ext cx="28194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RSAT2_20100922203036.20km_MERGEPROD_smo5n_1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8850"/>
            <a:ext cx="28194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219200" y="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Typhoon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Malakas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Wind Vectors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2613" y="61384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H*Winds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7428" y="61384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SLP Winds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470" y="6147486"/>
            <a:ext cx="1944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Merged Winds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/>
          <a:stretch>
            <a:fillRect/>
          </a:stretch>
        </p:blipFill>
        <p:spPr bwMode="auto">
          <a:xfrm>
            <a:off x="0" y="466725"/>
            <a:ext cx="4171950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050925" y="5934075"/>
            <a:ext cx="15954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/>
              <a:t>From SAR Winds</a:t>
            </a:r>
          </a:p>
        </p:txBody>
      </p:sp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4287838" y="5102225"/>
            <a:ext cx="4618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sz="1600" b="1" dirty="0"/>
              <a:t>Black = C130, Red = SAR-Derived, </a:t>
            </a:r>
            <a:endParaRPr lang="en-US" sz="1600" b="1" dirty="0" smtClean="0"/>
          </a:p>
          <a:p>
            <a:pPr algn="ctr" eaLnBrk="1" hangingPunct="1"/>
            <a:r>
              <a:rPr lang="en-US" sz="1600" b="1" dirty="0" smtClean="0"/>
              <a:t>Dots </a:t>
            </a:r>
            <a:r>
              <a:rPr lang="en-US" sz="1600" b="1" dirty="0"/>
              <a:t>are </a:t>
            </a:r>
            <a:r>
              <a:rPr lang="en-US" sz="1600" b="1" dirty="0" err="1" smtClean="0"/>
              <a:t>dropsondes</a:t>
            </a:r>
            <a:r>
              <a:rPr lang="en-US" sz="1600" b="1" dirty="0" smtClean="0"/>
              <a:t>; color </a:t>
            </a:r>
            <a:r>
              <a:rPr lang="en-US" sz="1600" b="1" dirty="0"/>
              <a:t>is distance (km) between aircraft and splash.</a:t>
            </a:r>
          </a:p>
        </p:txBody>
      </p:sp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1573213"/>
            <a:ext cx="446246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 rot="-5400000">
            <a:off x="7342981" y="2980532"/>
            <a:ext cx="28987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200" b="1"/>
              <a:t>Distance Between Aircraft and Splash (km)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876800" y="393700"/>
            <a:ext cx="35894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Typhoon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Malakas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2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3550" y="15752"/>
            <a:ext cx="8686800" cy="841248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Typhoon </a:t>
            </a:r>
            <a:r>
              <a:rPr lang="en-US" b="1" dirty="0" err="1" smtClean="0"/>
              <a:t>Megi</a:t>
            </a:r>
            <a:r>
              <a:rPr lang="en-US" b="1" dirty="0" smtClean="0"/>
              <a:t> Collection Sequence</a:t>
            </a:r>
            <a:endParaRPr lang="en-US" b="1" dirty="0"/>
          </a:p>
        </p:txBody>
      </p:sp>
      <p:pic>
        <p:nvPicPr>
          <p:cNvPr id="16" name="Picture 4" descr="\\alexandria\home\home\kpolk\scripts\logos\mda_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400800"/>
            <a:ext cx="9366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26" y="6019800"/>
            <a:ext cx="1196340" cy="914400"/>
          </a:xfrm>
          <a:prstGeom prst="rect">
            <a:avLst/>
          </a:prstGeom>
        </p:spPr>
      </p:pic>
      <p:pic>
        <p:nvPicPr>
          <p:cNvPr id="67588" name="Picture 4" descr="C:\Users\mcaruso\Pictures\tsx_org-transp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6324600"/>
            <a:ext cx="1237535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mcaruso\Pictures\Logo4_ES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166" y="6309043"/>
            <a:ext cx="694509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TextBox 59"/>
            <p:cNvSpPr txBox="1"/>
            <p:nvPr/>
          </p:nvSpPr>
          <p:spPr>
            <a:xfrm>
              <a:off x="5394960" y="1463040"/>
              <a:ext cx="28346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Radarsat-2 Oct 15 21:00</a:t>
              </a:r>
              <a:endParaRPr lang="en-US" sz="1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5394960" y="1463040"/>
              <a:ext cx="2837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15 21:00</a:t>
              </a:r>
            </a:p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Cosmo/Skymed-3 </a:t>
              </a:r>
              <a:r>
                <a:rPr lang="en-US" sz="1200" dirty="0">
                  <a:solidFill>
                    <a:srgbClr val="FF0000"/>
                  </a:solidFill>
                  <a:latin typeface="Arial" pitchFamily="34" charset="0"/>
                </a:rPr>
                <a:t>Oct </a:t>
              </a:r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16 09:17</a:t>
              </a:r>
              <a:endParaRPr lang="en-US" sz="1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Box 65"/>
            <p:cNvSpPr txBox="1"/>
            <p:nvPr/>
          </p:nvSpPr>
          <p:spPr>
            <a:xfrm>
              <a:off x="5392271" y="1463040"/>
              <a:ext cx="28373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15 21:00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Oct 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16 09:17</a:t>
              </a:r>
            </a:p>
            <a:p>
              <a:pPr algn="r"/>
              <a:r>
                <a:rPr lang="en-US" sz="1200" dirty="0" err="1" smtClean="0">
                  <a:solidFill>
                    <a:srgbClr val="FF0000"/>
                  </a:solidFill>
                  <a:latin typeface="Arial" pitchFamily="34" charset="0"/>
                </a:rPr>
                <a:t>Envisat</a:t>
              </a:r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 Oct 17 01:27</a:t>
              </a:r>
              <a:endParaRPr lang="en-US" sz="1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67" name="Group 66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extBox 68"/>
            <p:cNvSpPr txBox="1"/>
            <p:nvPr/>
          </p:nvSpPr>
          <p:spPr>
            <a:xfrm>
              <a:off x="5394960" y="1463040"/>
              <a:ext cx="28373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15 21:00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Oct 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16 09:17</a:t>
              </a:r>
            </a:p>
            <a:p>
              <a:pPr algn="r"/>
              <a:r>
                <a:rPr lang="en-US" sz="1200" dirty="0" err="1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Envisat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 Oct 17 01:27</a:t>
              </a:r>
            </a:p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Cosmo/Skymed-3 Oct 17 09:35</a:t>
              </a:r>
              <a:endParaRPr lang="en-US" sz="1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5392270" y="1463040"/>
              <a:ext cx="28373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15 21:00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Oct 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16 09:17</a:t>
              </a:r>
            </a:p>
            <a:p>
              <a:pPr algn="r"/>
              <a:r>
                <a:rPr lang="en-US" sz="1200" dirty="0" err="1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Envisat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 Oct 17 01:27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17 09:35</a:t>
              </a:r>
            </a:p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Radarsat-2 Oct 17 21:41</a:t>
              </a:r>
              <a:endParaRPr lang="en-US" sz="1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73" name="Group 72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5394960" y="1463040"/>
              <a:ext cx="28373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15 21:00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Oct 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16 09:17</a:t>
              </a:r>
            </a:p>
            <a:p>
              <a:pPr algn="r"/>
              <a:r>
                <a:rPr lang="en-US" sz="1200" dirty="0" err="1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Envisat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 Oct 17 01:27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17 09:35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17 21:41</a:t>
              </a:r>
            </a:p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Cosmo/Skymed-3 Oct 17 21:53</a:t>
              </a:r>
              <a:endParaRPr lang="en-US" sz="1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5392269" y="1463040"/>
              <a:ext cx="28373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15 21:00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Oct 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16 09:17</a:t>
              </a:r>
            </a:p>
            <a:p>
              <a:pPr algn="r"/>
              <a:r>
                <a:rPr lang="en-US" sz="1200" dirty="0" err="1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Envisat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 Oct 17 01:27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17 09:35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17 21:41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17 21:53</a:t>
              </a:r>
            </a:p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Cosmo/Skymed-3 Oct 18 20:12</a:t>
              </a:r>
              <a:endParaRPr lang="en-US" sz="1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79" name="Group 78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extBox 80"/>
            <p:cNvSpPr txBox="1"/>
            <p:nvPr/>
          </p:nvSpPr>
          <p:spPr>
            <a:xfrm>
              <a:off x="5392267" y="1463040"/>
              <a:ext cx="28373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15 21:00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Oct 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16 09:17</a:t>
              </a:r>
            </a:p>
            <a:p>
              <a:pPr algn="r"/>
              <a:r>
                <a:rPr lang="en-US" sz="1200" dirty="0" err="1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Envisat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 Oct 17 01:27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17 09:35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17 21:41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17 21:53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18 20:12</a:t>
              </a:r>
            </a:p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Cosmo/Skymed-1 Oct 19 09:41</a:t>
              </a:r>
              <a:endParaRPr lang="en-US" sz="1200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grpSp>
        <p:nvGrpSpPr>
          <p:cNvPr id="82" name="Group 81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5394960" y="1463040"/>
              <a:ext cx="283732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15 21:00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Oct 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16 09:17</a:t>
              </a:r>
            </a:p>
            <a:p>
              <a:pPr algn="r"/>
              <a:r>
                <a:rPr lang="en-US" sz="1200" dirty="0" err="1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Envisat</a:t>
              </a:r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 Oct 17 01:27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17 09:35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Radarsat-2 Oct 17 21:41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17 21:53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Cosmo/Skymed-3 Oct 18 20:12</a:t>
              </a:r>
            </a:p>
            <a:p>
              <a:pPr algn="r"/>
              <a:r>
                <a:rPr lang="en-US" sz="1200" dirty="0" smtClean="0">
                  <a:solidFill>
                    <a:schemeClr val="bg2">
                      <a:lumMod val="50000"/>
                    </a:schemeClr>
                  </a:solidFill>
                  <a:latin typeface="Arial" pitchFamily="34" charset="0"/>
                </a:rPr>
                <a:t>Cosmo/Skymed-1 Oct 19 09:41</a:t>
              </a:r>
            </a:p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Cosmo/Skymed-3 Oct 19 22:30</a:t>
              </a:r>
            </a:p>
          </p:txBody>
        </p:sp>
      </p:grp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-355275" y="381000"/>
            <a:ext cx="10026658" cy="6217920"/>
            <a:chOff x="0" y="593725"/>
            <a:chExt cx="9144000" cy="5670550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93725"/>
              <a:ext cx="9144000" cy="567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TextBox 86"/>
            <p:cNvSpPr txBox="1"/>
            <p:nvPr/>
          </p:nvSpPr>
          <p:spPr>
            <a:xfrm>
              <a:off x="5392266" y="1463040"/>
              <a:ext cx="2837329" cy="176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Radarsat-2 Oct 15 21:00</a:t>
              </a:r>
            </a:p>
            <a:p>
              <a:pPr algn="r"/>
              <a:r>
                <a:rPr lang="en-US" sz="1200" dirty="0" smtClean="0">
                  <a:latin typeface="Arial" pitchFamily="34" charset="0"/>
                </a:rPr>
                <a:t>Cosmo/Skymed-3 </a:t>
              </a:r>
              <a:r>
                <a:rPr lang="en-US" sz="1200" dirty="0">
                  <a:latin typeface="Arial" pitchFamily="34" charset="0"/>
                </a:rPr>
                <a:t>Oct </a:t>
              </a:r>
              <a:r>
                <a:rPr lang="en-US" sz="1200" dirty="0" smtClean="0">
                  <a:latin typeface="Arial" pitchFamily="34" charset="0"/>
                </a:rPr>
                <a:t>16 09:17</a:t>
              </a:r>
            </a:p>
            <a:p>
              <a:pPr algn="r"/>
              <a:r>
                <a:rPr lang="en-US" sz="1200" dirty="0" err="1" smtClean="0">
                  <a:latin typeface="Arial" pitchFamily="34" charset="0"/>
                </a:rPr>
                <a:t>Envisat</a:t>
              </a:r>
              <a:r>
                <a:rPr lang="en-US" sz="1200" dirty="0" smtClean="0">
                  <a:latin typeface="Arial" pitchFamily="34" charset="0"/>
                </a:rPr>
                <a:t> Oct 17 01:27</a:t>
              </a:r>
            </a:p>
            <a:p>
              <a:pPr algn="r"/>
              <a:r>
                <a:rPr lang="en-US" sz="1200" dirty="0" smtClean="0">
                  <a:latin typeface="Arial" pitchFamily="34" charset="0"/>
                </a:rPr>
                <a:t>Cosmo/Skymed-3 Oct 17 09:35</a:t>
              </a:r>
            </a:p>
            <a:p>
              <a:pPr algn="r"/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</a:rPr>
                <a:t>Radarsat-2 Oct 17 21:41</a:t>
              </a:r>
            </a:p>
            <a:p>
              <a:pPr algn="r"/>
              <a:r>
                <a:rPr lang="en-US" sz="1200" dirty="0" smtClean="0">
                  <a:latin typeface="Arial" pitchFamily="34" charset="0"/>
                </a:rPr>
                <a:t>Cosmo/Skymed-3 Oct 17 21:53</a:t>
              </a:r>
            </a:p>
            <a:p>
              <a:pPr algn="r"/>
              <a:r>
                <a:rPr lang="en-US" sz="1200" dirty="0" smtClean="0">
                  <a:latin typeface="Arial" pitchFamily="34" charset="0"/>
                </a:rPr>
                <a:t>Cosmo/Skymed-3 Oct 18 20:12</a:t>
              </a:r>
            </a:p>
            <a:p>
              <a:pPr algn="r"/>
              <a:r>
                <a:rPr lang="en-US" sz="1200" dirty="0" smtClean="0">
                  <a:latin typeface="Arial" pitchFamily="34" charset="0"/>
                </a:rPr>
                <a:t>Cosmo/Skymed-1 Oct 19 09:41</a:t>
              </a:r>
            </a:p>
            <a:p>
              <a:pPr algn="r"/>
              <a:r>
                <a:rPr lang="en-US" sz="1200" dirty="0" smtClean="0">
                  <a:latin typeface="Arial" pitchFamily="34" charset="0"/>
                </a:rPr>
                <a:t>Cosmo/Skymed-3 Oct 19 22:30</a:t>
              </a:r>
            </a:p>
            <a:p>
              <a:pPr algn="r"/>
              <a:r>
                <a:rPr lang="en-US" sz="1200" dirty="0" err="1" smtClean="0">
                  <a:latin typeface="Arial" pitchFamily="34" charset="0"/>
                </a:rPr>
                <a:t>TerraSAR</a:t>
              </a:r>
              <a:r>
                <a:rPr lang="en-US" sz="1200" dirty="0" smtClean="0">
                  <a:latin typeface="Arial" pitchFamily="34" charset="0"/>
                </a:rPr>
                <a:t>-X Oct 21 22:05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 rot="684007">
            <a:off x="4783749" y="2834517"/>
            <a:ext cx="948736" cy="2444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 rot="684007">
            <a:off x="2816753" y="2402875"/>
            <a:ext cx="960120" cy="246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96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megi_combined_cont1000m.flat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3862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3850575" y="6519863"/>
            <a:ext cx="1674813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Megi 15 Oct 2010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685800"/>
            <a:ext cx="2895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Typhoon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Megi</a:t>
            </a:r>
            <a:endParaRPr lang="en-US" sz="2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Raw SAR image</a:t>
            </a:r>
          </a:p>
          <a:p>
            <a:pPr fontAlgn="t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 smtClean="0">
                <a:latin typeface="Arial" pitchFamily="34" charset="0"/>
                <a:cs typeface="Arial" pitchFamily="34" charset="0"/>
              </a:rPr>
              <a:t>Radarsat-2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>
                <a:latin typeface="Arial" pitchFamily="34" charset="0"/>
                <a:cs typeface="Arial" pitchFamily="34" charset="0"/>
              </a:rPr>
              <a:t>Oct 15,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2010  21:00 UTC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 smtClean="0">
                <a:latin typeface="Arial" pitchFamily="34" charset="0"/>
                <a:cs typeface="Arial" pitchFamily="34" charset="0"/>
              </a:rPr>
              <a:t>VV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fontAlgn="t"/>
            <a:r>
              <a:rPr lang="en-US" b="1" dirty="0">
                <a:latin typeface="Arial" pitchFamily="34" charset="0"/>
                <a:cs typeface="Arial" pitchFamily="34" charset="0"/>
              </a:rPr>
              <a:t>Eye hit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megi15eye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340612"/>
            <a:ext cx="5680075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1554163" y="1323150"/>
            <a:ext cx="0" cy="539432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700213" y="1185037"/>
            <a:ext cx="5715000" cy="952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4059238" y="856425"/>
            <a:ext cx="1071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/>
              <a:t>216.45 km</a:t>
            </a:r>
          </a:p>
        </p:txBody>
      </p:sp>
      <p:sp>
        <p:nvSpPr>
          <p:cNvPr id="17414" name="TextBox 11"/>
          <p:cNvSpPr txBox="1">
            <a:spLocks noChangeArrowheads="1"/>
          </p:cNvSpPr>
          <p:nvPr/>
        </p:nvSpPr>
        <p:spPr bwMode="auto">
          <a:xfrm rot="-5400000">
            <a:off x="819150" y="3532950"/>
            <a:ext cx="1071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sz="1600" b="1"/>
              <a:t>204.15 km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676400" y="228600"/>
            <a:ext cx="556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Eye of Typhoon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Megi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 rot="19950389">
            <a:off x="4084320" y="3797643"/>
            <a:ext cx="640080" cy="731520"/>
          </a:xfrm>
          <a:prstGeom prst="ellipse">
            <a:avLst/>
          </a:pr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130800" y="1379396"/>
            <a:ext cx="2281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Major Axis: 25.6 km</a:t>
            </a:r>
          </a:p>
          <a:p>
            <a:r>
              <a:rPr lang="en-US" b="1" dirty="0">
                <a:solidFill>
                  <a:srgbClr val="FFFF00"/>
                </a:solidFill>
              </a:rPr>
              <a:t>Minor Axis: 18.8 km</a:t>
            </a:r>
          </a:p>
          <a:p>
            <a:r>
              <a:rPr lang="en-US" b="1" dirty="0">
                <a:solidFill>
                  <a:srgbClr val="FFFF00"/>
                </a:solidFill>
              </a:rPr>
              <a:t>Azimuth: -34.1°</a:t>
            </a:r>
          </a:p>
        </p:txBody>
      </p:sp>
    </p:spTree>
    <p:extLst>
      <p:ext uri="{BB962C8B-B14F-4D97-AF65-F5344CB8AC3E}">
        <p14:creationId xmlns:p14="http://schemas.microsoft.com/office/powerpoint/2010/main" val="23110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964</Words>
  <Application>Microsoft Office PowerPoint</Application>
  <PresentationFormat>On-screen Show (4:3)</PresentationFormat>
  <Paragraphs>197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ITOP Remote Sensing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Typhoon Megi Collection Sequence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Cold Wake &amp; Wind Observations from the ADOS Array</vt:lpstr>
      <vt:lpstr>Summary and Overview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HCG</dc:creator>
  <cp:lastModifiedBy>HCG</cp:lastModifiedBy>
  <cp:revision>29</cp:revision>
  <dcterms:created xsi:type="dcterms:W3CDTF">2012-03-25T04:44:26Z</dcterms:created>
  <dcterms:modified xsi:type="dcterms:W3CDTF">2012-03-26T06:13:04Z</dcterms:modified>
</cp:coreProperties>
</file>