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Default Extension="avi" ContentType="video/unknown"/>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6" r:id="rId2"/>
    <p:sldId id="257" r:id="rId3"/>
    <p:sldId id="258" r:id="rId4"/>
    <p:sldId id="259" r:id="rId5"/>
    <p:sldId id="276"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4" r:id="rId19"/>
    <p:sldId id="275"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6477" autoAdjust="0"/>
    <p:restoredTop sz="94660"/>
  </p:normalViewPr>
  <p:slideViewPr>
    <p:cSldViewPr snapToGrid="0" snapToObjects="1">
      <p:cViewPr>
        <p:scale>
          <a:sx n="75" d="100"/>
          <a:sy n="75" d="100"/>
        </p:scale>
        <p:origin x="-416" y="-2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esProps" Target="presProps.xml"/><Relationship Id="rId25"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ableStyles" Target="tableStyles.xml"/><Relationship Id="rId14" Type="http://schemas.openxmlformats.org/officeDocument/2006/relationships/slide" Target="slides/slide13.xml"/><Relationship Id="rId23" Type="http://schemas.openxmlformats.org/officeDocument/2006/relationships/printerSettings" Target="printerSettings/printerSettings1.bin"/><Relationship Id="rId4" Type="http://schemas.openxmlformats.org/officeDocument/2006/relationships/slide" Target="slides/slide3.xml"/><Relationship Id="rId26" Type="http://schemas.openxmlformats.org/officeDocument/2006/relationships/theme" Target="theme/theme1.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notesMaster" Target="notesMasters/notesMaster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131074-AC69-DA4C-92FF-046B5FD7933F}" type="datetimeFigureOut">
              <a:rPr lang="en-US" smtClean="0"/>
              <a:pPr/>
              <a:t>3/25/12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FF6D-D0C7-C14F-9087-BF5D19C7D2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Missing 2 Atlas</a:t>
            </a:r>
            <a:r>
              <a:rPr lang="en-US" baseline="0" dirty="0" smtClean="0"/>
              <a:t> moorings, the ASIS-EASI moorings, and the </a:t>
            </a:r>
            <a:r>
              <a:rPr lang="en-US" baseline="0" dirty="0" err="1" smtClean="0"/>
              <a:t>Lagrangian</a:t>
            </a:r>
            <a:r>
              <a:rPr lang="en-US" baseline="0" dirty="0" smtClean="0"/>
              <a:t> floats from this. Additional surface (and near surface) data from 26 SVP drifters, also not plotted.</a:t>
            </a:r>
            <a:endParaRPr lang="en-US" dirty="0"/>
          </a:p>
        </p:txBody>
      </p:sp>
      <p:sp>
        <p:nvSpPr>
          <p:cNvPr id="4" name="Slide Number Placeholder 3"/>
          <p:cNvSpPr>
            <a:spLocks noGrp="1"/>
          </p:cNvSpPr>
          <p:nvPr>
            <p:ph type="sldNum" sz="quarter" idx="10"/>
          </p:nvPr>
        </p:nvSpPr>
        <p:spPr/>
        <p:txBody>
          <a:bodyPr/>
          <a:lstStyle/>
          <a:p>
            <a:fld id="{FD8C562F-24A2-AA49-8005-E34FCAD069D1}"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389944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A3AF032-12BD-9741-99DB-2D815B1F447F}"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Here we’ve made a contour plot of w^2 over the entire OBL. We notice immediately that w^2 is enhanced over a thick layer on the RHS of the storm. This is due to the great</a:t>
            </a:r>
            <a:r>
              <a:rPr lang="en-US" baseline="0" dirty="0" smtClean="0">
                <a:latin typeface="Arial" charset="0"/>
                <a:ea typeface="ＭＳ Ｐゴシック" charset="-128"/>
                <a:cs typeface="ＭＳ Ｐゴシック" charset="-128"/>
              </a:rPr>
              <a:t> alignment between stokes drift and </a:t>
            </a:r>
          </a:p>
          <a:p>
            <a:pPr eaLnBrk="1" hangingPunct="1"/>
            <a:r>
              <a:rPr lang="en-US" baseline="0" dirty="0" smtClean="0">
                <a:latin typeface="Arial" charset="0"/>
                <a:ea typeface="ＭＳ Ｐゴシック" charset="-128"/>
                <a:cs typeface="ＭＳ Ｐゴシック" charset="-128"/>
              </a:rPr>
              <a:t>surface winds. Again this indicates the formation of vigorous Langmuir cells on the RHS, the variance is nearly a factor of 2.5 times the local value of </a:t>
            </a:r>
            <a:r>
              <a:rPr lang="en-US" baseline="0" dirty="0" err="1" smtClean="0">
                <a:latin typeface="Arial" charset="0"/>
                <a:ea typeface="ＭＳ Ｐゴシック" charset="-128"/>
                <a:cs typeface="ＭＳ Ｐゴシック" charset="-128"/>
              </a:rPr>
              <a:t>u</a:t>
            </a:r>
            <a:r>
              <a:rPr lang="en-US" baseline="0" dirty="0" smtClean="0">
                <a:latin typeface="Arial" charset="0"/>
                <a:ea typeface="ＭＳ Ｐゴシック" charset="-128"/>
                <a:cs typeface="ＭＳ Ｐゴシック" charset="-128"/>
              </a:rPr>
              <a:t>_*^2.</a:t>
            </a:r>
          </a:p>
          <a:p>
            <a:pPr eaLnBrk="1" hangingPunct="1"/>
            <a:endParaRPr lang="en-US" baseline="0"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Interesting things happen on the LHS. Note that the dip we saw previously happens over a large fraction of the upper OBL at the time of maximum winds. This is due to wind-wave misalignment</a:t>
            </a:r>
          </a:p>
          <a:p>
            <a:pPr eaLnBrk="1" hangingPunct="1"/>
            <a:r>
              <a:rPr lang="en-US" baseline="0" dirty="0" smtClean="0">
                <a:latin typeface="Arial" charset="0"/>
                <a:ea typeface="ＭＳ Ｐゴシック" charset="-128"/>
                <a:cs typeface="ＭＳ Ｐゴシック" charset="-128"/>
              </a:rPr>
              <a:t>and also the fact that the vertical momentum fluxes are ``counter-gradient” to the vertical  gradient of Stokes drift! In other words the production of </a:t>
            </a:r>
            <a:r>
              <a:rPr lang="en-US" baseline="0" dirty="0" err="1" smtClean="0">
                <a:latin typeface="Arial" charset="0"/>
                <a:ea typeface="ＭＳ Ｐゴシック" charset="-128"/>
                <a:cs typeface="ＭＳ Ｐゴシック" charset="-128"/>
              </a:rPr>
              <a:t>w</a:t>
            </a:r>
            <a:r>
              <a:rPr lang="en-US" baseline="0" dirty="0" smtClean="0">
                <a:latin typeface="Arial" charset="0"/>
                <a:ea typeface="ＭＳ Ｐゴシック" charset="-128"/>
                <a:cs typeface="ＭＳ Ｐゴシック" charset="-128"/>
              </a:rPr>
              <a:t> variance by Stokes drift in the </a:t>
            </a:r>
            <a:r>
              <a:rPr lang="en-US" baseline="0" dirty="0" err="1" smtClean="0">
                <a:latin typeface="Arial" charset="0"/>
                <a:ea typeface="ＭＳ Ｐゴシック" charset="-128"/>
                <a:cs typeface="ＭＳ Ｐゴシック" charset="-128"/>
              </a:rPr>
              <a:t>w</a:t>
            </a:r>
            <a:r>
              <a:rPr lang="en-US" baseline="0" dirty="0" smtClean="0">
                <a:latin typeface="Arial" charset="0"/>
                <a:ea typeface="ＭＳ Ｐゴシック" charset="-128"/>
                <a:cs typeface="ＭＳ Ｐゴシック" charset="-128"/>
              </a:rPr>
              <a:t> variance budget</a:t>
            </a:r>
          </a:p>
          <a:p>
            <a:pPr eaLnBrk="1" hangingPunct="1"/>
            <a:r>
              <a:rPr lang="en-US" baseline="0" dirty="0" smtClean="0">
                <a:latin typeface="Arial" charset="0"/>
                <a:ea typeface="ＭＳ Ｐゴシック" charset="-128"/>
                <a:cs typeface="ＭＳ Ｐゴシック" charset="-128"/>
              </a:rPr>
              <a:t>Is quenched on the LHS of the storm track at the time of maximum winds. This is also clearly visible in flow visualization. On the RHS the cells are potent and long, more than 100 meters. On the </a:t>
            </a:r>
          </a:p>
          <a:p>
            <a:pPr eaLnBrk="1" hangingPunct="1"/>
            <a:r>
              <a:rPr lang="en-US" baseline="0" dirty="0" smtClean="0">
                <a:latin typeface="Arial" charset="0"/>
                <a:ea typeface="ＭＳ Ｐゴシック" charset="-128"/>
                <a:cs typeface="ＭＳ Ｐゴシック" charset="-128"/>
              </a:rPr>
              <a:t>left hand side the Langmuir cells are short and do not penetrate into the OBL.</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a:t>
            </a:r>
            <a:r>
              <a:rPr lang="en-US" baseline="0" dirty="0" smtClean="0"/>
              <a:t> previous slide, but using 3 day window (Pete likes this one better).</a:t>
            </a:r>
            <a:endParaRPr lang="en-US" dirty="0"/>
          </a:p>
        </p:txBody>
      </p:sp>
      <p:sp>
        <p:nvSpPr>
          <p:cNvPr id="4" name="Slide Number Placeholder 3"/>
          <p:cNvSpPr>
            <a:spLocks noGrp="1"/>
          </p:cNvSpPr>
          <p:nvPr>
            <p:ph type="sldNum" sz="quarter" idx="10"/>
          </p:nvPr>
        </p:nvSpPr>
        <p:spPr/>
        <p:txBody>
          <a:bodyPr/>
          <a:lstStyle/>
          <a:p>
            <a:fld id="{FD8C562F-24A2-AA49-8005-E34FCAD069D1}"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300919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Pre-storm: warm, shallow</a:t>
            </a:r>
            <a:r>
              <a:rPr lang="en-US" baseline="0" dirty="0" smtClean="0"/>
              <a:t> mixed layer. </a:t>
            </a:r>
          </a:p>
          <a:p>
            <a:r>
              <a:rPr lang="en-US" baseline="0" dirty="0" smtClean="0"/>
              <a:t>Day 2: Fanapi forms deep, cold mixed layer. </a:t>
            </a:r>
          </a:p>
          <a:p>
            <a:r>
              <a:rPr lang="en-US" baseline="0" dirty="0" smtClean="0"/>
              <a:t>Day 5: Sun comes out, warm cap forms. </a:t>
            </a:r>
          </a:p>
          <a:p>
            <a:r>
              <a:rPr lang="en-US" baseline="0" dirty="0" smtClean="0"/>
              <a:t>Day 8: New mixed layer deepens.</a:t>
            </a:r>
          </a:p>
          <a:p>
            <a:r>
              <a:rPr lang="en-US" baseline="0" dirty="0" smtClean="0"/>
              <a:t>Day 20: Cold wake signature remains below the surface for several weeks. </a:t>
            </a:r>
          </a:p>
          <a:p>
            <a:r>
              <a:rPr lang="en-US" baseline="0" dirty="0" smtClean="0"/>
              <a:t>Day 44: Chaba forms new cold wake.</a:t>
            </a:r>
            <a:endParaRPr lang="en-US" dirty="0"/>
          </a:p>
        </p:txBody>
      </p:sp>
      <p:sp>
        <p:nvSpPr>
          <p:cNvPr id="4" name="Slide Number Placeholder 3"/>
          <p:cNvSpPr>
            <a:spLocks noGrp="1"/>
          </p:cNvSpPr>
          <p:nvPr>
            <p:ph type="sldNum" sz="quarter" idx="10"/>
          </p:nvPr>
        </p:nvSpPr>
        <p:spPr/>
        <p:txBody>
          <a:bodyPr/>
          <a:lstStyle/>
          <a:p>
            <a:fld id="{FD8C562F-24A2-AA49-8005-E34FCAD069D1}"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3673116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Upper: Observations of the thickness of the 26°C to 27°C layer vs. year day, 2010. Gray dots are thickness observations made</a:t>
            </a:r>
            <a:r>
              <a:rPr lang="en-US" sz="1200" kern="1200" baseline="0" dirty="0" smtClean="0">
                <a:solidFill>
                  <a:schemeClr val="tx1"/>
                </a:solidFill>
                <a:effectLst/>
                <a:latin typeface="+mn-lt"/>
                <a:ea typeface="+mn-ea"/>
                <a:cs typeface="+mn-cs"/>
              </a:rPr>
              <a:t> by ITOP platforms</a:t>
            </a:r>
            <a:r>
              <a:rPr lang="en-US" sz="1200" kern="1200" dirty="0" smtClean="0">
                <a:solidFill>
                  <a:schemeClr val="tx1"/>
                </a:solidFill>
                <a:effectLst/>
                <a:latin typeface="+mn-lt"/>
                <a:ea typeface="+mn-ea"/>
                <a:cs typeface="+mn-cs"/>
              </a:rPr>
              <a:t>. Compared</a:t>
            </a:r>
            <a:r>
              <a:rPr lang="en-US" sz="1200" kern="1200" baseline="0" dirty="0" smtClean="0">
                <a:solidFill>
                  <a:schemeClr val="tx1"/>
                </a:solidFill>
                <a:effectLst/>
                <a:latin typeface="+mn-lt"/>
                <a:ea typeface="+mn-ea"/>
                <a:cs typeface="+mn-cs"/>
              </a:rPr>
              <a:t> to 2 backgrounds, Argo (red) and mooring SA2 (blue). </a:t>
            </a:r>
            <a:r>
              <a:rPr lang="en-US" sz="1200" kern="1200" dirty="0" smtClean="0">
                <a:solidFill>
                  <a:schemeClr val="tx1"/>
                </a:solidFill>
                <a:effectLst/>
                <a:latin typeface="+mn-lt"/>
                <a:ea typeface="+mn-ea"/>
                <a:cs typeface="+mn-cs"/>
              </a:rPr>
              <a:t>Red dots are Argo</a:t>
            </a:r>
            <a:r>
              <a:rPr lang="en-US" sz="1200" kern="1200" baseline="0" dirty="0" smtClean="0">
                <a:solidFill>
                  <a:schemeClr val="tx1"/>
                </a:solidFill>
                <a:effectLst/>
                <a:latin typeface="+mn-lt"/>
                <a:ea typeface="+mn-ea"/>
                <a:cs typeface="+mn-cs"/>
              </a:rPr>
              <a:t> thicknesses (2000-2010), red line is the running median. Blue dots are thicknesses measure at mooring SA2, line is running median. </a:t>
            </a:r>
          </a:p>
          <a:p>
            <a:r>
              <a:rPr lang="en-US" sz="1200" kern="1200" dirty="0" smtClean="0">
                <a:solidFill>
                  <a:schemeClr val="tx1"/>
                </a:solidFill>
                <a:effectLst/>
                <a:latin typeface="+mn-lt"/>
                <a:ea typeface="+mn-ea"/>
                <a:cs typeface="+mn-cs"/>
              </a:rPr>
              <a:t>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Temporal distribution of the number of profiles by platform type. The colors correspond to those in Figure 1: magenta = EM-APEX; light blue = ADOS (includes 3 SUPER drifters); dark blue = UCTD; green = Seagliders.</a:t>
            </a:r>
            <a:r>
              <a:rPr lang="en-US" dirty="0" smtClean="0">
                <a:effectLst/>
              </a:rPr>
              <a:t> </a:t>
            </a:r>
          </a:p>
          <a:p>
            <a:endParaRPr lang="en-US" dirty="0" smtClean="0">
              <a:effectLst/>
            </a:endParaRPr>
          </a:p>
          <a:p>
            <a:r>
              <a:rPr lang="en-US" dirty="0" smtClean="0">
                <a:effectLst/>
              </a:rPr>
              <a:t>ITOP</a:t>
            </a:r>
            <a:r>
              <a:rPr lang="en-US" baseline="0" dirty="0" smtClean="0">
                <a:effectLst/>
              </a:rPr>
              <a:t> observations find 26-27degC layers cease to be thicker than background 24 days after Fanapi passed, on </a:t>
            </a:r>
            <a:r>
              <a:rPr lang="en-US" baseline="0" dirty="0" err="1" smtClean="0">
                <a:effectLst/>
              </a:rPr>
              <a:t>yd</a:t>
            </a:r>
            <a:r>
              <a:rPr lang="en-US" baseline="0" dirty="0" smtClean="0">
                <a:effectLst/>
              </a:rPr>
              <a:t> 285. This is also when observations in the area were scarce, so the subsurface signature of the wake could have persisted even longer. But probably not longer than 40 days, but Chaba came through.</a:t>
            </a:r>
          </a:p>
          <a:p>
            <a:endParaRPr lang="en-US" baseline="0" dirty="0" smtClean="0">
              <a:effectLst/>
            </a:endParaRPr>
          </a:p>
          <a:p>
            <a:r>
              <a:rPr lang="en-US" baseline="0" dirty="0" smtClean="0">
                <a:effectLst/>
              </a:rPr>
              <a:t>The subsurface signature of Fanapi’s cold wake stuck around for on the order of a month! That’s 3-4 times longer than lifetimes given using SST alone.</a:t>
            </a:r>
            <a:endParaRPr lang="en-US" dirty="0"/>
          </a:p>
        </p:txBody>
      </p:sp>
      <p:sp>
        <p:nvSpPr>
          <p:cNvPr id="4" name="Slide Number Placeholder 3"/>
          <p:cNvSpPr>
            <a:spLocks noGrp="1"/>
          </p:cNvSpPr>
          <p:nvPr>
            <p:ph type="sldNum" sz="quarter" idx="10"/>
          </p:nvPr>
        </p:nvSpPr>
        <p:spPr/>
        <p:txBody>
          <a:bodyPr/>
          <a:lstStyle/>
          <a:p>
            <a:fld id="{FD8C562F-24A2-AA49-8005-E34FCAD069D1}"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328010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Authors</a:t>
            </a:r>
            <a:r>
              <a:rPr lang="en-US" baseline="0" dirty="0" smtClean="0"/>
              <a:t> of these slides are Lien, Sanford, Andy Hsu, and Price. Focuses of our study will be on oceanic responses of the typhoon forced stage.</a:t>
            </a:r>
          </a:p>
          <a:p>
            <a:r>
              <a:rPr lang="en-US" baseline="0" dirty="0" smtClean="0"/>
              <a:t>We will include observations from </a:t>
            </a:r>
            <a:r>
              <a:rPr lang="en-US" baseline="0" dirty="0" err="1" smtClean="0"/>
              <a:t>Fanapi</a:t>
            </a:r>
            <a:r>
              <a:rPr lang="en-US" baseline="0" dirty="0" smtClean="0"/>
              <a:t>, </a:t>
            </a:r>
            <a:r>
              <a:rPr lang="en-US" baseline="0" dirty="0" err="1" smtClean="0"/>
              <a:t>Megi</a:t>
            </a:r>
            <a:r>
              <a:rPr lang="en-US" baseline="0" dirty="0" smtClean="0"/>
              <a:t>, and Francis. PWP3D model simulation will be used to understand the dynamics. </a:t>
            </a:r>
          </a:p>
          <a:p>
            <a:endParaRPr lang="en-US" baseline="0" dirty="0" smtClean="0"/>
          </a:p>
          <a:p>
            <a:r>
              <a:rPr lang="en-US" baseline="0" dirty="0" smtClean="0"/>
              <a:t>Our primary focuses are Near Inertial Waves and </a:t>
            </a:r>
            <a:r>
              <a:rPr lang="en-US" baseline="0" dirty="0" err="1" smtClean="0"/>
              <a:t>Subinertial</a:t>
            </a:r>
            <a:r>
              <a:rPr lang="en-US" baseline="0" dirty="0" smtClean="0"/>
              <a:t> Jet induced by tropical cyclone. Especially, we would like to understand the near inertial wave properties and the effect of </a:t>
            </a:r>
            <a:r>
              <a:rPr lang="en-US" baseline="0" dirty="0" err="1" smtClean="0"/>
              <a:t>subinertial</a:t>
            </a:r>
            <a:r>
              <a:rPr lang="en-US" baseline="0" dirty="0" smtClean="0"/>
              <a:t> jet on oceanic responses to tropical cyclones.</a:t>
            </a:r>
          </a:p>
          <a:p>
            <a:endParaRPr lang="en-US" baseline="0" dirty="0" smtClean="0"/>
          </a:p>
          <a:p>
            <a:r>
              <a:rPr lang="en-US" baseline="0" dirty="0" smtClean="0"/>
              <a:t>We decompose EM-APEX float velocity observations into tidal, inertial and </a:t>
            </a:r>
            <a:r>
              <a:rPr lang="en-US" baseline="0" dirty="0" err="1" smtClean="0"/>
              <a:t>subinertial</a:t>
            </a:r>
            <a:r>
              <a:rPr lang="en-US" baseline="0" dirty="0" smtClean="0"/>
              <a:t> motions following isopycnal surfaces. </a:t>
            </a:r>
          </a:p>
          <a:p>
            <a:endParaRPr lang="en-US" baseline="0" dirty="0" smtClean="0"/>
          </a:p>
          <a:p>
            <a:r>
              <a:rPr lang="en-US" baseline="0" dirty="0" smtClean="0"/>
              <a:t>A subsurface </a:t>
            </a:r>
            <a:r>
              <a:rPr lang="en-US" baseline="0" dirty="0" err="1" smtClean="0"/>
              <a:t>subinertial</a:t>
            </a:r>
            <a:r>
              <a:rPr lang="en-US" baseline="0" dirty="0" smtClean="0"/>
              <a:t> jet fully develops about one day about the </a:t>
            </a:r>
            <a:r>
              <a:rPr lang="en-US" baseline="0" dirty="0" err="1" smtClean="0"/>
              <a:t>Fanapi</a:t>
            </a:r>
            <a:r>
              <a:rPr lang="en-US" baseline="0" dirty="0" smtClean="0"/>
              <a:t> pass. The </a:t>
            </a:r>
            <a:r>
              <a:rPr lang="en-US" baseline="0" dirty="0" err="1" smtClean="0"/>
              <a:t>subinertial</a:t>
            </a:r>
            <a:r>
              <a:rPr lang="en-US" baseline="0" dirty="0" smtClean="0"/>
              <a:t> </a:t>
            </a:r>
            <a:r>
              <a:rPr lang="en-US" baseline="0" dirty="0" err="1" smtClean="0"/>
              <a:t>ject</a:t>
            </a:r>
            <a:r>
              <a:rPr lang="en-US" baseline="0" dirty="0" smtClean="0"/>
              <a:t> may reflect or trap near inertial waves. It also </a:t>
            </a:r>
            <a:r>
              <a:rPr lang="en-US" baseline="0" dirty="0" err="1" smtClean="0"/>
              <a:t>advect</a:t>
            </a:r>
            <a:r>
              <a:rPr lang="en-US" baseline="0" dirty="0" smtClean="0"/>
              <a:t> cold wake. A subsurface cold wake was reported by Rosalinda.</a:t>
            </a:r>
          </a:p>
          <a:p>
            <a:endParaRPr lang="en-US" baseline="0" dirty="0" smtClean="0"/>
          </a:p>
          <a:p>
            <a:r>
              <a:rPr lang="en-US" baseline="0" dirty="0" smtClean="0"/>
              <a:t>We found the inertial energy stay in thermocline, instead of penetrate deeper. Possible mechanism is trapped by </a:t>
            </a:r>
            <a:r>
              <a:rPr lang="en-US" baseline="0" dirty="0" err="1" smtClean="0"/>
              <a:t>Fanapi</a:t>
            </a:r>
            <a:r>
              <a:rPr lang="en-US" baseline="0" dirty="0" smtClean="0"/>
              <a:t> enhanced vorticity field, and a left behind high-mode inertial wave energy.</a:t>
            </a:r>
          </a:p>
          <a:p>
            <a:endParaRPr lang="en-US" baseline="0" dirty="0" smtClean="0"/>
          </a:p>
          <a:p>
            <a:r>
              <a:rPr lang="en-US" baseline="0" dirty="0" smtClean="0"/>
              <a:t>We would like to focus on these processes in probably two papers. We will include cases of </a:t>
            </a:r>
            <a:r>
              <a:rPr lang="en-US" baseline="0" dirty="0" err="1" smtClean="0"/>
              <a:t>Megi</a:t>
            </a:r>
            <a:r>
              <a:rPr lang="en-US" baseline="0" dirty="0" smtClean="0"/>
              <a:t> and Francis.</a:t>
            </a:r>
          </a:p>
          <a:p>
            <a:r>
              <a:rPr lang="en-US" baseline="0" dirty="0" smtClean="0"/>
              <a:t>  </a:t>
            </a:r>
          </a:p>
        </p:txBody>
      </p:sp>
      <p:sp>
        <p:nvSpPr>
          <p:cNvPr id="4" name="Slide Number Placeholder 3"/>
          <p:cNvSpPr>
            <a:spLocks noGrp="1"/>
          </p:cNvSpPr>
          <p:nvPr>
            <p:ph type="sldNum" sz="quarter" idx="10"/>
          </p:nvPr>
        </p:nvSpPr>
        <p:spPr/>
        <p:txBody>
          <a:bodyPr/>
          <a:lstStyle/>
          <a:p>
            <a:fld id="{9344AAC8-ED22-45C4-89A6-BCEB2F1FB1EB}"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52381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52E083-4884-784C-9C1A-95E07FB0C1FE}"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Authors</a:t>
            </a:r>
            <a:r>
              <a:rPr lang="en-US" baseline="0" dirty="0" smtClean="0"/>
              <a:t> of these slides are Lien, Sanford, Andy Hsu, and Price. Focuses of our study will be on oceanic responses of the typhoon forced stage.</a:t>
            </a:r>
          </a:p>
          <a:p>
            <a:r>
              <a:rPr lang="en-US" baseline="0" dirty="0" smtClean="0"/>
              <a:t>We will include observations from </a:t>
            </a:r>
            <a:r>
              <a:rPr lang="en-US" baseline="0" dirty="0" err="1" smtClean="0"/>
              <a:t>Fanapi</a:t>
            </a:r>
            <a:r>
              <a:rPr lang="en-US" baseline="0" dirty="0" smtClean="0"/>
              <a:t>, </a:t>
            </a:r>
            <a:r>
              <a:rPr lang="en-US" baseline="0" dirty="0" err="1" smtClean="0"/>
              <a:t>Megi</a:t>
            </a:r>
            <a:r>
              <a:rPr lang="en-US" baseline="0" dirty="0" smtClean="0"/>
              <a:t>, and Francis. PWP3D model simulation will be used to understand the dynamics. </a:t>
            </a:r>
          </a:p>
          <a:p>
            <a:endParaRPr lang="en-US" baseline="0" dirty="0" smtClean="0"/>
          </a:p>
          <a:p>
            <a:r>
              <a:rPr lang="en-US" baseline="0" dirty="0" smtClean="0"/>
              <a:t>Our primary focuses are Near Inertial Waves and </a:t>
            </a:r>
            <a:r>
              <a:rPr lang="en-US" baseline="0" dirty="0" err="1" smtClean="0"/>
              <a:t>Subinertial</a:t>
            </a:r>
            <a:r>
              <a:rPr lang="en-US" baseline="0" dirty="0" smtClean="0"/>
              <a:t> Jet induced by tropical cyclone. Especially, we would like to understand the near inertial wave properties and the effect of </a:t>
            </a:r>
            <a:r>
              <a:rPr lang="en-US" baseline="0" dirty="0" err="1" smtClean="0"/>
              <a:t>subinertial</a:t>
            </a:r>
            <a:r>
              <a:rPr lang="en-US" baseline="0" dirty="0" smtClean="0"/>
              <a:t> jet on oceanic responses to tropical cyclones.</a:t>
            </a:r>
          </a:p>
          <a:p>
            <a:endParaRPr lang="en-US" baseline="0" dirty="0" smtClean="0"/>
          </a:p>
          <a:p>
            <a:r>
              <a:rPr lang="en-US" baseline="0" dirty="0" smtClean="0"/>
              <a:t>We decompose EM-APEX float velocity observations into tidal, inertial and </a:t>
            </a:r>
            <a:r>
              <a:rPr lang="en-US" baseline="0" dirty="0" err="1" smtClean="0"/>
              <a:t>subinertial</a:t>
            </a:r>
            <a:r>
              <a:rPr lang="en-US" baseline="0" dirty="0" smtClean="0"/>
              <a:t> motions following isopycnal surfaces. </a:t>
            </a:r>
          </a:p>
          <a:p>
            <a:endParaRPr lang="en-US" baseline="0" dirty="0" smtClean="0"/>
          </a:p>
          <a:p>
            <a:r>
              <a:rPr lang="en-US" baseline="0" dirty="0" smtClean="0"/>
              <a:t>A subsurface </a:t>
            </a:r>
            <a:r>
              <a:rPr lang="en-US" baseline="0" dirty="0" err="1" smtClean="0"/>
              <a:t>subinertial</a:t>
            </a:r>
            <a:r>
              <a:rPr lang="en-US" baseline="0" dirty="0" smtClean="0"/>
              <a:t> jet fully develops about one day about the </a:t>
            </a:r>
            <a:r>
              <a:rPr lang="en-US" baseline="0" dirty="0" err="1" smtClean="0"/>
              <a:t>Fanapi</a:t>
            </a:r>
            <a:r>
              <a:rPr lang="en-US" baseline="0" dirty="0" smtClean="0"/>
              <a:t> pass. The </a:t>
            </a:r>
            <a:r>
              <a:rPr lang="en-US" baseline="0" dirty="0" err="1" smtClean="0"/>
              <a:t>subinertial</a:t>
            </a:r>
            <a:r>
              <a:rPr lang="en-US" baseline="0" dirty="0" smtClean="0"/>
              <a:t> </a:t>
            </a:r>
            <a:r>
              <a:rPr lang="en-US" baseline="0" dirty="0" err="1" smtClean="0"/>
              <a:t>ject</a:t>
            </a:r>
            <a:r>
              <a:rPr lang="en-US" baseline="0" dirty="0" smtClean="0"/>
              <a:t> may reflect or trap near inertial waves. It also </a:t>
            </a:r>
            <a:r>
              <a:rPr lang="en-US" baseline="0" dirty="0" err="1" smtClean="0"/>
              <a:t>advect</a:t>
            </a:r>
            <a:r>
              <a:rPr lang="en-US" baseline="0" dirty="0" smtClean="0"/>
              <a:t> cold wake. A subsurface cold wake was reported by Rosalinda.</a:t>
            </a:r>
          </a:p>
          <a:p>
            <a:endParaRPr lang="en-US" baseline="0" dirty="0" smtClean="0"/>
          </a:p>
          <a:p>
            <a:r>
              <a:rPr lang="en-US" baseline="0" dirty="0" smtClean="0"/>
              <a:t>We found the inertial energy stay in thermocline, instead of penetrate deeper. Possible mechanism is trapped by </a:t>
            </a:r>
            <a:r>
              <a:rPr lang="en-US" baseline="0" dirty="0" err="1" smtClean="0"/>
              <a:t>Fanapi</a:t>
            </a:r>
            <a:r>
              <a:rPr lang="en-US" baseline="0" dirty="0" smtClean="0"/>
              <a:t> enhanced vorticity field, and a left behind high-mode inertial wave energy.</a:t>
            </a:r>
          </a:p>
          <a:p>
            <a:endParaRPr lang="en-US" baseline="0" dirty="0" smtClean="0"/>
          </a:p>
          <a:p>
            <a:r>
              <a:rPr lang="en-US" baseline="0" dirty="0" smtClean="0"/>
              <a:t>We would like to focus on these processes in probably two papers. We will include cases of </a:t>
            </a:r>
            <a:r>
              <a:rPr lang="en-US" baseline="0" dirty="0" err="1" smtClean="0"/>
              <a:t>Megi</a:t>
            </a:r>
            <a:r>
              <a:rPr lang="en-US" baseline="0" dirty="0" smtClean="0"/>
              <a:t> and Francis.</a:t>
            </a:r>
          </a:p>
          <a:p>
            <a:r>
              <a:rPr lang="en-US" baseline="0" dirty="0" smtClean="0"/>
              <a:t>  </a:t>
            </a:r>
          </a:p>
        </p:txBody>
      </p:sp>
      <p:sp>
        <p:nvSpPr>
          <p:cNvPr id="4" name="Slide Number Placeholder 3"/>
          <p:cNvSpPr>
            <a:spLocks noGrp="1"/>
          </p:cNvSpPr>
          <p:nvPr>
            <p:ph type="sldNum" sz="quarter" idx="10"/>
          </p:nvPr>
        </p:nvSpPr>
        <p:spPr/>
        <p:txBody>
          <a:bodyPr/>
          <a:lstStyle/>
          <a:p>
            <a:fld id="{9344AAC8-ED22-45C4-89A6-BCEB2F1FB1EB}"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52381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393E2-3FDE-2C4D-8184-84A6DA5D870A}" type="slidenum">
              <a:rPr lang="en-US" altLang="zh-TW"/>
              <a:pPr/>
              <a:t>14</a:t>
            </a:fld>
            <a:endParaRPr lang="en-US" altLang="zh-TW"/>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Prediction of</a:t>
            </a:r>
            <a:r>
              <a:rPr lang="en-US" baseline="0" dirty="0" smtClean="0"/>
              <a:t> surface cooling: PWP3D predicts very well the surface cooling of -2C observed by floats and drifters.</a:t>
            </a:r>
          </a:p>
          <a:p>
            <a:endParaRPr lang="en-US" baseline="0" dirty="0" smtClean="0"/>
          </a:p>
          <a:p>
            <a:r>
              <a:rPr lang="en-US" baseline="0" dirty="0" smtClean="0"/>
              <a:t>PWP3D fails to predict </a:t>
            </a:r>
            <a:r>
              <a:rPr lang="en-US" baseline="0" dirty="0" err="1" smtClean="0"/>
              <a:t>Fanapi</a:t>
            </a:r>
            <a:r>
              <a:rPr lang="en-US" baseline="0" dirty="0" smtClean="0"/>
              <a:t> cooling of 2.5C, a discrepancy of 1.5C. Possible reasons for the discrepancy include</a:t>
            </a:r>
          </a:p>
          <a:p>
            <a:pPr marL="224325" indent="-224325">
              <a:buAutoNum type="arabicParenBoth"/>
            </a:pPr>
            <a:r>
              <a:rPr lang="en-US" baseline="0" dirty="0" smtClean="0"/>
              <a:t>Inaccurate initial condition, (2) missing surface heat and buoyancy, (3) float advection, (4) background eddy.</a:t>
            </a:r>
          </a:p>
          <a:p>
            <a:endParaRPr lang="en-US" dirty="0"/>
          </a:p>
        </p:txBody>
      </p:sp>
      <p:sp>
        <p:nvSpPr>
          <p:cNvPr id="4" name="Slide Number Placeholder 3"/>
          <p:cNvSpPr>
            <a:spLocks noGrp="1"/>
          </p:cNvSpPr>
          <p:nvPr>
            <p:ph type="sldNum" sz="quarter" idx="10"/>
          </p:nvPr>
        </p:nvSpPr>
        <p:spPr/>
        <p:txBody>
          <a:bodyPr/>
          <a:lstStyle/>
          <a:p>
            <a:fld id="{9344AAC8-ED22-45C4-89A6-BCEB2F1FB1EB}" type="slidenum">
              <a:rPr lang="en-US" smtClean="0"/>
              <a:pPr/>
              <a:t>15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319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D66AE-4749-7349-9B9A-ADA92BF4C20F}" type="datetimeFigureOut">
              <a:rPr lang="en-US" smtClean="0"/>
              <a:pPr/>
              <a:t>3/25/12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D66AE-4749-7349-9B9A-ADA92BF4C20F}" type="datetimeFigureOut">
              <a:rPr lang="en-US" smtClean="0"/>
              <a:pPr/>
              <a:t>3/25/12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D66AE-4749-7349-9B9A-ADA92BF4C20F}" type="datetimeFigureOut">
              <a:rPr lang="en-US" smtClean="0"/>
              <a:pPr/>
              <a:t>3/25/12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D66AE-4749-7349-9B9A-ADA92BF4C20F}" type="datetimeFigureOut">
              <a:rPr lang="en-US" smtClean="0"/>
              <a:pPr/>
              <a:t>3/25/12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D66AE-4749-7349-9B9A-ADA92BF4C20F}" type="datetimeFigureOut">
              <a:rPr lang="en-US" smtClean="0"/>
              <a:pPr/>
              <a:t>3/25/12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D66AE-4749-7349-9B9A-ADA92BF4C20F}" type="datetimeFigureOut">
              <a:rPr lang="en-US" smtClean="0"/>
              <a:pPr/>
              <a:t>3/25/12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D66AE-4749-7349-9B9A-ADA92BF4C20F}" type="datetimeFigureOut">
              <a:rPr lang="en-US" smtClean="0"/>
              <a:pPr/>
              <a:t>3/25/12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D66AE-4749-7349-9B9A-ADA92BF4C20F}" type="datetimeFigureOut">
              <a:rPr lang="en-US" smtClean="0"/>
              <a:pPr/>
              <a:t>3/25/12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D66AE-4749-7349-9B9A-ADA92BF4C20F}" type="datetimeFigureOut">
              <a:rPr lang="en-US" smtClean="0"/>
              <a:pPr/>
              <a:t>3/25/12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D66AE-4749-7349-9B9A-ADA92BF4C20F}" type="datetimeFigureOut">
              <a:rPr lang="en-US" smtClean="0"/>
              <a:pPr/>
              <a:t>3/25/12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D66AE-4749-7349-9B9A-ADA92BF4C20F}" type="datetimeFigureOut">
              <a:rPr lang="en-US" smtClean="0"/>
              <a:pPr/>
              <a:t>3/25/12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6399-CBC4-B749-B4C3-E159845BD5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D66AE-4749-7349-9B9A-ADA92BF4C20F}" type="datetimeFigureOut">
              <a:rPr lang="en-US" smtClean="0"/>
              <a:pPr/>
              <a:t>3/25/12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56399-CBC4-B749-B4C3-E159845BD5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df"/><Relationship Id="rId3"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df"/><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df"/><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 Id="rId5" Type="http://schemas.openxmlformats.org/officeDocument/2006/relationships/image" Target="../media/image14.jpeg"/></Relationships>
</file>

<file path=ppt/slides/_rels/slide14.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4" Type="http://schemas.openxmlformats.org/officeDocument/2006/relationships/image" Target="../media/image25.png"/><Relationship Id="rId5" Type="http://schemas.openxmlformats.org/officeDocument/2006/relationships/image" Target="../media/image26.pn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df"/></Relationships>
</file>

<file path=ppt/slides/_rels/slide17.xml.rels><?xml version="1.0" encoding="UTF-8" standalone="yes"?>
<Relationships xmlns="http://schemas.openxmlformats.org/package/2006/relationships"><Relationship Id="rId2" Type="http://schemas.openxmlformats.org/officeDocument/2006/relationships/image" Target="../media/image29.pdf"/><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df"/><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df"/><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df"/><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microsoft.com/office/2007/relationships/media" Target="../media/media2.avi"/><Relationship Id="rId1" Type="http://schemas.openxmlformats.org/officeDocument/2006/relationships/video" Target="../media/media2.avi"/><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df"/><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3.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ntro.ai"/>
          <p:cNvPicPr>
            <a:picLocks noChangeAspect="1"/>
          </p:cNvPicPr>
          <p:nvPr/>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nertial.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5"/>
          <p:cNvSpPr txBox="1">
            <a:spLocks/>
          </p:cNvSpPr>
          <p:nvPr/>
        </p:nvSpPr>
        <p:spPr bwMode="auto">
          <a:xfrm>
            <a:off x="11113" y="0"/>
            <a:ext cx="9144000" cy="952501"/>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endParaRPr>
          </a:p>
        </p:txBody>
      </p:sp>
      <p:sp>
        <p:nvSpPr>
          <p:cNvPr id="11" name="Title 10"/>
          <p:cNvSpPr>
            <a:spLocks noGrp="1"/>
          </p:cNvSpPr>
          <p:nvPr>
            <p:ph type="title"/>
          </p:nvPr>
        </p:nvSpPr>
        <p:spPr>
          <a:xfrm>
            <a:off x="457200" y="-159723"/>
            <a:ext cx="8229600" cy="1143000"/>
          </a:xfrm>
        </p:spPr>
        <p:txBody>
          <a:bodyPr>
            <a:normAutofit/>
          </a:bodyPr>
          <a:lstStyle/>
          <a:p>
            <a:r>
              <a:rPr lang="en-US" sz="3200" dirty="0" smtClean="0">
                <a:solidFill>
                  <a:schemeClr val="bg1"/>
                </a:solidFill>
              </a:rPr>
              <a:t>Glider Time series of </a:t>
            </a:r>
            <a:r>
              <a:rPr lang="en-US" sz="3200" dirty="0" smtClean="0">
                <a:solidFill>
                  <a:schemeClr val="bg1"/>
                </a:solidFill>
                <a:latin typeface="Symbol" charset="2"/>
                <a:cs typeface="Symbol" charset="2"/>
              </a:rPr>
              <a:t>c</a:t>
            </a:r>
            <a:r>
              <a:rPr lang="en-US" sz="3200" dirty="0" smtClean="0">
                <a:solidFill>
                  <a:schemeClr val="bg1"/>
                </a:solidFill>
              </a:rPr>
              <a:t> near typhoon wake</a:t>
            </a:r>
            <a:endParaRPr lang="en-US" sz="3200" dirty="0">
              <a:solidFill>
                <a:schemeClr val="bg1"/>
              </a:solidFill>
            </a:endParaRPr>
          </a:p>
        </p:txBody>
      </p:sp>
      <p:pic>
        <p:nvPicPr>
          <p:cNvPr id="10" name="Picture 9" descr="sg181_chi.jpg"/>
          <p:cNvPicPr>
            <a:picLocks noChangeAspect="1"/>
          </p:cNvPicPr>
          <p:nvPr/>
        </p:nvPicPr>
        <p:blipFill rotWithShape="1">
          <a:blip r:embed="rId3"/>
          <a:srcRect b="28897"/>
          <a:stretch/>
        </p:blipFill>
        <p:spPr>
          <a:xfrm>
            <a:off x="754194" y="1074877"/>
            <a:ext cx="8280400" cy="4034934"/>
          </a:xfrm>
          <a:prstGeom prst="rect">
            <a:avLst/>
          </a:prstGeom>
        </p:spPr>
      </p:pic>
      <p:sp>
        <p:nvSpPr>
          <p:cNvPr id="17" name="TextBox 16"/>
          <p:cNvSpPr txBox="1"/>
          <p:nvPr/>
        </p:nvSpPr>
        <p:spPr>
          <a:xfrm>
            <a:off x="8378326" y="1057944"/>
            <a:ext cx="739142" cy="307777"/>
          </a:xfrm>
          <a:prstGeom prst="rect">
            <a:avLst/>
          </a:prstGeom>
          <a:noFill/>
        </p:spPr>
        <p:txBody>
          <a:bodyPr wrap="none" rtlCol="0">
            <a:spAutoFit/>
          </a:bodyPr>
          <a:lstStyle/>
          <a:p>
            <a:r>
              <a:rPr lang="en-US" sz="1400" dirty="0" smtClean="0"/>
              <a:t>log</a:t>
            </a:r>
            <a:r>
              <a:rPr lang="en-US" sz="1400" baseline="-25000" dirty="0" smtClean="0"/>
              <a:t>10</a:t>
            </a:r>
            <a:r>
              <a:rPr lang="en-US" sz="1400" dirty="0" smtClean="0"/>
              <a:t>(</a:t>
            </a:r>
            <a:r>
              <a:rPr lang="en-US" sz="1400" dirty="0" smtClean="0">
                <a:latin typeface="Symbol" charset="2"/>
                <a:cs typeface="Symbol" charset="2"/>
              </a:rPr>
              <a:t>c)</a:t>
            </a:r>
            <a:endParaRPr lang="en-US" sz="1400" dirty="0">
              <a:latin typeface="Symbol" charset="2"/>
              <a:cs typeface="Symbol" charset="2"/>
            </a:endParaRPr>
          </a:p>
        </p:txBody>
      </p:sp>
      <p:sp>
        <p:nvSpPr>
          <p:cNvPr id="6" name="Up Arrow 5"/>
          <p:cNvSpPr/>
          <p:nvPr/>
        </p:nvSpPr>
        <p:spPr>
          <a:xfrm>
            <a:off x="2603771" y="1499125"/>
            <a:ext cx="192438" cy="224478"/>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2886638" y="1499125"/>
            <a:ext cx="192438" cy="224478"/>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 Arrow 7"/>
          <p:cNvSpPr/>
          <p:nvPr/>
        </p:nvSpPr>
        <p:spPr>
          <a:xfrm>
            <a:off x="3169505" y="1499125"/>
            <a:ext cx="192438" cy="224478"/>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3452371" y="1499125"/>
            <a:ext cx="192438" cy="224478"/>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82726" y="1171417"/>
            <a:ext cx="1672253" cy="369332"/>
          </a:xfrm>
          <a:prstGeom prst="rect">
            <a:avLst/>
          </a:prstGeom>
          <a:noFill/>
        </p:spPr>
        <p:txBody>
          <a:bodyPr wrap="none" rtlCol="0">
            <a:spAutoFit/>
          </a:bodyPr>
          <a:lstStyle/>
          <a:p>
            <a:r>
              <a:rPr lang="en-US" b="1" dirty="0" smtClean="0"/>
              <a:t>Diurnal heating</a:t>
            </a:r>
            <a:endParaRPr lang="en-US" b="1" dirty="0"/>
          </a:p>
        </p:txBody>
      </p:sp>
      <p:sp>
        <p:nvSpPr>
          <p:cNvPr id="13" name="TextBox 12"/>
          <p:cNvSpPr txBox="1"/>
          <p:nvPr/>
        </p:nvSpPr>
        <p:spPr>
          <a:xfrm>
            <a:off x="3361943" y="2461792"/>
            <a:ext cx="2098501" cy="369332"/>
          </a:xfrm>
          <a:prstGeom prst="rect">
            <a:avLst/>
          </a:prstGeom>
          <a:noFill/>
        </p:spPr>
        <p:txBody>
          <a:bodyPr wrap="none" rtlCol="0">
            <a:spAutoFit/>
          </a:bodyPr>
          <a:lstStyle/>
          <a:p>
            <a:r>
              <a:rPr lang="en-US" b="1" dirty="0" smtClean="0"/>
              <a:t>Elevated dissipation</a:t>
            </a:r>
            <a:endParaRPr lang="en-US" b="1" dirty="0"/>
          </a:p>
        </p:txBody>
      </p:sp>
      <p:sp>
        <p:nvSpPr>
          <p:cNvPr id="14" name="Oval 13"/>
          <p:cNvSpPr/>
          <p:nvPr/>
        </p:nvSpPr>
        <p:spPr>
          <a:xfrm>
            <a:off x="5180515" y="1588921"/>
            <a:ext cx="2873737" cy="938153"/>
          </a:xfrm>
          <a:prstGeom prst="ellipse">
            <a:avLst/>
          </a:prstGeom>
          <a:noFill/>
          <a:ln w="50800" cap="flat" cmpd="sng" algn="ctr">
            <a:solidFill>
              <a:schemeClr val="tx1">
                <a:alpha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20150759">
            <a:off x="2203185" y="1906200"/>
            <a:ext cx="1474786" cy="651718"/>
          </a:xfrm>
          <a:prstGeom prst="ellipse">
            <a:avLst/>
          </a:prstGeom>
          <a:noFill/>
          <a:ln w="50800" cap="flat" cmpd="sng" algn="ctr">
            <a:solidFill>
              <a:schemeClr val="tx1">
                <a:alpha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474965" y="5109811"/>
            <a:ext cx="2576960" cy="369332"/>
          </a:xfrm>
          <a:prstGeom prst="rect">
            <a:avLst/>
          </a:prstGeom>
          <a:noFill/>
        </p:spPr>
        <p:txBody>
          <a:bodyPr wrap="none" rtlCol="0">
            <a:spAutoFit/>
          </a:bodyPr>
          <a:lstStyle/>
          <a:p>
            <a:r>
              <a:rPr lang="en-US" dirty="0" smtClean="0"/>
              <a:t>September-October 2010</a:t>
            </a:r>
            <a:endParaRPr lang="en-US" dirty="0"/>
          </a:p>
        </p:txBody>
      </p:sp>
      <p:sp>
        <p:nvSpPr>
          <p:cNvPr id="20" name="TextBox 19"/>
          <p:cNvSpPr txBox="1"/>
          <p:nvPr/>
        </p:nvSpPr>
        <p:spPr>
          <a:xfrm>
            <a:off x="-63424" y="1515081"/>
            <a:ext cx="1227554" cy="830997"/>
          </a:xfrm>
          <a:prstGeom prst="rect">
            <a:avLst/>
          </a:prstGeom>
          <a:noFill/>
        </p:spPr>
        <p:txBody>
          <a:bodyPr wrap="square" rtlCol="0">
            <a:spAutoFit/>
          </a:bodyPr>
          <a:lstStyle/>
          <a:p>
            <a:r>
              <a:rPr lang="en-US" sz="1600" b="1" dirty="0" smtClean="0"/>
              <a:t>Sub-surface cold wake (26-27°C)</a:t>
            </a:r>
            <a:endParaRPr lang="en-US" sz="1600" b="1" dirty="0"/>
          </a:p>
        </p:txBody>
      </p:sp>
      <p:sp>
        <p:nvSpPr>
          <p:cNvPr id="21" name="Rectangle 20"/>
          <p:cNvSpPr/>
          <p:nvPr/>
        </p:nvSpPr>
        <p:spPr>
          <a:xfrm>
            <a:off x="0" y="1558197"/>
            <a:ext cx="1411066" cy="524123"/>
          </a:xfrm>
          <a:prstGeom prst="rect">
            <a:avLst/>
          </a:prstGeom>
          <a:solidFill>
            <a:schemeClr val="bg1">
              <a:lumMod val="50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871094" y="5072183"/>
            <a:ext cx="1291828" cy="338554"/>
          </a:xfrm>
          <a:prstGeom prst="rect">
            <a:avLst/>
          </a:prstGeom>
          <a:solidFill>
            <a:schemeClr val="bg1"/>
          </a:solidFill>
        </p:spPr>
        <p:txBody>
          <a:bodyPr wrap="none" rtlCol="0">
            <a:spAutoFit/>
          </a:bodyPr>
          <a:lstStyle/>
          <a:p>
            <a:r>
              <a:rPr lang="en-US" sz="1600" i="1" dirty="0" err="1" smtClean="0"/>
              <a:t>Rainville</a:t>
            </a:r>
            <a:r>
              <a:rPr lang="en-US" sz="1600" i="1" dirty="0" smtClean="0"/>
              <a:t>/Lee</a:t>
            </a:r>
            <a:endParaRPr lang="en-US" sz="1600" i="1" dirty="0"/>
          </a:p>
        </p:txBody>
      </p:sp>
      <p:sp>
        <p:nvSpPr>
          <p:cNvPr id="22" name="TextBox 21"/>
          <p:cNvSpPr txBox="1"/>
          <p:nvPr/>
        </p:nvSpPr>
        <p:spPr>
          <a:xfrm>
            <a:off x="1164130" y="5770223"/>
            <a:ext cx="7064780" cy="646331"/>
          </a:xfrm>
          <a:prstGeom prst="rect">
            <a:avLst/>
          </a:prstGeom>
          <a:solidFill>
            <a:srgbClr val="FFFF00">
              <a:alpha val="34000"/>
            </a:srgbClr>
          </a:solidFill>
          <a:ln w="3175" cmpd="sng">
            <a:solidFill>
              <a:schemeClr val="tx1"/>
            </a:solidFill>
          </a:ln>
        </p:spPr>
        <p:txBody>
          <a:bodyPr wrap="none" rtlCol="0">
            <a:spAutoFit/>
          </a:bodyPr>
          <a:lstStyle/>
          <a:p>
            <a:r>
              <a:rPr lang="en-US" b="1" dirty="0" smtClean="0">
                <a:solidFill>
                  <a:schemeClr val="accent2">
                    <a:lumMod val="50000"/>
                  </a:schemeClr>
                </a:solidFill>
              </a:rPr>
              <a:t>Is this consistent with the observed mixing rate of the subsurface wake?</a:t>
            </a:r>
          </a:p>
          <a:p>
            <a:r>
              <a:rPr lang="en-US" b="1" dirty="0" smtClean="0">
                <a:solidFill>
                  <a:schemeClr val="accent2">
                    <a:lumMod val="50000"/>
                  </a:schemeClr>
                </a:solidFill>
              </a:rPr>
              <a:t>Do models predict these mixing rates?  Does it matter?</a:t>
            </a: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hipMixing.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838200"/>
            <a:ext cx="8552234" cy="707886"/>
          </a:xfrm>
          <a:prstGeom prst="rect">
            <a:avLst/>
          </a:prstGeom>
        </p:spPr>
        <p:txBody>
          <a:bodyPr wrap="square">
            <a:spAutoFit/>
          </a:bodyPr>
          <a:lstStyle/>
          <a:p>
            <a:pPr marL="285750" indent="-285750">
              <a:buFont typeface="Arial" pitchFamily="34" charset="0"/>
              <a:buChar char="•"/>
            </a:pPr>
            <a:r>
              <a:rPr lang="en-US" sz="2000" i="1" dirty="0" smtClean="0">
                <a:latin typeface="+mj-lt"/>
              </a:rPr>
              <a:t>Subsurface jet develops in 1 day after </a:t>
            </a:r>
            <a:r>
              <a:rPr lang="en-US" sz="2000" i="1" dirty="0" err="1" smtClean="0">
                <a:latin typeface="+mj-lt"/>
              </a:rPr>
              <a:t>Fanapi</a:t>
            </a:r>
            <a:r>
              <a:rPr lang="en-US" sz="2000" i="1" dirty="0" smtClean="0">
                <a:latin typeface="+mj-lt"/>
              </a:rPr>
              <a:t> in EM-APEX data</a:t>
            </a:r>
          </a:p>
          <a:p>
            <a:pPr marL="285750" indent="-285750">
              <a:buFont typeface="Arial" pitchFamily="34" charset="0"/>
              <a:buChar char="•"/>
            </a:pPr>
            <a:r>
              <a:rPr lang="en-US" sz="2000" i="1" dirty="0" err="1" smtClean="0">
                <a:latin typeface="+mj-lt"/>
              </a:rPr>
              <a:t>Geostrophic</a:t>
            </a:r>
            <a:r>
              <a:rPr lang="en-US" sz="2000" i="1" dirty="0" smtClean="0">
                <a:latin typeface="+mj-lt"/>
              </a:rPr>
              <a:t> – due to net upwelling under the (slow) storm</a:t>
            </a:r>
            <a:endParaRPr lang="en-US" sz="2000" dirty="0"/>
          </a:p>
        </p:txBody>
      </p:sp>
      <p:sp>
        <p:nvSpPr>
          <p:cNvPr id="2" name="Rectangle 1"/>
          <p:cNvSpPr/>
          <p:nvPr/>
        </p:nvSpPr>
        <p:spPr>
          <a:xfrm>
            <a:off x="990600" y="155397"/>
            <a:ext cx="7476109"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3200" b="1" i="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Fanapi</a:t>
            </a: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b="1" i="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Subinertial</a:t>
            </a: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Jet</a:t>
            </a:r>
            <a:endParaRPr lang="en-US" sz="32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0669" y="2030181"/>
            <a:ext cx="5721023" cy="480138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Box 4"/>
          <p:cNvSpPr txBox="1"/>
          <p:nvPr/>
        </p:nvSpPr>
        <p:spPr>
          <a:xfrm>
            <a:off x="576324" y="1656575"/>
            <a:ext cx="4060020" cy="369332"/>
          </a:xfrm>
          <a:prstGeom prst="rect">
            <a:avLst/>
          </a:prstGeom>
          <a:noFill/>
        </p:spPr>
        <p:txBody>
          <a:bodyPr wrap="square" rtlCol="0">
            <a:spAutoFit/>
          </a:bodyPr>
          <a:lstStyle/>
          <a:p>
            <a:r>
              <a:rPr lang="en-US" dirty="0" smtClean="0">
                <a:solidFill>
                  <a:srgbClr val="0000FF"/>
                </a:solidFill>
              </a:rPr>
              <a:t>Decomposition on isopycnal coordinate</a:t>
            </a:r>
            <a:endParaRPr lang="en-US" dirty="0">
              <a:solidFill>
                <a:srgbClr val="0000FF"/>
              </a:solidFill>
            </a:endParaRPr>
          </a:p>
        </p:txBody>
      </p:sp>
      <p:sp>
        <p:nvSpPr>
          <p:cNvPr id="6" name="Rectangle 5"/>
          <p:cNvSpPr/>
          <p:nvPr/>
        </p:nvSpPr>
        <p:spPr>
          <a:xfrm>
            <a:off x="1371600" y="3201898"/>
            <a:ext cx="270978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Subinertial</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Jet</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905000" y="5257800"/>
            <a:ext cx="2057400" cy="762000"/>
          </a:xfrm>
          <a:prstGeom prst="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14586" y="2047736"/>
            <a:ext cx="3124200" cy="2308324"/>
          </a:xfrm>
          <a:prstGeom prst="rect">
            <a:avLst/>
          </a:prstGeom>
          <a:noFill/>
        </p:spPr>
        <p:txBody>
          <a:bodyPr wrap="square" rtlCol="0">
            <a:spAutoFit/>
          </a:bodyPr>
          <a:lstStyle/>
          <a:p>
            <a:pPr algn="ctr"/>
            <a:r>
              <a:rPr lang="en-US" b="1" i="1" dirty="0">
                <a:solidFill>
                  <a:srgbClr val="FF0000"/>
                </a:solidFill>
              </a:rPr>
              <a:t> </a:t>
            </a:r>
            <a:r>
              <a:rPr lang="en-US" b="1" i="1" dirty="0" smtClean="0">
                <a:solidFill>
                  <a:srgbClr val="002060"/>
                </a:solidFill>
              </a:rPr>
              <a:t>Importance of </a:t>
            </a:r>
            <a:r>
              <a:rPr lang="en-US" b="1" i="1" dirty="0" err="1">
                <a:solidFill>
                  <a:srgbClr val="002060"/>
                </a:solidFill>
              </a:rPr>
              <a:t>S</a:t>
            </a:r>
            <a:r>
              <a:rPr lang="en-US" b="1" i="1" dirty="0" err="1" smtClean="0">
                <a:solidFill>
                  <a:srgbClr val="002060"/>
                </a:solidFill>
              </a:rPr>
              <a:t>ubinertial</a:t>
            </a:r>
            <a:r>
              <a:rPr lang="en-US" b="1" i="1" dirty="0" smtClean="0">
                <a:solidFill>
                  <a:srgbClr val="002060"/>
                </a:solidFill>
              </a:rPr>
              <a:t> Jet</a:t>
            </a:r>
          </a:p>
          <a:p>
            <a:pPr algn="ctr"/>
            <a:endParaRPr lang="en-US" b="1" dirty="0" smtClean="0">
              <a:solidFill>
                <a:srgbClr val="002060"/>
              </a:solidFill>
            </a:endParaRPr>
          </a:p>
          <a:p>
            <a:pPr marL="285750" indent="-285750">
              <a:buFont typeface="Arial" pitchFamily="34" charset="0"/>
              <a:buChar char="•"/>
            </a:pPr>
            <a:r>
              <a:rPr lang="en-US" b="1" i="1" dirty="0" err="1" smtClean="0">
                <a:solidFill>
                  <a:srgbClr val="FF0000"/>
                </a:solidFill>
              </a:rPr>
              <a:t>Advecting</a:t>
            </a:r>
            <a:r>
              <a:rPr lang="en-US" b="1" i="1" dirty="0" smtClean="0">
                <a:solidFill>
                  <a:srgbClr val="FF0000"/>
                </a:solidFill>
              </a:rPr>
              <a:t> cold wake</a:t>
            </a:r>
          </a:p>
          <a:p>
            <a:pPr marL="285750" indent="-285750">
              <a:buFont typeface="Arial" pitchFamily="34" charset="0"/>
              <a:buChar char="•"/>
            </a:pPr>
            <a:endParaRPr lang="en-US" b="1" i="1" dirty="0" smtClean="0">
              <a:solidFill>
                <a:srgbClr val="FF0000"/>
              </a:solidFill>
            </a:endParaRPr>
          </a:p>
          <a:p>
            <a:pPr marL="285750" indent="-285750">
              <a:buFont typeface="Arial" pitchFamily="34" charset="0"/>
              <a:buChar char="•"/>
            </a:pPr>
            <a:r>
              <a:rPr lang="en-US" b="1" i="1" dirty="0" smtClean="0">
                <a:solidFill>
                  <a:srgbClr val="FF0000"/>
                </a:solidFill>
              </a:rPr>
              <a:t>Reflecting and/or trapping near inertial waves?</a:t>
            </a:r>
          </a:p>
          <a:p>
            <a:pPr marL="285750" indent="-285750">
              <a:buFont typeface="Arial" pitchFamily="34" charset="0"/>
              <a:buChar char="•"/>
            </a:pPr>
            <a:endParaRPr lang="en-US" b="1" i="1" dirty="0" smtClean="0">
              <a:solidFill>
                <a:srgbClr val="FF0000"/>
              </a:solidFill>
            </a:endParaRPr>
          </a:p>
          <a:p>
            <a:pPr marL="285750" indent="-285750">
              <a:buFont typeface="Arial" pitchFamily="34" charset="0"/>
              <a:buChar char="•"/>
            </a:pPr>
            <a:r>
              <a:rPr lang="en-US" b="1" i="1" dirty="0" smtClean="0">
                <a:solidFill>
                  <a:srgbClr val="FF0000"/>
                </a:solidFill>
              </a:rPr>
              <a:t>Does it make an ‘eddy’?</a:t>
            </a:r>
            <a:endParaRPr lang="en-US" dirty="0"/>
          </a:p>
        </p:txBody>
      </p:sp>
      <p:sp>
        <p:nvSpPr>
          <p:cNvPr id="3" name="TextBox 2"/>
          <p:cNvSpPr txBox="1"/>
          <p:nvPr/>
        </p:nvSpPr>
        <p:spPr>
          <a:xfrm>
            <a:off x="3962400" y="3810000"/>
            <a:ext cx="1210629" cy="461665"/>
          </a:xfrm>
          <a:prstGeom prst="rect">
            <a:avLst/>
          </a:prstGeom>
          <a:noFill/>
        </p:spPr>
        <p:txBody>
          <a:bodyPr wrap="none" rtlCol="0">
            <a:spAutoFit/>
          </a:bodyPr>
          <a:lstStyle/>
          <a:p>
            <a:r>
              <a:rPr lang="en-US" sz="1200" b="1" i="1" dirty="0" smtClean="0">
                <a:latin typeface="Gabriola" pitchFamily="82" charset="0"/>
              </a:rPr>
              <a:t>Lien, Sanford</a:t>
            </a:r>
          </a:p>
          <a:p>
            <a:r>
              <a:rPr lang="en-US" sz="1200" b="1" i="1" dirty="0" smtClean="0">
                <a:latin typeface="Gabriola" pitchFamily="82" charset="0"/>
              </a:rPr>
              <a:t>Hsu, Price </a:t>
            </a:r>
            <a:endParaRPr lang="en-US" sz="1200" b="1" i="1" dirty="0">
              <a:latin typeface="Gabriola" pitchFamily="82" charset="0"/>
            </a:endParaRPr>
          </a:p>
        </p:txBody>
      </p:sp>
      <p:pic>
        <p:nvPicPr>
          <p:cNvPr id="7" name="Picture 2" descr="C:\Lien_Working_Folder\ONR\2012\ITOP\Kaohsiung Workshop\APL-UW_logo.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19275" y="152400"/>
            <a:ext cx="824725" cy="8016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descr="C:\Lien_Working_Folder\ONR\2012\ITOP\Kaohsiung Workshop\onr_logo.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9" y="152400"/>
            <a:ext cx="1136770" cy="536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65680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7" name="Text Box 17"/>
          <p:cNvSpPr txBox="1">
            <a:spLocks noChangeArrowheads="1"/>
          </p:cNvSpPr>
          <p:nvPr/>
        </p:nvSpPr>
        <p:spPr bwMode="auto">
          <a:xfrm>
            <a:off x="1042988" y="0"/>
            <a:ext cx="8101012" cy="369332"/>
          </a:xfrm>
          <a:prstGeom prst="rect">
            <a:avLst/>
          </a:prstGeom>
          <a:solidFill>
            <a:srgbClr val="FF0066"/>
          </a:solidFill>
          <a:ln w="9525">
            <a:noFill/>
            <a:miter lim="800000"/>
            <a:headEnd/>
            <a:tailEnd/>
          </a:ln>
          <a:effectLst/>
        </p:spPr>
        <p:txBody>
          <a:bodyPr>
            <a:prstTxWarp prst="textNoShape">
              <a:avLst/>
            </a:prstTxWarp>
            <a:spAutoFit/>
          </a:bodyPr>
          <a:lstStyle/>
          <a:p>
            <a:pPr>
              <a:spcBef>
                <a:spcPct val="50000"/>
              </a:spcBef>
            </a:pPr>
            <a:r>
              <a:rPr lang="en-US" altLang="zh-TW" b="1" dirty="0" err="1" smtClean="0"/>
              <a:t>Fanapi’s</a:t>
            </a:r>
            <a:r>
              <a:rPr lang="en-US" altLang="zh-TW" b="1" dirty="0" smtClean="0"/>
              <a:t> SSH </a:t>
            </a:r>
            <a:r>
              <a:rPr lang="en-US" altLang="zh-TW" b="1" dirty="0"/>
              <a:t>wake </a:t>
            </a:r>
          </a:p>
        </p:txBody>
      </p:sp>
      <p:pic>
        <p:nvPicPr>
          <p:cNvPr id="40978" name="Picture 18" descr="20101004_20101010_minus_20100908_20100914"/>
          <p:cNvPicPr>
            <a:picLocks noChangeAspect="1" noChangeArrowheads="1"/>
          </p:cNvPicPr>
          <p:nvPr/>
        </p:nvPicPr>
        <p:blipFill>
          <a:blip r:embed="rId3"/>
          <a:srcRect/>
          <a:stretch>
            <a:fillRect/>
          </a:stretch>
        </p:blipFill>
        <p:spPr bwMode="auto">
          <a:xfrm>
            <a:off x="0" y="861476"/>
            <a:ext cx="4140200" cy="2901950"/>
          </a:xfrm>
          <a:prstGeom prst="rect">
            <a:avLst/>
          </a:prstGeom>
          <a:noFill/>
        </p:spPr>
      </p:pic>
      <p:pic>
        <p:nvPicPr>
          <p:cNvPr id="40979" name="Picture 19" descr="20101021_20101027_minus_20100908_20100914"/>
          <p:cNvPicPr>
            <a:picLocks noChangeAspect="1" noChangeArrowheads="1"/>
          </p:cNvPicPr>
          <p:nvPr/>
        </p:nvPicPr>
        <p:blipFill>
          <a:blip r:embed="rId4"/>
          <a:srcRect/>
          <a:stretch>
            <a:fillRect/>
          </a:stretch>
        </p:blipFill>
        <p:spPr bwMode="auto">
          <a:xfrm>
            <a:off x="0" y="3906838"/>
            <a:ext cx="4210050" cy="2951162"/>
          </a:xfrm>
          <a:prstGeom prst="rect">
            <a:avLst/>
          </a:prstGeom>
          <a:noFill/>
        </p:spPr>
      </p:pic>
      <p:sp>
        <p:nvSpPr>
          <p:cNvPr id="40980" name="Text Box 20"/>
          <p:cNvSpPr txBox="1">
            <a:spLocks noChangeArrowheads="1"/>
          </p:cNvSpPr>
          <p:nvPr/>
        </p:nvSpPr>
        <p:spPr bwMode="auto">
          <a:xfrm>
            <a:off x="4540603" y="3906838"/>
            <a:ext cx="4321175" cy="2901950"/>
          </a:xfrm>
          <a:prstGeom prst="rect">
            <a:avLst/>
          </a:prstGeom>
          <a:solidFill>
            <a:srgbClr val="FFCCCC"/>
          </a:solidFill>
          <a:ln w="9525">
            <a:noFill/>
            <a:miter lim="800000"/>
            <a:headEnd/>
            <a:tailEnd/>
          </a:ln>
          <a:effectLst/>
        </p:spPr>
        <p:txBody>
          <a:bodyPr wrap="square">
            <a:prstTxWarp prst="textNoShape">
              <a:avLst/>
            </a:prstTxWarp>
            <a:spAutoFit/>
          </a:bodyPr>
          <a:lstStyle/>
          <a:p>
            <a:pPr>
              <a:spcBef>
                <a:spcPct val="50000"/>
              </a:spcBef>
            </a:pPr>
            <a:r>
              <a:rPr lang="en-US" altLang="zh-TW"/>
              <a:t>Key point:</a:t>
            </a:r>
          </a:p>
          <a:p>
            <a:pPr>
              <a:spcBef>
                <a:spcPct val="50000"/>
              </a:spcBef>
            </a:pPr>
            <a:r>
              <a:rPr lang="en-US" altLang="zh-TW"/>
              <a:t>Along-track delta SSHA can effectively detect subsurface cold wake even when SST is recovering. The subsurface cold wake lasted fore more than 1 month because it was subsequently enhanced by Megi and Chaba, and finally the seasonal signal comes in.</a:t>
            </a:r>
          </a:p>
          <a:p>
            <a:pPr>
              <a:spcBef>
                <a:spcPct val="50000"/>
              </a:spcBef>
            </a:pPr>
            <a:r>
              <a:rPr lang="en-US" altLang="zh-TW"/>
              <a:t>It appears that this cold wake never recover back. </a:t>
            </a:r>
          </a:p>
        </p:txBody>
      </p:sp>
      <p:sp>
        <p:nvSpPr>
          <p:cNvPr id="6" name="TextBox 5"/>
          <p:cNvSpPr txBox="1"/>
          <p:nvPr/>
        </p:nvSpPr>
        <p:spPr>
          <a:xfrm>
            <a:off x="4140200" y="0"/>
            <a:ext cx="624465" cy="369332"/>
          </a:xfrm>
          <a:prstGeom prst="rect">
            <a:avLst/>
          </a:prstGeom>
          <a:noFill/>
        </p:spPr>
        <p:txBody>
          <a:bodyPr wrap="none" rtlCol="0">
            <a:spAutoFit/>
          </a:bodyPr>
          <a:lstStyle/>
          <a:p>
            <a:r>
              <a:rPr lang="en-US" dirty="0" smtClean="0"/>
              <a:t>II Lin </a:t>
            </a:r>
            <a:endParaRPr lang="en-US" dirty="0"/>
          </a:p>
        </p:txBody>
      </p:sp>
      <p:sp>
        <p:nvSpPr>
          <p:cNvPr id="8" name="TextBox 7"/>
          <p:cNvSpPr txBox="1"/>
          <p:nvPr/>
        </p:nvSpPr>
        <p:spPr>
          <a:xfrm>
            <a:off x="504963" y="492144"/>
            <a:ext cx="3016984" cy="369332"/>
          </a:xfrm>
          <a:prstGeom prst="rect">
            <a:avLst/>
          </a:prstGeom>
          <a:noFill/>
          <a:ln w="9525" cmpd="sng">
            <a:solidFill>
              <a:schemeClr val="tx1"/>
            </a:solidFill>
          </a:ln>
        </p:spPr>
        <p:txBody>
          <a:bodyPr wrap="none" rtlCol="0">
            <a:spAutoFit/>
          </a:bodyPr>
          <a:lstStyle/>
          <a:p>
            <a:r>
              <a:rPr lang="en-US" b="1" dirty="0" smtClean="0"/>
              <a:t>Post – Pre </a:t>
            </a:r>
            <a:r>
              <a:rPr lang="en-US" b="1" smtClean="0"/>
              <a:t>Storm     </a:t>
            </a:r>
            <a:r>
              <a:rPr lang="en-US" b="1" dirty="0" smtClean="0"/>
              <a:t>~ 1 Month</a:t>
            </a:r>
            <a:endParaRPr lang="en-US" b="1" dirty="0"/>
          </a:p>
        </p:txBody>
      </p:sp>
      <p:sp>
        <p:nvSpPr>
          <p:cNvPr id="9" name="TextBox 8"/>
          <p:cNvSpPr txBox="1"/>
          <p:nvPr/>
        </p:nvSpPr>
        <p:spPr>
          <a:xfrm>
            <a:off x="4501258" y="1222963"/>
            <a:ext cx="4642742" cy="2339102"/>
          </a:xfrm>
          <a:prstGeom prst="rect">
            <a:avLst/>
          </a:prstGeom>
          <a:noFill/>
        </p:spPr>
        <p:txBody>
          <a:bodyPr wrap="square" rtlCol="0">
            <a:spAutoFit/>
          </a:bodyPr>
          <a:lstStyle/>
          <a:p>
            <a:r>
              <a:rPr lang="en-US" sz="2000" b="1" dirty="0" err="1" smtClean="0">
                <a:solidFill>
                  <a:srgbClr val="953735"/>
                </a:solidFill>
              </a:rPr>
              <a:t>Fanapi</a:t>
            </a:r>
            <a:r>
              <a:rPr lang="en-US" sz="2000" b="1" dirty="0" smtClean="0">
                <a:solidFill>
                  <a:srgbClr val="953735"/>
                </a:solidFill>
              </a:rPr>
              <a:t> made an eddy!?</a:t>
            </a:r>
          </a:p>
          <a:p>
            <a:pPr>
              <a:buFont typeface="Arial"/>
              <a:buChar char="•"/>
            </a:pPr>
            <a:r>
              <a:rPr lang="en-US" dirty="0" smtClean="0"/>
              <a:t>Large SSH signal at </a:t>
            </a:r>
            <a:r>
              <a:rPr lang="en-US" b="1" dirty="0" smtClean="0"/>
              <a:t>slow </a:t>
            </a:r>
            <a:r>
              <a:rPr lang="en-US" dirty="0" smtClean="0"/>
              <a:t>part of storm track</a:t>
            </a:r>
          </a:p>
          <a:p>
            <a:pPr>
              <a:buFont typeface="Arial"/>
              <a:buChar char="•"/>
            </a:pPr>
            <a:r>
              <a:rPr lang="en-US" dirty="0" smtClean="0"/>
              <a:t>Predicted by wind-stress curl</a:t>
            </a:r>
          </a:p>
          <a:p>
            <a:pPr>
              <a:buFont typeface="Arial"/>
              <a:buChar char="•"/>
            </a:pPr>
            <a:r>
              <a:rPr lang="en-US" dirty="0" smtClean="0"/>
              <a:t>Can we model this?</a:t>
            </a:r>
          </a:p>
          <a:p>
            <a:pPr>
              <a:buFont typeface="Arial"/>
              <a:buChar char="•"/>
            </a:pPr>
            <a:r>
              <a:rPr lang="en-US" dirty="0" smtClean="0"/>
              <a:t> Is SSH / T100 relationship different?</a:t>
            </a:r>
          </a:p>
          <a:p>
            <a:endParaRPr lang="en-US" dirty="0" smtClean="0"/>
          </a:p>
          <a:p>
            <a:r>
              <a:rPr lang="en-US" dirty="0" smtClean="0"/>
              <a:t>Expect a stronger eddy for 2009 T. </a:t>
            </a:r>
            <a:r>
              <a:rPr lang="en-US" dirty="0" err="1" smtClean="0"/>
              <a:t>Lupit</a:t>
            </a:r>
            <a:r>
              <a:rPr lang="en-US" dirty="0" smtClean="0"/>
              <a:t> )</a:t>
            </a:r>
          </a:p>
          <a:p>
            <a:endParaRPr lang="en-US" dirty="0"/>
          </a:p>
        </p:txBody>
      </p:sp>
      <p:sp>
        <p:nvSpPr>
          <p:cNvPr id="10" name="TextBox 9"/>
          <p:cNvSpPr txBox="1"/>
          <p:nvPr/>
        </p:nvSpPr>
        <p:spPr>
          <a:xfrm>
            <a:off x="480706" y="3678763"/>
            <a:ext cx="1124564" cy="369332"/>
          </a:xfrm>
          <a:prstGeom prst="rect">
            <a:avLst/>
          </a:prstGeom>
          <a:noFill/>
          <a:ln w="9525" cmpd="sng">
            <a:solidFill>
              <a:schemeClr val="tx1"/>
            </a:solidFill>
          </a:ln>
        </p:spPr>
        <p:txBody>
          <a:bodyPr wrap="none" rtlCol="0">
            <a:spAutoFit/>
          </a:bodyPr>
          <a:lstStyle/>
          <a:p>
            <a:r>
              <a:rPr lang="en-US" b="1" dirty="0" smtClean="0"/>
              <a:t>~ 7 weeks</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63925" y="3844400"/>
            <a:ext cx="3713154" cy="298355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902" y="1391939"/>
            <a:ext cx="4551793" cy="24987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文字方塊 1"/>
          <p:cNvSpPr txBox="1"/>
          <p:nvPr/>
        </p:nvSpPr>
        <p:spPr>
          <a:xfrm>
            <a:off x="509638" y="769751"/>
            <a:ext cx="3741717" cy="646331"/>
          </a:xfrm>
          <a:prstGeom prst="rect">
            <a:avLst/>
          </a:prstGeom>
          <a:noFill/>
        </p:spPr>
        <p:txBody>
          <a:bodyPr wrap="square" rtlCol="0">
            <a:spAutoFit/>
          </a:bodyPr>
          <a:lstStyle/>
          <a:p>
            <a:r>
              <a:rPr lang="en-US" altLang="zh-TW" b="1" i="1" dirty="0" smtClean="0">
                <a:solidFill>
                  <a:srgbClr val="FF0000"/>
                </a:solidFill>
              </a:rPr>
              <a:t>PWP3D predicts observed -2</a:t>
            </a:r>
            <a:r>
              <a:rPr lang="en-US" altLang="zh-TW" b="1" i="1" baseline="30000" dirty="0" smtClean="0">
                <a:solidFill>
                  <a:srgbClr val="FF0000"/>
                </a:solidFill>
              </a:rPr>
              <a:t>o</a:t>
            </a:r>
            <a:r>
              <a:rPr lang="en-US" altLang="zh-TW" b="1" i="1" dirty="0" smtClean="0">
                <a:solidFill>
                  <a:srgbClr val="FF0000"/>
                </a:solidFill>
              </a:rPr>
              <a:t>C cooling in Francis </a:t>
            </a:r>
            <a:r>
              <a:rPr lang="en-US" altLang="zh-TW" sz="1400" i="1" dirty="0" smtClean="0"/>
              <a:t>(Sanford et al. 2011)</a:t>
            </a:r>
            <a:endParaRPr lang="zh-TW" altLang="en-US" sz="1400" i="1" dirty="0"/>
          </a:p>
        </p:txBody>
      </p:sp>
      <p:sp>
        <p:nvSpPr>
          <p:cNvPr id="3" name="Rectangle 2"/>
          <p:cNvSpPr/>
          <p:nvPr/>
        </p:nvSpPr>
        <p:spPr>
          <a:xfrm>
            <a:off x="1028527" y="61865"/>
            <a:ext cx="713733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Unpredicted Cooling in </a:t>
            </a:r>
            <a:r>
              <a:rPr lang="en-US" altLang="zh-TW" sz="4000" b="1" i="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Fanapi</a:t>
            </a:r>
            <a:r>
              <a:rPr lang="en-US" altLang="zh-TW"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4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1" name="Picture 3"/>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2029" y="4127840"/>
            <a:ext cx="3773775" cy="250910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5" name="Rectangle 14"/>
          <p:cNvSpPr/>
          <p:nvPr/>
        </p:nvSpPr>
        <p:spPr>
          <a:xfrm>
            <a:off x="3048000" y="3124200"/>
            <a:ext cx="111729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Francis</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2758209" y="4302004"/>
            <a:ext cx="106593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Fanapi</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p:cNvSpPr/>
          <p:nvPr/>
        </p:nvSpPr>
        <p:spPr>
          <a:xfrm>
            <a:off x="5313166" y="5800653"/>
            <a:ext cx="106593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Fanapi</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1839528" y="5037222"/>
            <a:ext cx="1837362" cy="369332"/>
          </a:xfrm>
          <a:prstGeom prst="rect">
            <a:avLst/>
          </a:prstGeom>
          <a:noFill/>
        </p:spPr>
        <p:txBody>
          <a:bodyPr wrap="none" rtlCol="0">
            <a:spAutoFit/>
          </a:bodyPr>
          <a:lstStyle/>
          <a:p>
            <a:r>
              <a:rPr lang="en-US" b="1" i="1" dirty="0" smtClean="0">
                <a:solidFill>
                  <a:srgbClr val="FF0000"/>
                </a:solidFill>
              </a:rPr>
              <a:t>PWP3D : </a:t>
            </a:r>
            <a:r>
              <a:rPr lang="en-US" b="1" i="1" dirty="0" err="1" smtClean="0">
                <a:solidFill>
                  <a:srgbClr val="FF0000"/>
                </a:solidFill>
                <a:latin typeface="Symbol" pitchFamily="18" charset="2"/>
              </a:rPr>
              <a:t>d</a:t>
            </a:r>
            <a:r>
              <a:rPr lang="en-US" b="1" i="1" dirty="0" err="1" smtClean="0">
                <a:solidFill>
                  <a:srgbClr val="FF0000"/>
                </a:solidFill>
              </a:rPr>
              <a:t>T</a:t>
            </a:r>
            <a:r>
              <a:rPr lang="en-US" b="1" i="1" dirty="0" smtClean="0">
                <a:solidFill>
                  <a:srgbClr val="FF0000"/>
                </a:solidFill>
              </a:rPr>
              <a:t> ~1</a:t>
            </a:r>
            <a:r>
              <a:rPr lang="en-US" b="1" i="1" baseline="30000" dirty="0" smtClean="0">
                <a:solidFill>
                  <a:srgbClr val="FF0000"/>
                </a:solidFill>
              </a:rPr>
              <a:t>o</a:t>
            </a:r>
            <a:r>
              <a:rPr lang="en-US" b="1" i="1" dirty="0" smtClean="0">
                <a:solidFill>
                  <a:srgbClr val="FF0000"/>
                </a:solidFill>
              </a:rPr>
              <a:t>C</a:t>
            </a:r>
            <a:endParaRPr lang="en-US" b="1" i="1" dirty="0">
              <a:solidFill>
                <a:srgbClr val="FF0000"/>
              </a:solidFill>
            </a:endParaRPr>
          </a:p>
        </p:txBody>
      </p:sp>
      <p:sp>
        <p:nvSpPr>
          <p:cNvPr id="18" name="TextBox 17"/>
          <p:cNvSpPr txBox="1"/>
          <p:nvPr/>
        </p:nvSpPr>
        <p:spPr>
          <a:xfrm>
            <a:off x="1930925" y="5781839"/>
            <a:ext cx="2231669" cy="369332"/>
          </a:xfrm>
          <a:prstGeom prst="rect">
            <a:avLst/>
          </a:prstGeom>
          <a:noFill/>
        </p:spPr>
        <p:txBody>
          <a:bodyPr wrap="square" rtlCol="0">
            <a:spAutoFit/>
          </a:bodyPr>
          <a:lstStyle/>
          <a:p>
            <a:r>
              <a:rPr lang="en-US" b="1" i="1" dirty="0">
                <a:solidFill>
                  <a:srgbClr val="0000FF"/>
                </a:solidFill>
              </a:rPr>
              <a:t>EM-APEX </a:t>
            </a:r>
            <a:r>
              <a:rPr lang="en-US" b="1" i="1" dirty="0" smtClean="0">
                <a:solidFill>
                  <a:srgbClr val="0000FF"/>
                </a:solidFill>
              </a:rPr>
              <a:t>: </a:t>
            </a:r>
            <a:r>
              <a:rPr lang="en-US" b="1" i="1" dirty="0" err="1" smtClean="0">
                <a:solidFill>
                  <a:srgbClr val="0000FF"/>
                </a:solidFill>
                <a:latin typeface="Symbol" pitchFamily="18" charset="2"/>
              </a:rPr>
              <a:t>d</a:t>
            </a:r>
            <a:r>
              <a:rPr lang="en-US" b="1" i="1" dirty="0" err="1" smtClean="0">
                <a:solidFill>
                  <a:srgbClr val="0000FF"/>
                </a:solidFill>
              </a:rPr>
              <a:t>T</a:t>
            </a:r>
            <a:r>
              <a:rPr lang="en-US" b="1" i="1" dirty="0" smtClean="0">
                <a:solidFill>
                  <a:srgbClr val="0000FF"/>
                </a:solidFill>
              </a:rPr>
              <a:t> ~2.5</a:t>
            </a:r>
            <a:r>
              <a:rPr lang="en-US" b="1" i="1" baseline="30000" dirty="0" smtClean="0">
                <a:solidFill>
                  <a:srgbClr val="0000FF"/>
                </a:solidFill>
              </a:rPr>
              <a:t>o</a:t>
            </a:r>
            <a:r>
              <a:rPr lang="en-US" b="1" i="1" dirty="0" smtClean="0">
                <a:solidFill>
                  <a:srgbClr val="0000FF"/>
                </a:solidFill>
              </a:rPr>
              <a:t>C </a:t>
            </a:r>
            <a:endParaRPr lang="en-US" b="1" i="1" dirty="0">
              <a:solidFill>
                <a:srgbClr val="0000FF"/>
              </a:solidFill>
            </a:endParaRPr>
          </a:p>
        </p:txBody>
      </p:sp>
      <p:sp>
        <p:nvSpPr>
          <p:cNvPr id="27" name="TextBox 26"/>
          <p:cNvSpPr txBox="1"/>
          <p:nvPr/>
        </p:nvSpPr>
        <p:spPr>
          <a:xfrm>
            <a:off x="6802164" y="3971556"/>
            <a:ext cx="904415" cy="369332"/>
          </a:xfrm>
          <a:prstGeom prst="rect">
            <a:avLst/>
          </a:prstGeom>
          <a:noFill/>
        </p:spPr>
        <p:txBody>
          <a:bodyPr wrap="none" rtlCol="0">
            <a:spAutoFit/>
          </a:bodyPr>
          <a:lstStyle/>
          <a:p>
            <a:r>
              <a:rPr lang="en-US" b="1" i="1" dirty="0" smtClean="0">
                <a:solidFill>
                  <a:srgbClr val="FF0000"/>
                </a:solidFill>
              </a:rPr>
              <a:t>PWP3D</a:t>
            </a:r>
            <a:endParaRPr lang="en-US" b="1" i="1" dirty="0">
              <a:solidFill>
                <a:srgbClr val="FF0000"/>
              </a:solidFill>
            </a:endParaRPr>
          </a:p>
        </p:txBody>
      </p:sp>
      <p:sp>
        <p:nvSpPr>
          <p:cNvPr id="28" name="TextBox 27"/>
          <p:cNvSpPr txBox="1"/>
          <p:nvPr/>
        </p:nvSpPr>
        <p:spPr>
          <a:xfrm>
            <a:off x="5313166" y="4705226"/>
            <a:ext cx="1115834" cy="369332"/>
          </a:xfrm>
          <a:prstGeom prst="rect">
            <a:avLst/>
          </a:prstGeom>
          <a:noFill/>
        </p:spPr>
        <p:txBody>
          <a:bodyPr wrap="square" rtlCol="0">
            <a:spAutoFit/>
          </a:bodyPr>
          <a:lstStyle/>
          <a:p>
            <a:r>
              <a:rPr lang="en-US" b="1" i="1" dirty="0" smtClean="0">
                <a:solidFill>
                  <a:srgbClr val="0000FF"/>
                </a:solidFill>
              </a:rPr>
              <a:t>EM-APEX</a:t>
            </a:r>
            <a:endParaRPr lang="en-US" b="1" i="1" dirty="0">
              <a:solidFill>
                <a:srgbClr val="0000FF"/>
              </a:solidFill>
            </a:endParaRPr>
          </a:p>
        </p:txBody>
      </p:sp>
      <p:sp>
        <p:nvSpPr>
          <p:cNvPr id="20" name="TextBox 19"/>
          <p:cNvSpPr txBox="1"/>
          <p:nvPr/>
        </p:nvSpPr>
        <p:spPr>
          <a:xfrm>
            <a:off x="4413653" y="1005530"/>
            <a:ext cx="4030694" cy="1200329"/>
          </a:xfrm>
          <a:prstGeom prst="rect">
            <a:avLst/>
          </a:prstGeom>
          <a:noFill/>
        </p:spPr>
        <p:txBody>
          <a:bodyPr wrap="square" rtlCol="0">
            <a:spAutoFit/>
          </a:bodyPr>
          <a:lstStyle/>
          <a:p>
            <a:pPr marL="285750" indent="-285750" algn="ctr"/>
            <a:r>
              <a:rPr lang="en-US" b="1" i="1" dirty="0" smtClean="0">
                <a:solidFill>
                  <a:srgbClr val="FF0000"/>
                </a:solidFill>
              </a:rPr>
              <a:t>PWP3D fails to predict the surface cooling by </a:t>
            </a:r>
            <a:r>
              <a:rPr lang="en-US" b="1" i="1" dirty="0" err="1" smtClean="0">
                <a:solidFill>
                  <a:srgbClr val="FF0000"/>
                </a:solidFill>
              </a:rPr>
              <a:t>Fanapi</a:t>
            </a:r>
            <a:endParaRPr lang="en-US" b="1" i="1" dirty="0" smtClean="0">
              <a:solidFill>
                <a:srgbClr val="FF0000"/>
              </a:solidFill>
            </a:endParaRPr>
          </a:p>
          <a:p>
            <a:pPr marL="285750" indent="-285750" algn="ctr"/>
            <a:r>
              <a:rPr lang="en-US" b="1" i="1" dirty="0" smtClean="0">
                <a:solidFill>
                  <a:srgbClr val="FF0000"/>
                </a:solidFill>
              </a:rPr>
              <a:t>WHY?</a:t>
            </a:r>
          </a:p>
          <a:p>
            <a:pPr marL="285750" indent="-285750">
              <a:buFont typeface="Arial" pitchFamily="34" charset="0"/>
              <a:buChar char="•"/>
            </a:pPr>
            <a:endParaRPr lang="en-US" dirty="0"/>
          </a:p>
        </p:txBody>
      </p:sp>
      <p:sp>
        <p:nvSpPr>
          <p:cNvPr id="17" name="TextBox 16"/>
          <p:cNvSpPr txBox="1"/>
          <p:nvPr/>
        </p:nvSpPr>
        <p:spPr>
          <a:xfrm>
            <a:off x="5482538" y="697753"/>
            <a:ext cx="2224041" cy="307777"/>
          </a:xfrm>
          <a:prstGeom prst="rect">
            <a:avLst/>
          </a:prstGeom>
          <a:noFill/>
        </p:spPr>
        <p:txBody>
          <a:bodyPr wrap="none" rtlCol="0">
            <a:spAutoFit/>
          </a:bodyPr>
          <a:lstStyle/>
          <a:p>
            <a:r>
              <a:rPr lang="en-US" sz="1400" i="1" dirty="0" smtClean="0">
                <a:latin typeface="Gabriola" pitchFamily="82" charset="0"/>
              </a:rPr>
              <a:t>Lien, Sanford, Hsu, Price </a:t>
            </a:r>
            <a:endParaRPr lang="en-US" sz="1400" i="1" dirty="0">
              <a:latin typeface="Gabriola" pitchFamily="82" charset="0"/>
            </a:endParaRPr>
          </a:p>
        </p:txBody>
      </p:sp>
      <p:sp>
        <p:nvSpPr>
          <p:cNvPr id="4" name="TextBox 3"/>
          <p:cNvSpPr txBox="1"/>
          <p:nvPr/>
        </p:nvSpPr>
        <p:spPr>
          <a:xfrm>
            <a:off x="4987628" y="1954649"/>
            <a:ext cx="4045936" cy="1631216"/>
          </a:xfrm>
          <a:prstGeom prst="rect">
            <a:avLst/>
          </a:prstGeom>
          <a:noFill/>
        </p:spPr>
        <p:txBody>
          <a:bodyPr wrap="square" rtlCol="0">
            <a:spAutoFit/>
          </a:bodyPr>
          <a:lstStyle/>
          <a:p>
            <a:pPr marL="342900" indent="-342900">
              <a:buFont typeface="+mj-lt"/>
              <a:buAutoNum type="arabicPeriod"/>
            </a:pPr>
            <a:r>
              <a:rPr lang="en-US" sz="1600" b="1" i="1" dirty="0" smtClean="0">
                <a:solidFill>
                  <a:srgbClr val="0000FF"/>
                </a:solidFill>
              </a:rPr>
              <a:t>Inaccurate </a:t>
            </a:r>
            <a:r>
              <a:rPr lang="en-US" sz="1600" b="1" i="1" dirty="0">
                <a:solidFill>
                  <a:srgbClr val="0000FF"/>
                </a:solidFill>
              </a:rPr>
              <a:t>initial condition</a:t>
            </a:r>
            <a:r>
              <a:rPr lang="en-US" sz="1600" b="1" i="1" dirty="0" smtClean="0">
                <a:solidFill>
                  <a:srgbClr val="0000FF"/>
                </a:solidFill>
              </a:rPr>
              <a:t>?</a:t>
            </a:r>
          </a:p>
          <a:p>
            <a:pPr marL="342900" indent="-342900">
              <a:buFont typeface="+mj-lt"/>
              <a:buAutoNum type="arabicPeriod"/>
            </a:pPr>
            <a:r>
              <a:rPr lang="en-US" sz="1600" b="1" i="1" dirty="0" smtClean="0">
                <a:solidFill>
                  <a:srgbClr val="0000FF"/>
                </a:solidFill>
              </a:rPr>
              <a:t>Poor storm wind stress?</a:t>
            </a:r>
          </a:p>
          <a:p>
            <a:pPr marL="342900" indent="-342900">
              <a:buFont typeface="+mj-lt"/>
              <a:buAutoNum type="arabicPeriod"/>
            </a:pPr>
            <a:r>
              <a:rPr lang="en-US" sz="1600" b="1" i="1" dirty="0" smtClean="0">
                <a:solidFill>
                  <a:srgbClr val="0000FF"/>
                </a:solidFill>
              </a:rPr>
              <a:t>Missing </a:t>
            </a:r>
            <a:r>
              <a:rPr lang="en-US" sz="1600" b="1" i="1" dirty="0">
                <a:solidFill>
                  <a:srgbClr val="0000FF"/>
                </a:solidFill>
              </a:rPr>
              <a:t>surface</a:t>
            </a:r>
            <a:r>
              <a:rPr lang="en-US" sz="1600" b="1" i="1" dirty="0" smtClean="0">
                <a:solidFill>
                  <a:srgbClr val="0000FF"/>
                </a:solidFill>
              </a:rPr>
              <a:t> buoyancy flux? </a:t>
            </a:r>
          </a:p>
          <a:p>
            <a:pPr marL="342900" indent="-342900">
              <a:buFont typeface="+mj-lt"/>
              <a:buAutoNum type="arabicPeriod"/>
            </a:pPr>
            <a:r>
              <a:rPr lang="en-US" sz="1600" b="1" i="1" dirty="0" smtClean="0">
                <a:solidFill>
                  <a:srgbClr val="0000FF"/>
                </a:solidFill>
              </a:rPr>
              <a:t>Float advection?</a:t>
            </a:r>
          </a:p>
          <a:p>
            <a:pPr marL="342900" indent="-342900">
              <a:buFont typeface="+mj-lt"/>
              <a:buAutoNum type="arabicPeriod"/>
            </a:pPr>
            <a:r>
              <a:rPr lang="en-US" sz="1600" b="1" i="1" dirty="0" smtClean="0">
                <a:solidFill>
                  <a:srgbClr val="0000FF"/>
                </a:solidFill>
              </a:rPr>
              <a:t>Background Eddy</a:t>
            </a:r>
            <a:r>
              <a:rPr lang="en-US" b="1" i="1" dirty="0" smtClean="0">
                <a:solidFill>
                  <a:srgbClr val="0000FF"/>
                </a:solidFill>
              </a:rPr>
              <a:t> and evolution?</a:t>
            </a:r>
          </a:p>
          <a:p>
            <a:pPr marL="342900" indent="-342900">
              <a:buFont typeface="+mj-lt"/>
              <a:buAutoNum type="arabicPeriod"/>
            </a:pPr>
            <a:r>
              <a:rPr lang="en-US" b="1" i="1" dirty="0" smtClean="0">
                <a:solidFill>
                  <a:srgbClr val="0000FF"/>
                </a:solidFill>
              </a:rPr>
              <a:t>Model Error?  </a:t>
            </a:r>
            <a:r>
              <a:rPr lang="en-US" sz="1100" b="1" i="1" dirty="0" smtClean="0">
                <a:solidFill>
                  <a:srgbClr val="0000FF"/>
                </a:solidFill>
              </a:rPr>
              <a:t>(PWP is not perfect)</a:t>
            </a:r>
          </a:p>
        </p:txBody>
      </p:sp>
      <p:pic>
        <p:nvPicPr>
          <p:cNvPr id="25" name="Picture 2" descr="C:\Lien_Working_Folder\ONR\2012\ITOP\Kaohsiung Workshop\APL-UW_logo.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08839" y="15481"/>
            <a:ext cx="824725" cy="8016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6" name="Picture 3" descr="C:\Lien_Working_Folder\ONR\2012\ITOP\Kaohsiung Workshop\onr_logo.jpg"/>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90" y="77239"/>
            <a:ext cx="1136770" cy="536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5549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ullivan.ai"/>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msey.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anapiVKE.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egiWaves.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FANAPI Ocean Measurements</a:t>
            </a:r>
            <a:endParaRPr lang="en-US" dirty="0"/>
          </a:p>
        </p:txBody>
      </p:sp>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945" r="5710" b="5106"/>
          <a:stretch/>
        </p:blipFill>
        <p:spPr bwMode="auto">
          <a:xfrm>
            <a:off x="91997" y="1417638"/>
            <a:ext cx="5713637" cy="4664153"/>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3" name="Content Placeholder 2"/>
          <p:cNvSpPr>
            <a:spLocks noGrp="1"/>
          </p:cNvSpPr>
          <p:nvPr>
            <p:ph idx="1"/>
          </p:nvPr>
        </p:nvSpPr>
        <p:spPr>
          <a:xfrm>
            <a:off x="5824448" y="1600200"/>
            <a:ext cx="3150219" cy="4525963"/>
          </a:xfrm>
        </p:spPr>
        <p:txBody>
          <a:bodyPr>
            <a:normAutofit fontScale="85000" lnSpcReduction="20000"/>
          </a:bodyPr>
          <a:lstStyle/>
          <a:p>
            <a:pPr marL="0" indent="0">
              <a:buNone/>
            </a:pPr>
            <a:r>
              <a:rPr lang="en-US" dirty="0" smtClean="0"/>
              <a:t>2 Moorings</a:t>
            </a:r>
          </a:p>
          <a:p>
            <a:pPr marL="0" indent="0">
              <a:buNone/>
            </a:pPr>
            <a:r>
              <a:rPr lang="en-US" dirty="0" smtClean="0"/>
              <a:t>72 </a:t>
            </a:r>
            <a:r>
              <a:rPr lang="en-US" dirty="0" err="1" smtClean="0"/>
              <a:t>AXBTs</a:t>
            </a:r>
            <a:endParaRPr lang="en-US" dirty="0" smtClean="0"/>
          </a:p>
          <a:p>
            <a:pPr marL="0" indent="0">
              <a:buNone/>
            </a:pPr>
            <a:r>
              <a:rPr lang="en-US" dirty="0" smtClean="0"/>
              <a:t>7 EM-APEX</a:t>
            </a:r>
          </a:p>
          <a:p>
            <a:pPr marL="0" indent="0">
              <a:buNone/>
            </a:pPr>
            <a:r>
              <a:rPr lang="en-US" dirty="0" smtClean="0"/>
              <a:t>14 ADOS</a:t>
            </a:r>
          </a:p>
          <a:p>
            <a:pPr marL="0" indent="0">
              <a:buNone/>
            </a:pPr>
            <a:r>
              <a:rPr lang="en-US" dirty="0" smtClean="0"/>
              <a:t>4 </a:t>
            </a:r>
            <a:r>
              <a:rPr lang="en-US" dirty="0" err="1" smtClean="0"/>
              <a:t>Lagrangian</a:t>
            </a:r>
            <a:r>
              <a:rPr lang="en-US" dirty="0" smtClean="0"/>
              <a:t> Floats</a:t>
            </a:r>
          </a:p>
          <a:p>
            <a:pPr marL="0" indent="0">
              <a:buNone/>
            </a:pPr>
            <a:r>
              <a:rPr lang="en-US" dirty="0" smtClean="0"/>
              <a:t>26 SVP Drifters</a:t>
            </a:r>
          </a:p>
          <a:p>
            <a:pPr marL="0" indent="0">
              <a:buNone/>
            </a:pPr>
            <a:r>
              <a:rPr lang="en-US" dirty="0" smtClean="0"/>
              <a:t>3 SUPER drifters</a:t>
            </a:r>
          </a:p>
          <a:p>
            <a:pPr marL="0" indent="0">
              <a:buNone/>
            </a:pPr>
            <a:r>
              <a:rPr lang="en-US" dirty="0" smtClean="0"/>
              <a:t>3 weeks UCTD</a:t>
            </a:r>
          </a:p>
          <a:p>
            <a:pPr marL="0" indent="0">
              <a:buNone/>
            </a:pPr>
            <a:r>
              <a:rPr lang="en-US" dirty="0" smtClean="0"/>
              <a:t>9 </a:t>
            </a:r>
            <a:r>
              <a:rPr lang="en-US" dirty="0" err="1" smtClean="0"/>
              <a:t>Seagliders</a:t>
            </a:r>
            <a:endParaRPr lang="en-US" dirty="0" smtClean="0"/>
          </a:p>
          <a:p>
            <a:pPr marL="0" indent="0">
              <a:buNone/>
            </a:pPr>
            <a:r>
              <a:rPr lang="en-US" dirty="0" err="1" smtClean="0"/>
              <a:t>uStructure</a:t>
            </a:r>
            <a:r>
              <a:rPr lang="en-US" dirty="0" smtClean="0"/>
              <a:t> – </a:t>
            </a:r>
            <a:r>
              <a:rPr lang="en-US" sz="2353" dirty="0" smtClean="0"/>
              <a:t>ship/glider</a:t>
            </a:r>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3314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issing!.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Situ “SST” Movie (3 day mean)</a:t>
            </a:r>
            <a:endParaRPr lang="en-US" dirty="0"/>
          </a:p>
        </p:txBody>
      </p:sp>
      <p:pic>
        <p:nvPicPr>
          <p:cNvPr id="4" name="FanapiSSTMovie3dayAXBT.avi">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rotWithShape="1">
          <a:blip r:embed="rId5"/>
          <a:srcRect l="3070" t="10399" r="1756" b="14562"/>
          <a:stretch/>
        </p:blipFill>
        <p:spPr>
          <a:xfrm>
            <a:off x="581210" y="1293386"/>
            <a:ext cx="8105590" cy="4793510"/>
          </a:xfrm>
        </p:spPr>
      </p:pic>
      <p:sp>
        <p:nvSpPr>
          <p:cNvPr id="5" name="TextBox 4"/>
          <p:cNvSpPr txBox="1"/>
          <p:nvPr/>
        </p:nvSpPr>
        <p:spPr>
          <a:xfrm>
            <a:off x="7328370" y="6406444"/>
            <a:ext cx="1358430" cy="369332"/>
          </a:xfrm>
          <a:prstGeom prst="rect">
            <a:avLst/>
          </a:prstGeom>
          <a:noFill/>
        </p:spPr>
        <p:txBody>
          <a:bodyPr wrap="square" rtlCol="0">
            <a:spAutoFit/>
          </a:bodyPr>
          <a:lstStyle/>
          <a:p>
            <a:r>
              <a:rPr lang="en-US" dirty="0" err="1"/>
              <a:t>Mrvaljevic</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229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STEvolution.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p:nvPr/>
        </p:nvGrpSpPr>
        <p:grpSpPr>
          <a:xfrm>
            <a:off x="1861135" y="3295822"/>
            <a:ext cx="5846179" cy="2667000"/>
            <a:chOff x="1850020" y="3429000"/>
            <a:chExt cx="5846179" cy="2667000"/>
          </a:xfrm>
        </p:grpSpPr>
        <p:pic>
          <p:nvPicPr>
            <p:cNvPr id="1026" name="Picture 2" descr="C:\Users\wang\Documents\MyData\MAT07A_work\itop_sat_avg2.png"/>
            <p:cNvPicPr>
              <a:picLocks noChangeAspect="1" noChangeArrowheads="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1786" t="52940" r="11526" b="9181"/>
            <a:stretch/>
          </p:blipFill>
          <p:spPr bwMode="auto">
            <a:xfrm>
              <a:off x="4343400" y="3429000"/>
              <a:ext cx="3352799" cy="259619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C:\Users\wang\Documents\MyData\data\itop\coamps_coup\12W\sst\apr11_exp14_34.pn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302" t="9944" r="23821" b="50181"/>
            <a:stretch/>
          </p:blipFill>
          <p:spPr bwMode="auto">
            <a:xfrm>
              <a:off x="1850020" y="3450510"/>
              <a:ext cx="2667000" cy="264549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grpSp>
        <p:nvGrpSpPr>
          <p:cNvPr id="3" name="Group 1"/>
          <p:cNvGrpSpPr/>
          <p:nvPr/>
        </p:nvGrpSpPr>
        <p:grpSpPr>
          <a:xfrm>
            <a:off x="1861135" y="781222"/>
            <a:ext cx="5748328" cy="2647778"/>
            <a:chOff x="1827376" y="872834"/>
            <a:chExt cx="5748328" cy="2647778"/>
          </a:xfrm>
        </p:grpSpPr>
        <p:pic>
          <p:nvPicPr>
            <p:cNvPr id="1027" name="Picture 3" descr="C:\Users\wang\Documents\MyData\data\itop\coamps_coup\12W\sst\apr11_exp14_33.png"/>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622" t="9847" r="24994" b="50424"/>
            <a:stretch/>
          </p:blipFill>
          <p:spPr bwMode="auto">
            <a:xfrm>
              <a:off x="1827376" y="881515"/>
              <a:ext cx="2600287" cy="263909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 name="Picture 2" descr="C:\Users\wang\Documents\MyData\data\itop\coamps_coup\12W\itop_coamps_sst_avg.png"/>
            <p:cNvPicPr>
              <a:picLocks noChangeAspect="1" noChangeArrowheads="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116" t="54275" r="56965" b="10720"/>
            <a:stretch/>
          </p:blipFill>
          <p:spPr bwMode="auto">
            <a:xfrm>
              <a:off x="4422840" y="872834"/>
              <a:ext cx="3152864" cy="2514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sp>
        <p:nvSpPr>
          <p:cNvPr id="7" name="TextBox 6"/>
          <p:cNvSpPr txBox="1"/>
          <p:nvPr/>
        </p:nvSpPr>
        <p:spPr>
          <a:xfrm>
            <a:off x="1790700" y="268171"/>
            <a:ext cx="5562600" cy="369332"/>
          </a:xfrm>
          <a:prstGeom prst="rect">
            <a:avLst/>
          </a:prstGeom>
          <a:noFill/>
        </p:spPr>
        <p:txBody>
          <a:bodyPr wrap="square" rtlCol="0">
            <a:spAutoFit/>
          </a:bodyPr>
          <a:lstStyle/>
          <a:p>
            <a:pPr algn="ctr"/>
            <a:r>
              <a:rPr lang="en-US" b="1" dirty="0" smtClean="0">
                <a:latin typeface="Arial" pitchFamily="34" charset="0"/>
                <a:cs typeface="Arial" pitchFamily="34" charset="0"/>
              </a:rPr>
              <a:t>Comparison  of Satellite and COAMPS SST </a:t>
            </a:r>
            <a:endParaRPr lang="en-US" b="1" dirty="0">
              <a:latin typeface="Arial" pitchFamily="34" charset="0"/>
              <a:cs typeface="Arial" pitchFamily="34" charset="0"/>
            </a:endParaRPr>
          </a:p>
        </p:txBody>
      </p:sp>
      <p:sp>
        <p:nvSpPr>
          <p:cNvPr id="8" name="TextBox 7"/>
          <p:cNvSpPr txBox="1"/>
          <p:nvPr/>
        </p:nvSpPr>
        <p:spPr>
          <a:xfrm>
            <a:off x="1143000" y="5966542"/>
            <a:ext cx="7848600" cy="646331"/>
          </a:xfrm>
          <a:prstGeom prst="rect">
            <a:avLst/>
          </a:prstGeom>
          <a:noFill/>
        </p:spPr>
        <p:txBody>
          <a:bodyPr wrap="square" rtlCol="0">
            <a:spAutoFit/>
          </a:bodyPr>
          <a:lstStyle/>
          <a:p>
            <a:pPr marL="285750" indent="-285750">
              <a:buFont typeface="Arial" pitchFamily="34" charset="0"/>
              <a:buChar char="•"/>
            </a:pPr>
            <a:r>
              <a:rPr lang="en-US" dirty="0" smtClean="0"/>
              <a:t>COAMPS’s cold wake area is similar to the satellite observation for 9/20-21</a:t>
            </a:r>
          </a:p>
          <a:p>
            <a:pPr marL="285750" indent="-285750">
              <a:buFont typeface="Arial" pitchFamily="34" charset="0"/>
              <a:buChar char="•"/>
            </a:pPr>
            <a:r>
              <a:rPr lang="en-US" dirty="0" smtClean="0"/>
              <a:t>COAMPS maximum narrow cold anomaly recovered significantly after 3 days.  </a:t>
            </a:r>
          </a:p>
        </p:txBody>
      </p:sp>
      <p:sp>
        <p:nvSpPr>
          <p:cNvPr id="10" name="TextBox 9"/>
          <p:cNvSpPr txBox="1"/>
          <p:nvPr/>
        </p:nvSpPr>
        <p:spPr>
          <a:xfrm>
            <a:off x="7609463" y="4779665"/>
            <a:ext cx="1570567" cy="923330"/>
          </a:xfrm>
          <a:prstGeom prst="rect">
            <a:avLst/>
          </a:prstGeom>
          <a:noFill/>
        </p:spPr>
        <p:txBody>
          <a:bodyPr wrap="square" rtlCol="0">
            <a:spAutoFit/>
          </a:bodyPr>
          <a:lstStyle/>
          <a:p>
            <a:r>
              <a:rPr lang="en-US" dirty="0" smtClean="0"/>
              <a:t>S. Wang</a:t>
            </a:r>
          </a:p>
          <a:p>
            <a:r>
              <a:rPr lang="en-US" dirty="0" err="1" smtClean="0"/>
              <a:t>Sante</a:t>
            </a:r>
            <a:r>
              <a:rPr lang="en-US" dirty="0" smtClean="0"/>
              <a:t> Fe meeting</a:t>
            </a:r>
          </a:p>
        </p:txBody>
      </p:sp>
      <p:sp>
        <p:nvSpPr>
          <p:cNvPr id="11" name="TextBox 10"/>
          <p:cNvSpPr txBox="1"/>
          <p:nvPr/>
        </p:nvSpPr>
        <p:spPr>
          <a:xfrm>
            <a:off x="6248400" y="1236133"/>
            <a:ext cx="416625" cy="369332"/>
          </a:xfrm>
          <a:prstGeom prst="rect">
            <a:avLst/>
          </a:prstGeom>
          <a:noFill/>
        </p:spPr>
        <p:txBody>
          <a:bodyPr wrap="none" rtlCol="0">
            <a:spAutoFit/>
          </a:bodyPr>
          <a:lstStyle/>
          <a:p>
            <a:r>
              <a:rPr lang="en-US" dirty="0" smtClean="0"/>
              <a:t>+3</a:t>
            </a:r>
            <a:endParaRPr lang="en-US" dirty="0"/>
          </a:p>
        </p:txBody>
      </p:sp>
      <p:sp>
        <p:nvSpPr>
          <p:cNvPr id="12" name="TextBox 11"/>
          <p:cNvSpPr txBox="1"/>
          <p:nvPr/>
        </p:nvSpPr>
        <p:spPr>
          <a:xfrm>
            <a:off x="6248400" y="3677735"/>
            <a:ext cx="416625"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12749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Subsurface Profile Evolution</a:t>
            </a:r>
            <a:endParaRPr lang="en-US" dirty="0"/>
          </a:p>
        </p:txBody>
      </p:sp>
      <p:pic>
        <p:nvPicPr>
          <p:cNvPr id="4" name="Picture 3"/>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253" t="559" r="6941"/>
          <a:stretch/>
        </p:blipFill>
        <p:spPr bwMode="auto">
          <a:xfrm>
            <a:off x="159926" y="1948263"/>
            <a:ext cx="8984074" cy="2680986"/>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sp>
        <p:nvSpPr>
          <p:cNvPr id="5" name="TextBox 4"/>
          <p:cNvSpPr txBox="1"/>
          <p:nvPr/>
        </p:nvSpPr>
        <p:spPr>
          <a:xfrm>
            <a:off x="7991145" y="4629249"/>
            <a:ext cx="1152855" cy="369332"/>
          </a:xfrm>
          <a:prstGeom prst="rect">
            <a:avLst/>
          </a:prstGeom>
          <a:noFill/>
        </p:spPr>
        <p:txBody>
          <a:bodyPr wrap="none" rtlCol="0">
            <a:spAutoFit/>
          </a:bodyPr>
          <a:lstStyle/>
          <a:p>
            <a:r>
              <a:rPr lang="en-US" dirty="0" err="1" smtClean="0"/>
              <a:t>Mrvaljevic</a:t>
            </a:r>
            <a:endParaRPr lang="en-US" dirty="0"/>
          </a:p>
        </p:txBody>
      </p:sp>
      <p:sp>
        <p:nvSpPr>
          <p:cNvPr id="6" name="TextBox 5"/>
          <p:cNvSpPr txBox="1"/>
          <p:nvPr/>
        </p:nvSpPr>
        <p:spPr>
          <a:xfrm>
            <a:off x="3906021" y="1441220"/>
            <a:ext cx="539593" cy="369332"/>
          </a:xfrm>
          <a:prstGeom prst="rect">
            <a:avLst/>
          </a:prstGeom>
          <a:noFill/>
        </p:spPr>
        <p:txBody>
          <a:bodyPr wrap="none" rtlCol="0">
            <a:spAutoFit/>
          </a:bodyPr>
          <a:lstStyle/>
          <a:p>
            <a:r>
              <a:rPr lang="en-US" dirty="0" smtClean="0">
                <a:solidFill>
                  <a:srgbClr val="17375E"/>
                </a:solidFill>
              </a:rPr>
              <a:t>Cap</a:t>
            </a:r>
            <a:endParaRPr lang="en-US" dirty="0">
              <a:solidFill>
                <a:srgbClr val="17375E"/>
              </a:solidFill>
            </a:endParaRPr>
          </a:p>
        </p:txBody>
      </p:sp>
      <p:sp>
        <p:nvSpPr>
          <p:cNvPr id="7" name="TextBox 6"/>
          <p:cNvSpPr txBox="1"/>
          <p:nvPr/>
        </p:nvSpPr>
        <p:spPr>
          <a:xfrm>
            <a:off x="724370" y="1441220"/>
            <a:ext cx="1134595" cy="369332"/>
          </a:xfrm>
          <a:prstGeom prst="rect">
            <a:avLst/>
          </a:prstGeom>
          <a:noFill/>
        </p:spPr>
        <p:txBody>
          <a:bodyPr wrap="none" rtlCol="0">
            <a:spAutoFit/>
          </a:bodyPr>
          <a:lstStyle/>
          <a:p>
            <a:r>
              <a:rPr lang="en-US" dirty="0" smtClean="0">
                <a:solidFill>
                  <a:srgbClr val="17375E"/>
                </a:solidFill>
              </a:rPr>
              <a:t>Pre-Storm</a:t>
            </a:r>
            <a:endParaRPr lang="en-US" dirty="0">
              <a:solidFill>
                <a:srgbClr val="17375E"/>
              </a:solidFill>
            </a:endParaRPr>
          </a:p>
        </p:txBody>
      </p:sp>
      <p:sp>
        <p:nvSpPr>
          <p:cNvPr id="8" name="TextBox 7"/>
          <p:cNvSpPr txBox="1"/>
          <p:nvPr/>
        </p:nvSpPr>
        <p:spPr>
          <a:xfrm>
            <a:off x="2408297" y="1441220"/>
            <a:ext cx="543739" cy="369332"/>
          </a:xfrm>
          <a:prstGeom prst="rect">
            <a:avLst/>
          </a:prstGeom>
          <a:noFill/>
        </p:spPr>
        <p:txBody>
          <a:bodyPr wrap="none" rtlCol="0">
            <a:spAutoFit/>
          </a:bodyPr>
          <a:lstStyle/>
          <a:p>
            <a:r>
              <a:rPr lang="en-US" dirty="0" smtClean="0">
                <a:solidFill>
                  <a:srgbClr val="17375E"/>
                </a:solidFill>
              </a:rPr>
              <a:t>Mix</a:t>
            </a:r>
            <a:endParaRPr lang="en-US" dirty="0">
              <a:solidFill>
                <a:srgbClr val="17375E"/>
              </a:solidFill>
            </a:endParaRPr>
          </a:p>
        </p:txBody>
      </p:sp>
      <p:sp>
        <p:nvSpPr>
          <p:cNvPr id="9" name="TextBox 8"/>
          <p:cNvSpPr txBox="1"/>
          <p:nvPr/>
        </p:nvSpPr>
        <p:spPr>
          <a:xfrm>
            <a:off x="7844134" y="1482333"/>
            <a:ext cx="971502" cy="369332"/>
          </a:xfrm>
          <a:prstGeom prst="rect">
            <a:avLst/>
          </a:prstGeom>
          <a:noFill/>
        </p:spPr>
        <p:txBody>
          <a:bodyPr wrap="none" rtlCol="0">
            <a:spAutoFit/>
          </a:bodyPr>
          <a:lstStyle/>
          <a:p>
            <a:r>
              <a:rPr lang="en-US" dirty="0" smtClean="0">
                <a:solidFill>
                  <a:schemeClr val="tx2">
                    <a:lumMod val="75000"/>
                  </a:schemeClr>
                </a:solidFill>
              </a:rPr>
              <a:t>T. </a:t>
            </a:r>
            <a:r>
              <a:rPr lang="en-US" dirty="0" err="1" smtClean="0">
                <a:solidFill>
                  <a:schemeClr val="tx2">
                    <a:lumMod val="75000"/>
                  </a:schemeClr>
                </a:solidFill>
              </a:rPr>
              <a:t>Chaba</a:t>
            </a:r>
            <a:endParaRPr lang="en-US" dirty="0">
              <a:solidFill>
                <a:schemeClr val="tx2">
                  <a:lumMod val="75000"/>
                </a:schemeClr>
              </a:solidFill>
            </a:endParaRPr>
          </a:p>
        </p:txBody>
      </p:sp>
      <p:sp>
        <p:nvSpPr>
          <p:cNvPr id="10" name="TextBox 9"/>
          <p:cNvSpPr txBox="1"/>
          <p:nvPr/>
        </p:nvSpPr>
        <p:spPr>
          <a:xfrm>
            <a:off x="2676346" y="3463813"/>
            <a:ext cx="704941" cy="369332"/>
          </a:xfrm>
          <a:prstGeom prst="rect">
            <a:avLst/>
          </a:prstGeom>
          <a:noFill/>
        </p:spPr>
        <p:txBody>
          <a:bodyPr wrap="none" rtlCol="0">
            <a:spAutoFit/>
          </a:bodyPr>
          <a:lstStyle/>
          <a:p>
            <a:r>
              <a:rPr lang="en-US" dirty="0" smtClean="0">
                <a:solidFill>
                  <a:schemeClr val="accent2">
                    <a:lumMod val="75000"/>
                  </a:schemeClr>
                </a:solidFill>
              </a:rPr>
              <a:t>Wake</a:t>
            </a:r>
            <a:endParaRPr lang="en-US" dirty="0">
              <a:solidFill>
                <a:schemeClr val="accent2">
                  <a:lumMod val="75000"/>
                </a:schemeClr>
              </a:solidFill>
            </a:endParaRPr>
          </a:p>
        </p:txBody>
      </p:sp>
      <p:sp>
        <p:nvSpPr>
          <p:cNvPr id="11" name="TextBox 10"/>
          <p:cNvSpPr txBox="1"/>
          <p:nvPr/>
        </p:nvSpPr>
        <p:spPr>
          <a:xfrm>
            <a:off x="2140247" y="3094481"/>
            <a:ext cx="536099" cy="369332"/>
          </a:xfrm>
          <a:prstGeom prst="rect">
            <a:avLst/>
          </a:prstGeom>
          <a:noFill/>
        </p:spPr>
        <p:txBody>
          <a:bodyPr wrap="none" rtlCol="0">
            <a:spAutoFit/>
          </a:bodyPr>
          <a:lstStyle/>
          <a:p>
            <a:r>
              <a:rPr lang="en-US" dirty="0" smtClean="0"/>
              <a:t>Out</a:t>
            </a:r>
            <a:endParaRPr lang="en-US" dirty="0"/>
          </a:p>
        </p:txBody>
      </p:sp>
      <p:sp>
        <p:nvSpPr>
          <p:cNvPr id="13" name="TextBox 12"/>
          <p:cNvSpPr txBox="1"/>
          <p:nvPr/>
        </p:nvSpPr>
        <p:spPr>
          <a:xfrm>
            <a:off x="5625630" y="1460034"/>
            <a:ext cx="1384589" cy="369332"/>
          </a:xfrm>
          <a:prstGeom prst="rect">
            <a:avLst/>
          </a:prstGeom>
          <a:noFill/>
        </p:spPr>
        <p:txBody>
          <a:bodyPr wrap="none" rtlCol="0">
            <a:spAutoFit/>
          </a:bodyPr>
          <a:lstStyle/>
          <a:p>
            <a:r>
              <a:rPr lang="en-US" dirty="0" smtClean="0">
                <a:solidFill>
                  <a:srgbClr val="17375E"/>
                </a:solidFill>
              </a:rPr>
              <a:t>Mix and cool</a:t>
            </a:r>
            <a:endParaRPr lang="en-US" dirty="0">
              <a:solidFill>
                <a:srgbClr val="17375E"/>
              </a:solidFill>
            </a:endParaRPr>
          </a:p>
        </p:txBody>
      </p:sp>
      <p:sp>
        <p:nvSpPr>
          <p:cNvPr id="12" name="TextBox 11"/>
          <p:cNvSpPr txBox="1"/>
          <p:nvPr/>
        </p:nvSpPr>
        <p:spPr>
          <a:xfrm>
            <a:off x="3972001" y="2092871"/>
            <a:ext cx="500157" cy="338554"/>
          </a:xfrm>
          <a:prstGeom prst="rect">
            <a:avLst/>
          </a:prstGeom>
          <a:noFill/>
        </p:spPr>
        <p:txBody>
          <a:bodyPr wrap="none" rtlCol="0">
            <a:spAutoFit/>
          </a:bodyPr>
          <a:lstStyle/>
          <a:p>
            <a:r>
              <a:rPr lang="en-US" sz="1600" dirty="0" smtClean="0"/>
              <a:t>Cap</a:t>
            </a:r>
            <a:endParaRPr lang="en-US" sz="1600" dirty="0"/>
          </a:p>
        </p:txBody>
      </p:sp>
      <p:sp>
        <p:nvSpPr>
          <p:cNvPr id="14" name="Rectangle 13"/>
          <p:cNvSpPr/>
          <p:nvPr/>
        </p:nvSpPr>
        <p:spPr>
          <a:xfrm>
            <a:off x="4182532" y="2431425"/>
            <a:ext cx="255758" cy="8790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625630" y="2870205"/>
            <a:ext cx="255758" cy="5164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010219" y="2980272"/>
            <a:ext cx="255758" cy="406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17701" y="2503218"/>
            <a:ext cx="355600" cy="954107"/>
          </a:xfrm>
          <a:prstGeom prst="rect">
            <a:avLst/>
          </a:prstGeom>
          <a:noFill/>
        </p:spPr>
        <p:txBody>
          <a:bodyPr wrap="square" rtlCol="0">
            <a:spAutoFit/>
          </a:bodyPr>
          <a:lstStyle/>
          <a:p>
            <a:r>
              <a:rPr lang="en-US" sz="2800" dirty="0" smtClean="0"/>
              <a:t>X</a:t>
            </a:r>
            <a:endParaRPr lang="en-US" sz="2800" dirty="0"/>
          </a:p>
        </p:txBody>
      </p:sp>
      <p:sp>
        <p:nvSpPr>
          <p:cNvPr id="18" name="Rectangle 17"/>
          <p:cNvSpPr/>
          <p:nvPr/>
        </p:nvSpPr>
        <p:spPr>
          <a:xfrm>
            <a:off x="2764014" y="2144301"/>
            <a:ext cx="255758" cy="13195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064610" y="4781646"/>
            <a:ext cx="6747360" cy="1692771"/>
          </a:xfrm>
          <a:prstGeom prst="rect">
            <a:avLst/>
          </a:prstGeom>
          <a:solidFill>
            <a:srgbClr val="FFFF00">
              <a:alpha val="25000"/>
            </a:srgbClr>
          </a:solidFill>
          <a:ln w="0" cap="flat" cmpd="sng" algn="ctr">
            <a:solidFill>
              <a:schemeClr val="tx1">
                <a:alpha val="51000"/>
              </a:schemeClr>
            </a:solidFill>
            <a:prstDash val="solid"/>
            <a:round/>
            <a:headEnd type="none" w="med" len="med"/>
            <a:tailEnd type="none" w="med" len="med"/>
          </a:ln>
        </p:spPr>
        <p:txBody>
          <a:bodyPr wrap="none" rtlCol="0">
            <a:spAutoFit/>
          </a:bodyPr>
          <a:lstStyle/>
          <a:p>
            <a:r>
              <a:rPr lang="en-US" sz="3200" dirty="0" smtClean="0">
                <a:solidFill>
                  <a:schemeClr val="accent2">
                    <a:lumMod val="75000"/>
                  </a:schemeClr>
                </a:solidFill>
              </a:rPr>
              <a:t>What processes destroy the cold wake?</a:t>
            </a:r>
          </a:p>
          <a:p>
            <a:pPr lvl="3">
              <a:buFont typeface="Arial"/>
              <a:buChar char="•"/>
            </a:pPr>
            <a:r>
              <a:rPr lang="en-US" sz="2400" dirty="0" smtClean="0">
                <a:solidFill>
                  <a:schemeClr val="accent2">
                    <a:lumMod val="75000"/>
                  </a:schemeClr>
                </a:solidFill>
              </a:rPr>
              <a:t>Surface heating and mixing </a:t>
            </a:r>
          </a:p>
          <a:p>
            <a:pPr lvl="3">
              <a:buFont typeface="Arial"/>
              <a:buChar char="•"/>
            </a:pPr>
            <a:r>
              <a:rPr lang="en-US" sz="2400" dirty="0" smtClean="0">
                <a:solidFill>
                  <a:schemeClr val="accent2">
                    <a:lumMod val="75000"/>
                  </a:schemeClr>
                </a:solidFill>
              </a:rPr>
              <a:t>Lateral eddy straining</a:t>
            </a:r>
          </a:p>
          <a:p>
            <a:pPr lvl="3">
              <a:buFont typeface="Arial"/>
              <a:buChar char="•"/>
            </a:pPr>
            <a:r>
              <a:rPr lang="en-US" sz="2400" dirty="0" smtClean="0">
                <a:solidFill>
                  <a:schemeClr val="accent2">
                    <a:lumMod val="75000"/>
                  </a:schemeClr>
                </a:solidFill>
              </a:rPr>
              <a:t>Subsurface vertical mixing</a:t>
            </a:r>
            <a:endParaRPr lang="en-US" sz="2400" dirty="0">
              <a:solidFill>
                <a:schemeClr val="accent2">
                  <a:lumMod val="75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4556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247" r="6636" b="481"/>
          <a:stretch/>
        </p:blipFill>
        <p:spPr bwMode="auto">
          <a:xfrm>
            <a:off x="758319" y="465232"/>
            <a:ext cx="8229599" cy="4449800"/>
          </a:xfrm>
          <a:prstGeom prst="rect">
            <a:avLst/>
          </a:prstGeom>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cxnSp>
        <p:nvCxnSpPr>
          <p:cNvPr id="6" name="Straight Connector 5"/>
          <p:cNvCxnSpPr/>
          <p:nvPr/>
        </p:nvCxnSpPr>
        <p:spPr>
          <a:xfrm flipV="1">
            <a:off x="6018923" y="1611592"/>
            <a:ext cx="0" cy="2871593"/>
          </a:xfrm>
          <a:prstGeom prst="line">
            <a:avLst/>
          </a:prstGeom>
          <a:ln w="12700" cmpd="sng">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106278" y="1737056"/>
            <a:ext cx="938731" cy="369332"/>
          </a:xfrm>
          <a:prstGeom prst="rect">
            <a:avLst/>
          </a:prstGeom>
          <a:noFill/>
        </p:spPr>
        <p:txBody>
          <a:bodyPr wrap="square" rtlCol="0">
            <a:spAutoFit/>
          </a:bodyPr>
          <a:lstStyle/>
          <a:p>
            <a:r>
              <a:rPr lang="en-US" dirty="0" smtClean="0"/>
              <a:t>24 days</a:t>
            </a:r>
            <a:endParaRPr lang="en-US" dirty="0"/>
          </a:p>
        </p:txBody>
      </p:sp>
      <p:cxnSp>
        <p:nvCxnSpPr>
          <p:cNvPr id="9" name="Straight Connector 8"/>
          <p:cNvCxnSpPr/>
          <p:nvPr/>
        </p:nvCxnSpPr>
        <p:spPr>
          <a:xfrm flipV="1">
            <a:off x="4969753" y="1944752"/>
            <a:ext cx="1049170" cy="5191"/>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466856" y="1945726"/>
            <a:ext cx="648829" cy="5190"/>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36813" y="3877733"/>
            <a:ext cx="1152855" cy="369332"/>
          </a:xfrm>
          <a:prstGeom prst="rect">
            <a:avLst/>
          </a:prstGeom>
          <a:noFill/>
        </p:spPr>
        <p:txBody>
          <a:bodyPr wrap="none" rtlCol="0">
            <a:spAutoFit/>
          </a:bodyPr>
          <a:lstStyle/>
          <a:p>
            <a:r>
              <a:rPr lang="en-US" dirty="0" err="1" smtClean="0"/>
              <a:t>Mrvaljevic</a:t>
            </a:r>
            <a:endParaRPr lang="en-US" dirty="0"/>
          </a:p>
        </p:txBody>
      </p:sp>
      <p:sp>
        <p:nvSpPr>
          <p:cNvPr id="12" name="TextBox 11"/>
          <p:cNvSpPr txBox="1"/>
          <p:nvPr/>
        </p:nvSpPr>
        <p:spPr>
          <a:xfrm>
            <a:off x="1082811" y="4965401"/>
            <a:ext cx="7773883" cy="1692771"/>
          </a:xfrm>
          <a:prstGeom prst="rect">
            <a:avLst/>
          </a:prstGeom>
          <a:solidFill>
            <a:srgbClr val="FFFF00">
              <a:alpha val="25000"/>
            </a:srgbClr>
          </a:solidFill>
          <a:ln w="0" cap="flat" cmpd="sng" algn="ctr">
            <a:solidFill>
              <a:schemeClr val="tx1">
                <a:alpha val="51000"/>
              </a:schemeClr>
            </a:solidFill>
            <a:prstDash val="solid"/>
            <a:round/>
            <a:headEnd type="none" w="med" len="med"/>
            <a:tailEnd type="none" w="med" len="med"/>
          </a:ln>
        </p:spPr>
        <p:txBody>
          <a:bodyPr wrap="none" rtlCol="0">
            <a:spAutoFit/>
          </a:bodyPr>
          <a:lstStyle/>
          <a:p>
            <a:r>
              <a:rPr lang="en-US" sz="3200" dirty="0" smtClean="0">
                <a:solidFill>
                  <a:schemeClr val="accent2">
                    <a:lumMod val="75000"/>
                  </a:schemeClr>
                </a:solidFill>
              </a:rPr>
              <a:t>Can we quantify and model these processes ?</a:t>
            </a:r>
          </a:p>
          <a:p>
            <a:pPr lvl="3">
              <a:buFont typeface="Arial"/>
              <a:buChar char="•"/>
            </a:pPr>
            <a:r>
              <a:rPr lang="en-US" sz="2400" dirty="0" smtClean="0">
                <a:solidFill>
                  <a:schemeClr val="accent2">
                    <a:lumMod val="75000"/>
                  </a:schemeClr>
                </a:solidFill>
              </a:rPr>
              <a:t>Surface heating and mixing </a:t>
            </a:r>
          </a:p>
          <a:p>
            <a:pPr lvl="3">
              <a:buFont typeface="Arial"/>
              <a:buChar char="•"/>
            </a:pPr>
            <a:r>
              <a:rPr lang="en-US" sz="2400" dirty="0" smtClean="0">
                <a:solidFill>
                  <a:schemeClr val="accent2">
                    <a:lumMod val="75000"/>
                  </a:schemeClr>
                </a:solidFill>
              </a:rPr>
              <a:t>Lateral eddy straining</a:t>
            </a:r>
          </a:p>
          <a:p>
            <a:pPr lvl="3">
              <a:buFont typeface="Arial"/>
              <a:buChar char="•"/>
            </a:pPr>
            <a:r>
              <a:rPr lang="en-US" sz="2400" dirty="0" smtClean="0">
                <a:solidFill>
                  <a:schemeClr val="accent2">
                    <a:lumMod val="75000"/>
                  </a:schemeClr>
                </a:solidFill>
              </a:rPr>
              <a:t>Subsurface vertical mixing</a:t>
            </a:r>
            <a:endParaRPr lang="en-US" sz="2400" dirty="0">
              <a:solidFill>
                <a:schemeClr val="accent2">
                  <a:lumMod val="75000"/>
                </a:schemeClr>
              </a:solidFill>
            </a:endParaRPr>
          </a:p>
        </p:txBody>
      </p:sp>
      <p:sp>
        <p:nvSpPr>
          <p:cNvPr id="2" name="Title 1"/>
          <p:cNvSpPr>
            <a:spLocks noGrp="1"/>
          </p:cNvSpPr>
          <p:nvPr>
            <p:ph type="title"/>
          </p:nvPr>
        </p:nvSpPr>
        <p:spPr>
          <a:xfrm>
            <a:off x="1662865" y="0"/>
            <a:ext cx="6184430" cy="677333"/>
          </a:xfrm>
        </p:spPr>
        <p:txBody>
          <a:bodyPr>
            <a:normAutofit/>
          </a:bodyPr>
          <a:lstStyle/>
          <a:p>
            <a:r>
              <a:rPr lang="en-US" sz="3200" b="1" dirty="0" smtClean="0"/>
              <a:t>Wake thickness and Lifetime</a:t>
            </a:r>
            <a:endParaRPr lang="en-US" sz="32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2444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42127" y="5631986"/>
            <a:ext cx="8470761" cy="984885"/>
          </a:xfrm>
          <a:prstGeom prst="rect">
            <a:avLst/>
          </a:prstGeom>
        </p:spPr>
        <p:txBody>
          <a:bodyPr wrap="square">
            <a:spAutoFit/>
          </a:bodyPr>
          <a:lstStyle/>
          <a:p>
            <a:r>
              <a:rPr lang="en-US" i="1" dirty="0" smtClean="0"/>
              <a:t>Price, </a:t>
            </a:r>
            <a:r>
              <a:rPr lang="en-US" i="1" dirty="0" err="1" smtClean="0"/>
              <a:t>Morzel</a:t>
            </a:r>
            <a:r>
              <a:rPr lang="en-US" i="1" dirty="0" smtClean="0"/>
              <a:t> and </a:t>
            </a:r>
            <a:r>
              <a:rPr lang="en-US" i="1" dirty="0" err="1" smtClean="0"/>
              <a:t>Niiler</a:t>
            </a:r>
            <a:r>
              <a:rPr lang="en-US" i="1" dirty="0" smtClean="0"/>
              <a:t> , 2008</a:t>
            </a:r>
            <a:r>
              <a:rPr lang="en-US" dirty="0" smtClean="0"/>
              <a:t>.  Solar </a:t>
            </a:r>
            <a:r>
              <a:rPr lang="en-US" dirty="0" err="1" smtClean="0"/>
              <a:t>restratification</a:t>
            </a:r>
            <a:r>
              <a:rPr lang="en-US" dirty="0" smtClean="0"/>
              <a:t> time </a:t>
            </a:r>
            <a:r>
              <a:rPr lang="en-US" dirty="0" smtClean="0">
                <a:latin typeface="Symbol" pitchFamily="18" charset="2"/>
              </a:rPr>
              <a:t>G ~ </a:t>
            </a:r>
            <a:r>
              <a:rPr lang="en-US" dirty="0" smtClean="0"/>
              <a:t>C </a:t>
            </a:r>
            <a:r>
              <a:rPr lang="en-US" dirty="0" smtClean="0">
                <a:latin typeface="Symbol" pitchFamily="18" charset="2"/>
              </a:rPr>
              <a:t>t </a:t>
            </a:r>
            <a:r>
              <a:rPr lang="en-US" sz="2000" dirty="0" smtClean="0">
                <a:latin typeface="Symbol" pitchFamily="18" charset="2"/>
              </a:rPr>
              <a:t>/</a:t>
            </a:r>
            <a:r>
              <a:rPr lang="en-US" dirty="0" err="1" smtClean="0">
                <a:latin typeface="Symbol" pitchFamily="18" charset="2"/>
              </a:rPr>
              <a:t>l(</a:t>
            </a:r>
            <a:r>
              <a:rPr lang="en-US" dirty="0" err="1" smtClean="0"/>
              <a:t>Q</a:t>
            </a:r>
            <a:r>
              <a:rPr lang="en-US" sz="1600" dirty="0" err="1" smtClean="0"/>
              <a:t>max</a:t>
            </a:r>
            <a:r>
              <a:rPr lang="en-US" sz="1600" dirty="0" smtClean="0"/>
              <a:t> </a:t>
            </a:r>
            <a:r>
              <a:rPr lang="en-US" dirty="0" smtClean="0"/>
              <a:t>f)</a:t>
            </a:r>
            <a:r>
              <a:rPr lang="en-US" baseline="30000" dirty="0" smtClean="0"/>
              <a:t>1/2</a:t>
            </a:r>
            <a:r>
              <a:rPr lang="en-US" dirty="0" smtClean="0"/>
              <a:t> where C is known.  </a:t>
            </a:r>
            <a:r>
              <a:rPr lang="en-US" dirty="0" smtClean="0">
                <a:latin typeface="Symbol" pitchFamily="18" charset="2"/>
              </a:rPr>
              <a:t>G</a:t>
            </a:r>
            <a:r>
              <a:rPr lang="en-US" dirty="0" smtClean="0"/>
              <a:t> depends upon </a:t>
            </a:r>
            <a:r>
              <a:rPr lang="en-US" i="1" dirty="0" smtClean="0"/>
              <a:t>two </a:t>
            </a:r>
            <a:r>
              <a:rPr lang="en-US" dirty="0" smtClean="0"/>
              <a:t>properties of the heat flux,  the noon maximum, </a:t>
            </a:r>
            <a:r>
              <a:rPr lang="en-US" dirty="0" err="1" smtClean="0"/>
              <a:t>Q</a:t>
            </a:r>
            <a:r>
              <a:rPr lang="en-US" sz="1600" dirty="0" err="1" smtClean="0"/>
              <a:t>max</a:t>
            </a:r>
            <a:r>
              <a:rPr lang="en-US" dirty="0" smtClean="0"/>
              <a:t>, and the trend associated with the SST anomaly</a:t>
            </a:r>
            <a:r>
              <a:rPr lang="en-US" dirty="0" smtClean="0">
                <a:latin typeface="Symbol" pitchFamily="18" charset="2"/>
              </a:rPr>
              <a:t>, l. </a:t>
            </a:r>
            <a:r>
              <a:rPr lang="en-US" dirty="0" smtClean="0"/>
              <a:t>Post-</a:t>
            </a:r>
            <a:r>
              <a:rPr lang="en-US" dirty="0" err="1" smtClean="0"/>
              <a:t>Fanapi</a:t>
            </a:r>
            <a:r>
              <a:rPr lang="en-US" dirty="0" smtClean="0"/>
              <a:t> conditions  </a:t>
            </a:r>
            <a:r>
              <a:rPr lang="en-US" sz="2000" b="1" dirty="0" smtClean="0">
                <a:effectLst>
                  <a:outerShdw blurRad="50800" dist="38100" dir="2700000">
                    <a:srgbClr val="FFFF00">
                      <a:alpha val="43000"/>
                    </a:srgbClr>
                  </a:outerShdw>
                </a:effectLst>
                <a:latin typeface="Symbol" pitchFamily="18" charset="2"/>
              </a:rPr>
              <a:t>G</a:t>
            </a:r>
            <a:r>
              <a:rPr lang="en-US" sz="2000" b="1" dirty="0" smtClean="0">
                <a:effectLst>
                  <a:outerShdw blurRad="50800" dist="38100" dir="2700000">
                    <a:srgbClr val="FFFF00">
                      <a:alpha val="43000"/>
                    </a:srgbClr>
                  </a:outerShdw>
                </a:effectLst>
              </a:rPr>
              <a:t>~ 1 week</a:t>
            </a:r>
            <a:r>
              <a:rPr lang="en-US" dirty="0" smtClean="0">
                <a:effectLst>
                  <a:outerShdw blurRad="50800" dist="38100" dir="2700000">
                    <a:srgbClr val="FFFF00">
                      <a:alpha val="43000"/>
                    </a:srgbClr>
                  </a:outerShdw>
                </a:effectLst>
              </a:rPr>
              <a:t>. </a:t>
            </a:r>
            <a:endParaRPr lang="en-US" dirty="0">
              <a:effectLst>
                <a:outerShdw blurRad="50800" dist="38100" dir="2700000">
                  <a:srgbClr val="FFFF00">
                    <a:alpha val="43000"/>
                  </a:srgbClr>
                </a:outerShdw>
              </a:effectLst>
            </a:endParaRPr>
          </a:p>
        </p:txBody>
      </p:sp>
      <p:pic>
        <p:nvPicPr>
          <p:cNvPr id="5" name="Picture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89680" y="829998"/>
            <a:ext cx="6089900" cy="4567425"/>
          </a:xfrm>
          <a:prstGeom prst="rect">
            <a:avLst/>
          </a:prstGeom>
          <a:ln w="38100">
            <a:solidFill>
              <a:srgbClr val="969696"/>
            </a:solidFill>
          </a:ln>
        </p:spPr>
      </p:pic>
      <p:sp>
        <p:nvSpPr>
          <p:cNvPr id="6" name="TextBox 5"/>
          <p:cNvSpPr txBox="1"/>
          <p:nvPr/>
        </p:nvSpPr>
        <p:spPr>
          <a:xfrm>
            <a:off x="6537809" y="5089646"/>
            <a:ext cx="1141771" cy="307777"/>
          </a:xfrm>
          <a:prstGeom prst="rect">
            <a:avLst/>
          </a:prstGeom>
          <a:noFill/>
        </p:spPr>
        <p:txBody>
          <a:bodyPr wrap="none" rtlCol="0">
            <a:spAutoFit/>
          </a:bodyPr>
          <a:lstStyle/>
          <a:p>
            <a:r>
              <a:rPr lang="en-US" sz="1400" i="1" dirty="0" smtClean="0"/>
              <a:t>Price / Jayne</a:t>
            </a:r>
            <a:endParaRPr lang="en-US" sz="1400" i="1" dirty="0"/>
          </a:p>
        </p:txBody>
      </p:sp>
      <p:sp>
        <p:nvSpPr>
          <p:cNvPr id="7" name="TextBox 6"/>
          <p:cNvSpPr txBox="1"/>
          <p:nvPr/>
        </p:nvSpPr>
        <p:spPr>
          <a:xfrm>
            <a:off x="1928519" y="164278"/>
            <a:ext cx="5484144" cy="523220"/>
          </a:xfrm>
          <a:prstGeom prst="rect">
            <a:avLst/>
          </a:prstGeom>
          <a:noFill/>
          <a:effectLst>
            <a:outerShdw blurRad="50800" dist="38100" dir="2700000">
              <a:schemeClr val="bg1">
                <a:alpha val="43000"/>
              </a:schemeClr>
            </a:outerShdw>
          </a:effectLst>
        </p:spPr>
        <p:txBody>
          <a:bodyPr wrap="none" rtlCol="0">
            <a:spAutoFit/>
          </a:bodyPr>
          <a:lstStyle/>
          <a:p>
            <a:r>
              <a:rPr lang="en-US" sz="2800" b="1" dirty="0" smtClean="0"/>
              <a:t>Capping of Wake by Solar Radiation</a:t>
            </a:r>
            <a:endParaRPr lang="en-US" sz="28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91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838200"/>
            <a:ext cx="8552234" cy="1015663"/>
          </a:xfrm>
          <a:prstGeom prst="rect">
            <a:avLst/>
          </a:prstGeom>
        </p:spPr>
        <p:txBody>
          <a:bodyPr wrap="square">
            <a:spAutoFit/>
          </a:bodyPr>
          <a:lstStyle/>
          <a:p>
            <a:pPr marL="285750" indent="-285750">
              <a:buFont typeface="Arial"/>
              <a:buChar char="•"/>
            </a:pPr>
            <a:r>
              <a:rPr lang="en-US" sz="2000" i="1" dirty="0" smtClean="0"/>
              <a:t>EM-APEX Profiles</a:t>
            </a:r>
          </a:p>
          <a:p>
            <a:pPr marL="285750" indent="-285750">
              <a:buFont typeface="Arial"/>
              <a:buChar char="•"/>
            </a:pPr>
            <a:r>
              <a:rPr lang="en-US" sz="2000" i="1" dirty="0" smtClean="0"/>
              <a:t>Strong shear crucial  for mixing </a:t>
            </a:r>
          </a:p>
          <a:p>
            <a:pPr marL="285750" indent="-285750">
              <a:buFont typeface="Arial"/>
              <a:buChar char="•"/>
            </a:pPr>
            <a:r>
              <a:rPr lang="en-US" sz="2000" i="1" dirty="0" smtClean="0"/>
              <a:t>Near-inertial energy remains in thermocline ~3 days after </a:t>
            </a:r>
            <a:r>
              <a:rPr lang="en-US" sz="2000" i="1" dirty="0" err="1" smtClean="0"/>
              <a:t>Fanapi</a:t>
            </a:r>
            <a:r>
              <a:rPr lang="en-US" sz="2000" i="1" dirty="0"/>
              <a:t> </a:t>
            </a:r>
          </a:p>
        </p:txBody>
      </p:sp>
      <p:sp>
        <p:nvSpPr>
          <p:cNvPr id="2" name="Rectangle 1"/>
          <p:cNvSpPr/>
          <p:nvPr/>
        </p:nvSpPr>
        <p:spPr>
          <a:xfrm>
            <a:off x="990600" y="155397"/>
            <a:ext cx="7476109"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Near-Inertial Waves in </a:t>
            </a:r>
            <a:r>
              <a:rPr lang="en-US" sz="3200" b="1" i="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Fanapi</a:t>
            </a:r>
            <a:endParaRPr lang="en-US" sz="32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2" descr="C:\Lien_Working_Folder\ONR\2012\ITOP\Kaohsiung Workshop\APL-UW_logo.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19275" y="152400"/>
            <a:ext cx="824725" cy="8016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descr="C:\Lien_Working_Folder\ONR\2012\ITOP\Kaohsiung Workshop\onr_logo.jpg"/>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9" y="152400"/>
            <a:ext cx="1136770" cy="5365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6" name="Picture 15" descr="NearInertial.png"/>
          <p:cNvPicPr>
            <a:picLocks noChangeAspect="1"/>
          </p:cNvPicPr>
          <p:nvPr/>
        </p:nvPicPr>
        <p:blipFill>
          <a:blip r:embed="rId5"/>
          <a:stretch>
            <a:fillRect/>
          </a:stretch>
        </p:blipFill>
        <p:spPr>
          <a:xfrm>
            <a:off x="268696" y="1988960"/>
            <a:ext cx="7594600" cy="3238500"/>
          </a:xfrm>
          <a:prstGeom prst="rect">
            <a:avLst/>
          </a:prstGeom>
        </p:spPr>
      </p:pic>
      <p:sp>
        <p:nvSpPr>
          <p:cNvPr id="3" name="TextBox 2"/>
          <p:cNvSpPr txBox="1"/>
          <p:nvPr/>
        </p:nvSpPr>
        <p:spPr>
          <a:xfrm>
            <a:off x="4768237" y="4420149"/>
            <a:ext cx="1984725" cy="369332"/>
          </a:xfrm>
          <a:prstGeom prst="rect">
            <a:avLst/>
          </a:prstGeom>
          <a:noFill/>
        </p:spPr>
        <p:txBody>
          <a:bodyPr wrap="none" rtlCol="0">
            <a:spAutoFit/>
          </a:bodyPr>
          <a:lstStyle/>
          <a:p>
            <a:r>
              <a:rPr lang="en-US" sz="1200" i="1" dirty="0" smtClean="0">
                <a:solidFill>
                  <a:srgbClr val="000000"/>
                </a:solidFill>
                <a:latin typeface="Gabriola" pitchFamily="82" charset="0"/>
              </a:rPr>
              <a:t>Lien, Sanford, Hsu, Price</a:t>
            </a:r>
            <a:r>
              <a:rPr lang="en-US" b="1" i="1" dirty="0" smtClean="0">
                <a:solidFill>
                  <a:srgbClr val="0000FF"/>
                </a:solidFill>
                <a:latin typeface="Gabriola" pitchFamily="82" charset="0"/>
              </a:rPr>
              <a:t> </a:t>
            </a:r>
            <a:endParaRPr lang="en-US" b="1" i="1" dirty="0">
              <a:solidFill>
                <a:srgbClr val="0000FF"/>
              </a:solidFill>
              <a:latin typeface="Gabriola" pitchFamily="82" charset="0"/>
            </a:endParaRPr>
          </a:p>
        </p:txBody>
      </p:sp>
      <p:sp>
        <p:nvSpPr>
          <p:cNvPr id="8" name="TextBox 7"/>
          <p:cNvSpPr txBox="1"/>
          <p:nvPr/>
        </p:nvSpPr>
        <p:spPr>
          <a:xfrm>
            <a:off x="3237049" y="4050817"/>
            <a:ext cx="1531188" cy="369332"/>
          </a:xfrm>
          <a:prstGeom prst="rect">
            <a:avLst/>
          </a:prstGeom>
          <a:noFill/>
        </p:spPr>
        <p:txBody>
          <a:bodyPr wrap="none" rtlCol="0">
            <a:spAutoFit/>
          </a:bodyPr>
          <a:lstStyle/>
          <a:p>
            <a:r>
              <a:rPr lang="en-US" dirty="0" smtClean="0"/>
              <a:t>Subsurface Jet</a:t>
            </a:r>
            <a:endParaRPr lang="en-US" dirty="0"/>
          </a:p>
        </p:txBody>
      </p:sp>
      <p:sp>
        <p:nvSpPr>
          <p:cNvPr id="9" name="TextBox 8"/>
          <p:cNvSpPr txBox="1"/>
          <p:nvPr/>
        </p:nvSpPr>
        <p:spPr>
          <a:xfrm rot="1134877">
            <a:off x="1401979" y="3043588"/>
            <a:ext cx="1601611" cy="369332"/>
          </a:xfrm>
          <a:prstGeom prst="rect">
            <a:avLst/>
          </a:prstGeom>
          <a:noFill/>
        </p:spPr>
        <p:txBody>
          <a:bodyPr wrap="none" rtlCol="0">
            <a:noAutofit/>
          </a:bodyPr>
          <a:lstStyle/>
          <a:p>
            <a:r>
              <a:rPr lang="en-US" dirty="0" smtClean="0"/>
              <a:t>Shear ! Shear !</a:t>
            </a:r>
          </a:p>
          <a:p>
            <a:endParaRPr lang="en-US" dirty="0"/>
          </a:p>
        </p:txBody>
      </p:sp>
      <p:sp>
        <p:nvSpPr>
          <p:cNvPr id="10" name="TextBox 9"/>
          <p:cNvSpPr txBox="1"/>
          <p:nvPr/>
        </p:nvSpPr>
        <p:spPr>
          <a:xfrm>
            <a:off x="990600" y="5227460"/>
            <a:ext cx="1726216" cy="923330"/>
          </a:xfrm>
          <a:prstGeom prst="rect">
            <a:avLst/>
          </a:prstGeom>
          <a:noFill/>
        </p:spPr>
        <p:txBody>
          <a:bodyPr wrap="none" rtlCol="0">
            <a:spAutoFit/>
          </a:bodyPr>
          <a:lstStyle/>
          <a:p>
            <a:pPr algn="ctr"/>
            <a:r>
              <a:rPr lang="en-US" dirty="0" smtClean="0"/>
              <a:t>Does this </a:t>
            </a:r>
          </a:p>
          <a:p>
            <a:pPr algn="ctr"/>
            <a:r>
              <a:rPr lang="en-US" dirty="0" smtClean="0"/>
              <a:t>mix the wake</a:t>
            </a:r>
          </a:p>
          <a:p>
            <a:pPr algn="ctr"/>
            <a:r>
              <a:rPr lang="en-US" dirty="0" smtClean="0"/>
              <a:t>after formation?</a:t>
            </a:r>
            <a:endParaRPr lang="en-US" dirty="0"/>
          </a:p>
        </p:txBody>
      </p:sp>
      <p:sp>
        <p:nvSpPr>
          <p:cNvPr id="11" name="TextBox 10"/>
          <p:cNvSpPr txBox="1"/>
          <p:nvPr/>
        </p:nvSpPr>
        <p:spPr>
          <a:xfrm>
            <a:off x="3237049" y="5461000"/>
            <a:ext cx="2317386" cy="646331"/>
          </a:xfrm>
          <a:prstGeom prst="rect">
            <a:avLst/>
          </a:prstGeom>
          <a:noFill/>
        </p:spPr>
        <p:txBody>
          <a:bodyPr wrap="none" rtlCol="0">
            <a:spAutoFit/>
          </a:bodyPr>
          <a:lstStyle/>
          <a:p>
            <a:r>
              <a:rPr lang="en-US" dirty="0" smtClean="0"/>
              <a:t>Is this formed linearly?</a:t>
            </a:r>
          </a:p>
          <a:p>
            <a:r>
              <a:rPr lang="en-US" dirty="0" smtClean="0"/>
              <a:t>Or due to eddies?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65680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2868</TotalTime>
  <Words>1661</Words>
  <Application>Microsoft Macintosh PowerPoint</Application>
  <PresentationFormat>On-screen Show (4:3)</PresentationFormat>
  <Paragraphs>173</Paragraphs>
  <Slides>20</Slides>
  <Notes>10</Notes>
  <HiddenSlides>0</HiddenSlides>
  <MMClips>1</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FANAPI Ocean Measurements</vt:lpstr>
      <vt:lpstr>In Situ “SST” Movie (3 day mean)</vt:lpstr>
      <vt:lpstr>Slide 4</vt:lpstr>
      <vt:lpstr>Slide 5</vt:lpstr>
      <vt:lpstr>Subsurface Profile Evolution</vt:lpstr>
      <vt:lpstr>Wake thickness and Lifetime</vt:lpstr>
      <vt:lpstr>Slide 8</vt:lpstr>
      <vt:lpstr>Slide 9</vt:lpstr>
      <vt:lpstr>Slide 10</vt:lpstr>
      <vt:lpstr>Glider Time series of c near typhoon wake</vt:lpstr>
      <vt:lpstr>Slide 12</vt:lpstr>
      <vt:lpstr>Slide 13</vt:lpstr>
      <vt:lpstr>Slide 14</vt:lpstr>
      <vt:lpstr>Slide 15</vt:lpstr>
      <vt:lpstr>Slide 16</vt:lpstr>
      <vt:lpstr>Slide 17</vt:lpstr>
      <vt:lpstr>Slide 18</vt:lpstr>
      <vt:lpstr>Slide 19</vt:lpstr>
      <vt:lpstr>Slide 20</vt:lpstr>
    </vt:vector>
  </TitlesOfParts>
  <Company>APL/UW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D'Asaro</dc:creator>
  <cp:lastModifiedBy>Eric D'Asaro</cp:lastModifiedBy>
  <cp:revision>18</cp:revision>
  <cp:lastPrinted>2012-03-23T03:44:06Z</cp:lastPrinted>
  <dcterms:created xsi:type="dcterms:W3CDTF">2012-03-25T14:01:35Z</dcterms:created>
  <dcterms:modified xsi:type="dcterms:W3CDTF">2012-03-26T00:04:54Z</dcterms:modified>
</cp:coreProperties>
</file>