
<file path=[Content_Types].xml><?xml version="1.0" encoding="utf-8"?>
<Types xmlns="http://schemas.openxmlformats.org/package/2006/content-types">
  <Override PartName="/ppt/slides/slide14.xml" ContentType="application/vnd.openxmlformats-officedocument.presentationml.slide+xml"/>
  <Override PartName="/ppt/slideMasters/slideMaster6.xml" ContentType="application/vnd.openxmlformats-officedocument.presentationml.slideMaster+xml"/>
  <Override PartName="/ppt/slideLayouts/slideLayout8.xml" ContentType="application/vnd.openxmlformats-officedocument.presentationml.slideLayout+xml"/>
  <Override PartName="/ppt/slides/slide33.xml" ContentType="application/vnd.openxmlformats-officedocument.presentationml.slide+xml"/>
  <Override PartName="/ppt/theme/theme8.xml" ContentType="application/vnd.openxmlformats-officedocument.theme+xml"/>
  <Default Extension="bin" ContentType="application/vnd.openxmlformats-officedocument.presentationml.printerSettings"/>
  <Override PartName="/ppt/theme/theme12.xml" ContentType="application/vnd.openxmlformats-officedocument.theme+xml"/>
  <Override PartName="/ppt/slideLayouts/slideLayout20.xml" ContentType="application/vnd.openxmlformats-officedocument.presentationml.slideLayout+xml"/>
  <Override PartName="/ppt/slideLayouts/slideLayout17.xml" ContentType="application/vnd.openxmlformats-officedocument.presentationml.slideLayout+xml"/>
  <Override PartName="/ppt/notesSlides/notesSlide13.xml" ContentType="application/vnd.openxmlformats-officedocument.presentationml.notesSlide+xml"/>
  <Default Extension="wmf" ContentType="image/x-wmf"/>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theme/theme1.xml" ContentType="application/vnd.openxmlformats-officedocument.theme+xml"/>
  <Override PartName="/ppt/slideLayouts/slideLayout24.xml" ContentType="application/vnd.openxmlformats-officedocument.presentationml.slideLayout+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Default Extension="gif" ContentType="image/gif"/>
  <Override PartName="/ppt/slideMasters/slideMaster13.xml" ContentType="application/vnd.openxmlformats-officedocument.presentationml.slideMaster+xml"/>
  <Override PartName="/ppt/slides/slide27.xml" ContentType="application/vnd.openxmlformats-officedocument.presentationml.slide+xml"/>
  <Override PartName="/ppt/theme/theme5.xml" ContentType="application/vnd.openxmlformats-officedocument.theme+xml"/>
  <Override PartName="/ppt/slides/slide11.xml" ContentType="application/vnd.openxmlformats-officedocument.presentationml.slide+xml"/>
  <Override PartName="/ppt/notesSlides/notesSlide8.xml" ContentType="application/vnd.openxmlformats-officedocument.presentationml.notesSlide+xml"/>
  <Override PartName="/ppt/slideMasters/slideMaster3.xml" ContentType="application/vnd.openxmlformats-officedocument.presentationml.slideMaster+xml"/>
  <Default Extension="tiff" ContentType="image/tiff"/>
  <Override PartName="/ppt/slideLayouts/slideLayout14.xml" ContentType="application/vnd.openxmlformats-officedocument.presentationml.slideLayout+xml"/>
  <Override PartName="/ppt/slideMasters/slideMaster7.xml" ContentType="application/vnd.openxmlformats-officedocument.presentationml.slideMaster+xml"/>
  <Override PartName="/ppt/slideLayouts/slideLayout9.xml" ContentType="application/vnd.openxmlformats-officedocument.presentationml.slideLayout+xml"/>
  <Override PartName="/ppt/slides/slide34.xml" ContentType="application/vnd.openxmlformats-officedocument.presentationml.slide+xml"/>
  <Override PartName="/ppt/theme/theme9.xml" ContentType="application/vnd.openxmlformats-officedocument.theme+xml"/>
  <Override PartName="/ppt/slides/slide15.xml" ContentType="application/vnd.openxmlformats-officedocument.presentationml.slide+xml"/>
  <Override PartName="/ppt/slides/slide20.xml" ContentType="application/vnd.openxmlformats-officedocument.presentationml.slide+xml"/>
  <Override PartName="/ppt/theme/theme13.xml" ContentType="application/vnd.openxmlformats-officedocument.theme+xml"/>
  <Override PartName="/ppt/slideLayouts/slideLayout21.xml" ContentType="application/vnd.openxmlformats-officedocument.presentationml.slideLayout+xml"/>
  <Override PartName="/ppt/slideLayouts/slideLayout18.xml" ContentType="application/vnd.openxmlformats-officedocument.presentationml.slideLayout+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Masters/slideMaster10.xml" ContentType="application/vnd.openxmlformats-officedocument.presentationml.slideMaster+xml"/>
  <Override PartName="/ppt/slides/slide24.xml" ContentType="application/vnd.openxmlformats-officedocument.presentationml.slide+xml"/>
  <Override PartName="/ppt/theme/theme2.xml" ContentType="application/vnd.openxmlformats-officedocument.theme+xml"/>
  <Override PartName="/ppt/slideLayouts/slideLayout25.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notesSlides/notesSlide18.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Default Extension="vml" ContentType="application/vnd.openxmlformats-officedocument.vmlDrawing"/>
  <Override PartName="/ppt/slides/slide8.xml" ContentType="application/vnd.openxmlformats-officedocument.presentationml.slide+xml"/>
  <Override PartName="/ppt/slides/slide12.xml" ContentType="application/vnd.openxmlformats-officedocument.presentationml.slide+xml"/>
  <Override PartName="/ppt/slideMasters/slideMaster14.xml" ContentType="application/vnd.openxmlformats-officedocument.presentationml.slideMaster+xml"/>
  <Override PartName="/ppt/slides/slide28.xml" ContentType="application/vnd.openxmlformats-officedocument.presentationml.slide+xml"/>
  <Override PartName="/ppt/theme/theme6.xml" ContentType="application/vnd.openxmlformats-officedocument.theme+xml"/>
  <Override PartName="/ppt/slideMasters/slideMaster4.xml" ContentType="application/vnd.openxmlformats-officedocument.presentationml.slideMaster+xml"/>
  <Override PartName="/ppt/slideLayouts/slideLayout6.xml" ContentType="application/vnd.openxmlformats-officedocument.presentationml.slideLayout+xml"/>
  <Override PartName="/ppt/slides/slide31.xml" ContentType="application/vnd.openxmlformats-officedocument.presentationml.slide+xml"/>
  <Override PartName="/ppt/notesSlides/notesSlide9.xml" ContentType="application/vnd.openxmlformats-officedocument.presentationml.notesSlide+xml"/>
  <Override PartName="/ppt/theme/theme10.xml" ContentType="application/vnd.openxmlformats-officedocument.theme+xml"/>
  <Override PartName="/ppt/slideLayouts/slideLayout15.xml" ContentType="application/vnd.openxmlformats-officedocument.presentationml.slideLayout+xml"/>
  <Override PartName="/ppt/notesSlides/notesSlide11.xml" ContentType="application/vnd.openxmlformats-officedocument.presentationml.notesSlide+xml"/>
  <Default Extension="rels" ContentType="application/vnd.openxmlformats-package.relationships+xml"/>
  <Override PartName="/ppt/slideMasters/slideMaster8.xml" ContentType="application/vnd.openxmlformats-officedocument.presentationml.slideMaster+xml"/>
  <Override PartName="/ppt/slides/slide35.xml" ContentType="application/vnd.openxmlformats-officedocument.presentationml.slide+xml"/>
  <Override PartName="/ppt/slides/slide16.xml" ContentType="application/vnd.openxmlformats-officedocument.presentationml.slide+xml"/>
  <Override PartName="/ppt/slides/slide1.xml" ContentType="application/vnd.openxmlformats-officedocument.presentationml.slide+xml"/>
  <Override PartName="/ppt/slides/slide21.xml" ContentType="application/vnd.openxmlformats-officedocument.presentationml.slide+xml"/>
  <Override PartName="/ppt/theme/theme14.xml" ContentType="application/vnd.openxmlformats-officedocument.theme+xml"/>
  <Override PartName="/ppt/slideLayouts/slideLayout22.xml" ContentType="application/vnd.openxmlformats-officedocument.presentationml.slideLayout+xml"/>
  <Override PartName="/ppt/slideLayouts/slideLayout19.xml" ContentType="application/vnd.openxmlformats-officedocument.presentationml.slideLayout+xml"/>
  <Override PartName="/ppt/notesSlides/notesSlide15.xml" ContentType="application/vnd.openxmlformats-officedocument.presentationml.notesSlide+xml"/>
  <Override PartName="/ppt/notesSlides/notesSlide4.xml" ContentType="application/vnd.openxmlformats-officedocument.presentationml.notes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Masters/slideMaster11.xml" ContentType="application/vnd.openxmlformats-officedocument.presentationml.slideMaster+xml"/>
  <Override PartName="/ppt/slides/slide25.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theme/themeOverride2.xml" ContentType="application/vnd.openxmlformats-officedocument.themeOverride+xml"/>
  <Override PartName="/ppt/notesSlides/notesSlide19.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theme/theme7.xml" ContentType="application/vnd.openxmlformats-officedocument.theme+xml"/>
  <Override PartName="/ppt/slideMasters/slideMaster5.xml" ContentType="application/vnd.openxmlformats-officedocument.presentationml.slideMaster+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viewProps.xml" ContentType="application/vnd.openxmlformats-officedocument.presentationml.viewProps+xml"/>
  <Override PartName="/ppt/theme/theme11.xml" ContentType="application/vnd.openxmlformats-officedocument.theme+xml"/>
  <Override PartName="/ppt/slideLayouts/slideLayout16.xml" ContentType="application/vnd.openxmlformats-officedocument.presentationml.slideLayout+xml"/>
  <Override PartName="/ppt/slides/slide29.xml" ContentType="application/vnd.openxmlformats-officedocument.presentationml.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presentation.xml" ContentType="application/vnd.openxmlformats-officedocument.presentationml.presentation.main+xml"/>
  <Override PartName="/ppt/slideMasters/slideMaster9.xml" ContentType="application/vnd.openxmlformats-officedocument.presentationml.slideMaster+xml"/>
  <Override PartName="/ppt/slides/slide2.xml" ContentType="application/vnd.openxmlformats-officedocument.presentationml.slide+xml"/>
  <Override PartName="/ppt/slides/slide22.xml" ContentType="application/vnd.openxmlformats-officedocument.presentationml.slide+xml"/>
  <Override PartName="/ppt/theme/theme15.xml" ContentType="application/vnd.openxmlformats-officedocument.theme+xml"/>
  <Override PartName="/ppt/slideLayouts/slideLayout23.xml" ContentType="application/vnd.openxmlformats-officedocument.presentationml.slideLayout+xml"/>
  <Override PartName="/ppt/notesSlides/notesSlide16.xml" ContentType="application/vnd.openxmlformats-officedocument.presentationml.notesSlide+xml"/>
  <Override PartName="/ppt/notesSlides/notesSlide5.xml" ContentType="application/vnd.openxmlformats-officedocument.presentationml.notesSlide+xml"/>
  <Override PartName="/ppt/notesSlides/notesSlide21.xml" ContentType="application/vnd.openxmlformats-officedocument.presentationml.notesSlide+xml"/>
  <Override PartName="/ppt/slides/slide6.xml" ContentType="application/vnd.openxmlformats-officedocument.presentationml.slide+xml"/>
  <Override PartName="/ppt/slideMasters/slideMaster2.xml" ContentType="application/vnd.openxmlformats-officedocument.presentationml.slideMaster+xml"/>
  <Override PartName="/ppt/slideLayouts/slideLayout4.xml" ContentType="application/vnd.openxmlformats-officedocument.presentationml.slideLayout+xml"/>
  <Override PartName="/ppt/slideMasters/slideMaster12.xml" ContentType="application/vnd.openxmlformats-officedocument.presentationml.slideMaster+xml"/>
  <Override PartName="/ppt/slides/slide26.xml" ContentType="application/vnd.openxmlformats-officedocument.presentationml.slide+xml"/>
  <Override PartName="/ppt/theme/theme4.xml" ContentType="application/vnd.openxmlformats-officedocument.theme+xml"/>
  <Override PartName="/ppt/slides/slide10.xml" ContentType="application/vnd.openxmlformats-officedocument.presentationml.slide+xml"/>
  <Override PartName="/ppt/embeddings/Microsoft_Equation1.bin" ContentType="application/vnd.openxmlformats-officedocument.oleObject"/>
  <Override PartName="/ppt/slideLayouts/slideLayout13.xml" ContentType="application/vnd.openxmlformats-officedocument.presentationml.slideLayout+xml"/>
  <Override PartName="/ppt/theme/themeOverride3.xml" ContentType="application/vnd.openxmlformats-officedocument.themeOverride+xml"/>
  <Default Extension="png" ContentType="image/png"/>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66" r:id="rId1"/>
    <p:sldMasterId id="2147483712" r:id="rId2"/>
    <p:sldMasterId id="2147483731" r:id="rId3"/>
    <p:sldMasterId id="2147483747" r:id="rId4"/>
    <p:sldMasterId id="2147483949" r:id="rId5"/>
    <p:sldMasterId id="2147483953" r:id="rId6"/>
    <p:sldMasterId id="2147483955" r:id="rId7"/>
    <p:sldMasterId id="2147483961" r:id="rId8"/>
    <p:sldMasterId id="2147483963" r:id="rId9"/>
    <p:sldMasterId id="2147483965" r:id="rId10"/>
    <p:sldMasterId id="2147483968" r:id="rId11"/>
    <p:sldMasterId id="2147483970" r:id="rId12"/>
    <p:sldMasterId id="2147483974" r:id="rId13"/>
    <p:sldMasterId id="2147483976" r:id="rId14"/>
  </p:sldMasterIdLst>
  <p:notesMasterIdLst>
    <p:notesMasterId r:id="rId53"/>
  </p:notesMasterIdLst>
  <p:sldIdLst>
    <p:sldId id="488" r:id="rId15"/>
    <p:sldId id="530" r:id="rId16"/>
    <p:sldId id="533" r:id="rId17"/>
    <p:sldId id="534" r:id="rId18"/>
    <p:sldId id="535" r:id="rId19"/>
    <p:sldId id="506" r:id="rId20"/>
    <p:sldId id="549" r:id="rId21"/>
    <p:sldId id="550" r:id="rId22"/>
    <p:sldId id="551" r:id="rId23"/>
    <p:sldId id="552" r:id="rId24"/>
    <p:sldId id="542" r:id="rId25"/>
    <p:sldId id="536" r:id="rId26"/>
    <p:sldId id="537" r:id="rId27"/>
    <p:sldId id="538" r:id="rId28"/>
    <p:sldId id="539" r:id="rId29"/>
    <p:sldId id="540" r:id="rId30"/>
    <p:sldId id="532" r:id="rId31"/>
    <p:sldId id="477" r:id="rId32"/>
    <p:sldId id="465" r:id="rId33"/>
    <p:sldId id="484" r:id="rId34"/>
    <p:sldId id="547" r:id="rId35"/>
    <p:sldId id="548" r:id="rId36"/>
    <p:sldId id="518" r:id="rId37"/>
    <p:sldId id="522" r:id="rId38"/>
    <p:sldId id="523" r:id="rId39"/>
    <p:sldId id="546" r:id="rId40"/>
    <p:sldId id="556" r:id="rId41"/>
    <p:sldId id="490" r:id="rId42"/>
    <p:sldId id="524" r:id="rId43"/>
    <p:sldId id="554" r:id="rId44"/>
    <p:sldId id="527" r:id="rId45"/>
    <p:sldId id="557" r:id="rId46"/>
    <p:sldId id="526" r:id="rId47"/>
    <p:sldId id="543" r:id="rId48"/>
    <p:sldId id="544" r:id="rId49"/>
    <p:sldId id="545" r:id="rId50"/>
    <p:sldId id="531" r:id="rId51"/>
    <p:sldId id="555" r:id="rId52"/>
  </p:sldIdLst>
  <p:sldSz cx="9144000" cy="6858000" type="screen4x3"/>
  <p:notesSz cx="6858000" cy="9144000"/>
  <p:defaultTextStyle>
    <a:defPPr>
      <a:defRPr lang="en-US"/>
    </a:defPPr>
    <a:lvl1pPr algn="l" rtl="0" eaLnBrk="0" fontAlgn="base" hangingPunct="0">
      <a:spcBef>
        <a:spcPct val="0"/>
      </a:spcBef>
      <a:spcAft>
        <a:spcPct val="0"/>
      </a:spcAft>
      <a:defRPr sz="2400" b="1" kern="1200">
        <a:solidFill>
          <a:schemeClr val="tx1"/>
        </a:solidFill>
        <a:latin typeface="Arial" pitchFamily="-84" charset="0"/>
        <a:ea typeface="MS PGothic" pitchFamily="32" charset="0"/>
        <a:cs typeface="MS PGothic" pitchFamily="32" charset="0"/>
      </a:defRPr>
    </a:lvl1pPr>
    <a:lvl2pPr marL="457200" algn="l" rtl="0" eaLnBrk="0" fontAlgn="base" hangingPunct="0">
      <a:spcBef>
        <a:spcPct val="0"/>
      </a:spcBef>
      <a:spcAft>
        <a:spcPct val="0"/>
      </a:spcAft>
      <a:defRPr sz="2400" b="1" kern="1200">
        <a:solidFill>
          <a:schemeClr val="tx1"/>
        </a:solidFill>
        <a:latin typeface="Arial" pitchFamily="-84" charset="0"/>
        <a:ea typeface="MS PGothic" pitchFamily="32" charset="0"/>
        <a:cs typeface="MS PGothic" pitchFamily="32" charset="0"/>
      </a:defRPr>
    </a:lvl2pPr>
    <a:lvl3pPr marL="914400" algn="l" rtl="0" eaLnBrk="0" fontAlgn="base" hangingPunct="0">
      <a:spcBef>
        <a:spcPct val="0"/>
      </a:spcBef>
      <a:spcAft>
        <a:spcPct val="0"/>
      </a:spcAft>
      <a:defRPr sz="2400" b="1" kern="1200">
        <a:solidFill>
          <a:schemeClr val="tx1"/>
        </a:solidFill>
        <a:latin typeface="Arial" pitchFamily="-84" charset="0"/>
        <a:ea typeface="MS PGothic" pitchFamily="32" charset="0"/>
        <a:cs typeface="MS PGothic" pitchFamily="32" charset="0"/>
      </a:defRPr>
    </a:lvl3pPr>
    <a:lvl4pPr marL="1371600" algn="l" rtl="0" eaLnBrk="0" fontAlgn="base" hangingPunct="0">
      <a:spcBef>
        <a:spcPct val="0"/>
      </a:spcBef>
      <a:spcAft>
        <a:spcPct val="0"/>
      </a:spcAft>
      <a:defRPr sz="2400" b="1" kern="1200">
        <a:solidFill>
          <a:schemeClr val="tx1"/>
        </a:solidFill>
        <a:latin typeface="Arial" pitchFamily="-84" charset="0"/>
        <a:ea typeface="MS PGothic" pitchFamily="32" charset="0"/>
        <a:cs typeface="MS PGothic" pitchFamily="32" charset="0"/>
      </a:defRPr>
    </a:lvl4pPr>
    <a:lvl5pPr marL="1828800" algn="l" rtl="0" eaLnBrk="0" fontAlgn="base" hangingPunct="0">
      <a:spcBef>
        <a:spcPct val="0"/>
      </a:spcBef>
      <a:spcAft>
        <a:spcPct val="0"/>
      </a:spcAft>
      <a:defRPr sz="2400" b="1" kern="1200">
        <a:solidFill>
          <a:schemeClr val="tx1"/>
        </a:solidFill>
        <a:latin typeface="Arial" pitchFamily="-84" charset="0"/>
        <a:ea typeface="MS PGothic" pitchFamily="32" charset="0"/>
        <a:cs typeface="MS PGothic" pitchFamily="32" charset="0"/>
      </a:defRPr>
    </a:lvl5pPr>
    <a:lvl6pPr marL="2286000" algn="l" defTabSz="457200" rtl="0" eaLnBrk="1" latinLnBrk="0" hangingPunct="1">
      <a:defRPr sz="2400" b="1" kern="1200">
        <a:solidFill>
          <a:schemeClr val="tx1"/>
        </a:solidFill>
        <a:latin typeface="Arial" pitchFamily="-84" charset="0"/>
        <a:ea typeface="MS PGothic" pitchFamily="32" charset="0"/>
        <a:cs typeface="MS PGothic" pitchFamily="32" charset="0"/>
      </a:defRPr>
    </a:lvl6pPr>
    <a:lvl7pPr marL="2743200" algn="l" defTabSz="457200" rtl="0" eaLnBrk="1" latinLnBrk="0" hangingPunct="1">
      <a:defRPr sz="2400" b="1" kern="1200">
        <a:solidFill>
          <a:schemeClr val="tx1"/>
        </a:solidFill>
        <a:latin typeface="Arial" pitchFamily="-84" charset="0"/>
        <a:ea typeface="MS PGothic" pitchFamily="32" charset="0"/>
        <a:cs typeface="MS PGothic" pitchFamily="32" charset="0"/>
      </a:defRPr>
    </a:lvl7pPr>
    <a:lvl8pPr marL="3200400" algn="l" defTabSz="457200" rtl="0" eaLnBrk="1" latinLnBrk="0" hangingPunct="1">
      <a:defRPr sz="2400" b="1" kern="1200">
        <a:solidFill>
          <a:schemeClr val="tx1"/>
        </a:solidFill>
        <a:latin typeface="Arial" pitchFamily="-84" charset="0"/>
        <a:ea typeface="MS PGothic" pitchFamily="32" charset="0"/>
        <a:cs typeface="MS PGothic" pitchFamily="32" charset="0"/>
      </a:defRPr>
    </a:lvl8pPr>
    <a:lvl9pPr marL="3657600" algn="l" defTabSz="457200" rtl="0" eaLnBrk="1" latinLnBrk="0" hangingPunct="1">
      <a:defRPr sz="2400" b="1" kern="1200">
        <a:solidFill>
          <a:schemeClr val="tx1"/>
        </a:solidFill>
        <a:latin typeface="Arial" pitchFamily="-84" charset="0"/>
        <a:ea typeface="MS PGothic" pitchFamily="32" charset="0"/>
        <a:cs typeface="MS PGothic" pitchFamily="32"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787FCB"/>
    <a:srgbClr val="8289DB"/>
    <a:srgbClr val="4F4C99"/>
    <a:srgbClr val="94C6FF"/>
    <a:srgbClr val="F89614"/>
    <a:srgbClr val="008000"/>
    <a:srgbClr val="FFFF00"/>
    <a:srgbClr val="FFFF66"/>
    <a:srgbClr val="0000CC"/>
    <a:srgbClr val="3333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p:cViewPr>
        <p:scale>
          <a:sx n="110" d="100"/>
          <a:sy n="110" d="100"/>
        </p:scale>
        <p:origin x="-840" y="-16"/>
      </p:cViewPr>
      <p:guideLst>
        <p:guide orient="horz" pos="880"/>
        <p:guide pos="7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00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 Target="slides/slide1.xml"/><Relationship Id="rId16" Type="http://schemas.openxmlformats.org/officeDocument/2006/relationships/slide" Target="slides/slide2.xml"/><Relationship Id="rId17" Type="http://schemas.openxmlformats.org/officeDocument/2006/relationships/slide" Target="slides/slide3.xml"/><Relationship Id="rId18" Type="http://schemas.openxmlformats.org/officeDocument/2006/relationships/slide" Target="slides/slide4.xml"/><Relationship Id="rId19" Type="http://schemas.openxmlformats.org/officeDocument/2006/relationships/slide" Target="slides/slide5.xml"/><Relationship Id="rId50" Type="http://schemas.openxmlformats.org/officeDocument/2006/relationships/slide" Target="slides/slide36.xml"/><Relationship Id="rId51" Type="http://schemas.openxmlformats.org/officeDocument/2006/relationships/slide" Target="slides/slide37.xml"/><Relationship Id="rId52" Type="http://schemas.openxmlformats.org/officeDocument/2006/relationships/slide" Target="slides/slide38.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26.xml"/><Relationship Id="rId41" Type="http://schemas.openxmlformats.org/officeDocument/2006/relationships/slide" Target="slides/slide27.xml"/><Relationship Id="rId42" Type="http://schemas.openxmlformats.org/officeDocument/2006/relationships/slide" Target="slides/slide28.xml"/><Relationship Id="rId43" Type="http://schemas.openxmlformats.org/officeDocument/2006/relationships/slide" Target="slides/slide29.xml"/><Relationship Id="rId44" Type="http://schemas.openxmlformats.org/officeDocument/2006/relationships/slide" Target="slides/slide30.xml"/><Relationship Id="rId45" Type="http://schemas.openxmlformats.org/officeDocument/2006/relationships/slide" Target="slides/slide31.xml"/><Relationship Id="rId46" Type="http://schemas.openxmlformats.org/officeDocument/2006/relationships/slide" Target="slides/slide32.xml"/><Relationship Id="rId47" Type="http://schemas.openxmlformats.org/officeDocument/2006/relationships/slide" Target="slides/slide33.xml"/><Relationship Id="rId48" Type="http://schemas.openxmlformats.org/officeDocument/2006/relationships/slide" Target="slides/slide34.xml"/><Relationship Id="rId49" Type="http://schemas.openxmlformats.org/officeDocument/2006/relationships/slide" Target="slides/slide3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6.xml"/><Relationship Id="rId31" Type="http://schemas.openxmlformats.org/officeDocument/2006/relationships/slide" Target="slides/slide17.xml"/><Relationship Id="rId32" Type="http://schemas.openxmlformats.org/officeDocument/2006/relationships/slide" Target="slides/slide18.xml"/><Relationship Id="rId33" Type="http://schemas.openxmlformats.org/officeDocument/2006/relationships/slide" Target="slides/slide19.xml"/><Relationship Id="rId34" Type="http://schemas.openxmlformats.org/officeDocument/2006/relationships/slide" Target="slides/slide20.xml"/><Relationship Id="rId35" Type="http://schemas.openxmlformats.org/officeDocument/2006/relationships/slide" Target="slides/slide21.xml"/><Relationship Id="rId36" Type="http://schemas.openxmlformats.org/officeDocument/2006/relationships/slide" Target="slides/slide22.xml"/><Relationship Id="rId37" Type="http://schemas.openxmlformats.org/officeDocument/2006/relationships/slide" Target="slides/slide23.xml"/><Relationship Id="rId38" Type="http://schemas.openxmlformats.org/officeDocument/2006/relationships/slide" Target="slides/slide24.xml"/><Relationship Id="rId39" Type="http://schemas.openxmlformats.org/officeDocument/2006/relationships/slide" Target="slides/slide25.xml"/><Relationship Id="rId20" Type="http://schemas.openxmlformats.org/officeDocument/2006/relationships/slide" Target="slides/slide6.xml"/><Relationship Id="rId21" Type="http://schemas.openxmlformats.org/officeDocument/2006/relationships/slide" Target="slides/slide7.xml"/><Relationship Id="rId22" Type="http://schemas.openxmlformats.org/officeDocument/2006/relationships/slide" Target="slides/slide8.xml"/><Relationship Id="rId23" Type="http://schemas.openxmlformats.org/officeDocument/2006/relationships/slide" Target="slides/slide9.xml"/><Relationship Id="rId24" Type="http://schemas.openxmlformats.org/officeDocument/2006/relationships/slide" Target="slides/slide10.xml"/><Relationship Id="rId25" Type="http://schemas.openxmlformats.org/officeDocument/2006/relationships/slide" Target="slides/slide11.xml"/><Relationship Id="rId26" Type="http://schemas.openxmlformats.org/officeDocument/2006/relationships/slide" Target="slides/slide12.xml"/><Relationship Id="rId27" Type="http://schemas.openxmlformats.org/officeDocument/2006/relationships/slide" Target="slides/slide13.xml"/><Relationship Id="rId28" Type="http://schemas.openxmlformats.org/officeDocument/2006/relationships/slide" Target="slides/slide14.xml"/><Relationship Id="rId29" Type="http://schemas.openxmlformats.org/officeDocument/2006/relationships/slide" Target="slides/slide15.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b="0">
                <a:latin typeface="Arial" pitchFamily="-108" charset="0"/>
                <a:ea typeface="MS PGothic" pitchFamily="34" charset="-128"/>
                <a:cs typeface="MS PGothic" pitchFamily="34" charset="-128"/>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b="0">
                <a:latin typeface="Arial" pitchFamily="-108" charset="0"/>
                <a:ea typeface="MS PGothic" pitchFamily="34" charset="-128"/>
                <a:cs typeface="MS PGothic" pitchFamily="34" charset="-128"/>
              </a:defRPr>
            </a:lvl1pPr>
          </a:lstStyle>
          <a:p>
            <a:pPr>
              <a:defRPr/>
            </a:pPr>
            <a:endParaRPr lang="en-US"/>
          </a:p>
        </p:txBody>
      </p:sp>
      <p:sp>
        <p:nvSpPr>
          <p:cNvPr id="317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b="0">
                <a:latin typeface="Arial" pitchFamily="-108" charset="0"/>
                <a:ea typeface="MS PGothic" pitchFamily="34" charset="-128"/>
                <a:cs typeface="MS PGothic" pitchFamily="34" charset="-128"/>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b="0">
                <a:latin typeface="Arial" pitchFamily="-108" charset="0"/>
                <a:ea typeface="MS PGothic" pitchFamily="34" charset="-128"/>
                <a:cs typeface="MS PGothic" pitchFamily="34" charset="-128"/>
              </a:defRPr>
            </a:lvl1pPr>
          </a:lstStyle>
          <a:p>
            <a:pPr>
              <a:defRPr/>
            </a:pPr>
            <a:fld id="{CF898791-472C-2D4B-90D9-630A49B6A4E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MS PGothic" pitchFamily="34" charset="-128"/>
        <a:cs typeface="MS PGothic" pitchFamily="34" charset="-128"/>
      </a:defRPr>
    </a:lvl1pPr>
    <a:lvl2pPr marL="37931725" indent="-37474525" algn="l" rtl="0" eaLnBrk="0" fontAlgn="base" hangingPunct="0">
      <a:spcBef>
        <a:spcPct val="30000"/>
      </a:spcBef>
      <a:spcAft>
        <a:spcPct val="0"/>
      </a:spcAft>
      <a:defRPr sz="1200" kern="1200">
        <a:solidFill>
          <a:schemeClr val="tx1"/>
        </a:solidFill>
        <a:latin typeface="Arial" pitchFamily="-108" charset="0"/>
        <a:ea typeface="MS PGothic" pitchFamily="34" charset="-128"/>
        <a:cs typeface="MS PGothic" pitchFamily="34" charset="-128"/>
      </a:defRPr>
    </a:lvl2pPr>
    <a:lvl3pPr marL="914400" algn="l" rtl="0" eaLnBrk="0" fontAlgn="base" hangingPunct="0">
      <a:spcBef>
        <a:spcPct val="30000"/>
      </a:spcBef>
      <a:spcAft>
        <a:spcPct val="0"/>
      </a:spcAft>
      <a:defRPr sz="1200" kern="1200">
        <a:solidFill>
          <a:schemeClr val="tx1"/>
        </a:solidFill>
        <a:latin typeface="Arial" pitchFamily="-108" charset="0"/>
        <a:ea typeface="MS PGothic" pitchFamily="34" charset="-128"/>
        <a:cs typeface="MS PGothic" pitchFamily="34" charset="-128"/>
      </a:defRPr>
    </a:lvl3pPr>
    <a:lvl4pPr marL="1371600" algn="l" rtl="0" eaLnBrk="0" fontAlgn="base" hangingPunct="0">
      <a:spcBef>
        <a:spcPct val="30000"/>
      </a:spcBef>
      <a:spcAft>
        <a:spcPct val="0"/>
      </a:spcAft>
      <a:defRPr sz="1200" kern="1200">
        <a:solidFill>
          <a:schemeClr val="tx1"/>
        </a:solidFill>
        <a:latin typeface="Arial" pitchFamily="-108" charset="0"/>
        <a:ea typeface="MS PGothic" pitchFamily="34" charset="-128"/>
        <a:cs typeface="MS PGothic" pitchFamily="34" charset="-128"/>
      </a:defRPr>
    </a:lvl4pPr>
    <a:lvl5pPr marL="1828800" algn="l" rtl="0" eaLnBrk="0" fontAlgn="base" hangingPunct="0">
      <a:spcBef>
        <a:spcPct val="30000"/>
      </a:spcBef>
      <a:spcAft>
        <a:spcPct val="0"/>
      </a:spcAft>
      <a:defRPr sz="1200" kern="1200">
        <a:solidFill>
          <a:schemeClr val="tx1"/>
        </a:solidFill>
        <a:latin typeface="Arial" pitchFamily="-108" charset="0"/>
        <a:ea typeface="MS PGothic" pitchFamily="34" charset="-128"/>
        <a:cs typeface="MS PGothic"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a:t>
            </a:r>
            <a:r>
              <a:rPr lang="en-US" baseline="0" dirty="0" smtClean="0"/>
              <a:t> shows the 2010091700  COAMPS 60h forecast SST. It is a warm start COAMP simulation. The model predicted two wake centers similar to the NRL AMSR-E SST analysis on 0432 UTC 19 Sep, 2010 with a magnitude of 3-4C cooling.  </a:t>
            </a:r>
            <a:endParaRPr lang="en-US" dirty="0"/>
          </a:p>
        </p:txBody>
      </p:sp>
      <p:sp>
        <p:nvSpPr>
          <p:cNvPr id="4" name="Slide Number Placeholder 3"/>
          <p:cNvSpPr>
            <a:spLocks noGrp="1"/>
          </p:cNvSpPr>
          <p:nvPr>
            <p:ph type="sldNum" sz="quarter" idx="10"/>
          </p:nvPr>
        </p:nvSpPr>
        <p:spPr/>
        <p:txBody>
          <a:bodyPr/>
          <a:lstStyle/>
          <a:p>
            <a:fld id="{FEE5CA62-F0C5-4209-8F66-FE9E98A4F0CB}" type="slidenum">
              <a:rPr lang="en-US" smtClean="0">
                <a:solidFill>
                  <a:prstClr val="black"/>
                </a:solidFill>
              </a:rPr>
              <a:pPr/>
              <a:t>12</a:t>
            </a:fld>
            <a:endParaRPr lang="en-US">
              <a:solidFill>
                <a:prstClr val="black"/>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99774858"/>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the comparisons of COAMPS forecast with one AXBT near the </a:t>
            </a:r>
            <a:r>
              <a:rPr lang="en-US" dirty="0" err="1" smtClean="0"/>
              <a:t>Fanapi</a:t>
            </a:r>
            <a:r>
              <a:rPr lang="en-US" dirty="0" smtClean="0"/>
              <a:t> eye. COAMPS has</a:t>
            </a:r>
            <a:r>
              <a:rPr lang="en-US" baseline="0" dirty="0" smtClean="0"/>
              <a:t> a cold bias due to track error (model is 5 </a:t>
            </a:r>
            <a:r>
              <a:rPr lang="en-US" baseline="0" dirty="0" err="1" smtClean="0"/>
              <a:t>hr</a:t>
            </a:r>
            <a:r>
              <a:rPr lang="en-US" baseline="0" dirty="0" smtClean="0"/>
              <a:t> too slow). </a:t>
            </a:r>
            <a:endParaRPr lang="en-US" dirty="0"/>
          </a:p>
        </p:txBody>
      </p:sp>
      <p:sp>
        <p:nvSpPr>
          <p:cNvPr id="4" name="Slide Number Placeholder 3"/>
          <p:cNvSpPr>
            <a:spLocks noGrp="1"/>
          </p:cNvSpPr>
          <p:nvPr>
            <p:ph type="sldNum" sz="quarter" idx="10"/>
          </p:nvPr>
        </p:nvSpPr>
        <p:spPr/>
        <p:txBody>
          <a:bodyPr/>
          <a:lstStyle/>
          <a:p>
            <a:fld id="{FEE5CA62-F0C5-4209-8F66-FE9E98A4F0CB}" type="slidenum">
              <a:rPr lang="en-US" smtClean="0">
                <a:solidFill>
                  <a:prstClr val="black"/>
                </a:solidFill>
              </a:rPr>
              <a:pPr/>
              <a:t>13</a:t>
            </a:fld>
            <a:endParaRPr lang="en-US">
              <a:solidFill>
                <a:prstClr val="black"/>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10854960"/>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the intensity comparisons of four COAMPS sensitivity</a:t>
            </a:r>
            <a:r>
              <a:rPr lang="en-US" baseline="0" dirty="0" smtClean="0"/>
              <a:t> runs. The uncoupled run has the best intensity forecast. While all three coupled runs have a negative intensity bias. The maximum wind speed comparisons show l</a:t>
            </a:r>
            <a:r>
              <a:rPr lang="en-US" dirty="0" smtClean="0"/>
              <a:t>evel off the drag coefficient at a low value 2.0e-3 (capcd2) than the uncoupled run (cd=2.5e-3) improves the coupled</a:t>
            </a:r>
            <a:r>
              <a:rPr lang="en-US" baseline="0" dirty="0" smtClean="0"/>
              <a:t> COAMPS intensity forecast compare to the control run (drag increase with wind speed, afore3). Not much change in the minimum sea level pressure forecast. The lower drag coefficient is within the CBLAST range. We are still working on the atmospheric physics to improve the intensity forecast of coupled COAMPS-TC.</a:t>
            </a:r>
            <a:endParaRPr lang="en-US" dirty="0"/>
          </a:p>
        </p:txBody>
      </p:sp>
      <p:sp>
        <p:nvSpPr>
          <p:cNvPr id="4" name="Slide Number Placeholder 3"/>
          <p:cNvSpPr>
            <a:spLocks noGrp="1"/>
          </p:cNvSpPr>
          <p:nvPr>
            <p:ph type="sldNum" sz="quarter" idx="10"/>
          </p:nvPr>
        </p:nvSpPr>
        <p:spPr/>
        <p:txBody>
          <a:bodyPr/>
          <a:lstStyle/>
          <a:p>
            <a:fld id="{82FAFFA0-E636-4558-A361-3939FFF9A998}" type="slidenum">
              <a:rPr lang="en-US" smtClean="0">
                <a:solidFill>
                  <a:prstClr val="black"/>
                </a:solidFill>
              </a:rPr>
              <a:pPr/>
              <a:t>14</a:t>
            </a:fld>
            <a:endParaRPr lang="en-US">
              <a:solidFill>
                <a:prstClr val="black"/>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35622913"/>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 to</a:t>
            </a:r>
            <a:r>
              <a:rPr lang="en-US" baseline="0" dirty="0" smtClean="0"/>
              <a:t> the atmospheric model, fully coupled COAMPS-TC  sensitivity tests also showed the momentum drag in the wave model SWAN need to be reduced in order to obtain a better significant wave height forecast. </a:t>
            </a:r>
            <a:endParaRPr lang="en-US" dirty="0"/>
          </a:p>
        </p:txBody>
      </p:sp>
      <p:sp>
        <p:nvSpPr>
          <p:cNvPr id="4" name="Slide Number Placeholder 3"/>
          <p:cNvSpPr>
            <a:spLocks noGrp="1"/>
          </p:cNvSpPr>
          <p:nvPr>
            <p:ph type="sldNum" sz="quarter" idx="10"/>
          </p:nvPr>
        </p:nvSpPr>
        <p:spPr/>
        <p:txBody>
          <a:bodyPr/>
          <a:lstStyle/>
          <a:p>
            <a:fld id="{FEE5CA62-F0C5-4209-8F66-FE9E98A4F0CB}" type="slidenum">
              <a:rPr lang="en-US" smtClean="0">
                <a:solidFill>
                  <a:prstClr val="black"/>
                </a:solidFill>
              </a:rPr>
              <a:pPr/>
              <a:t>15</a:t>
            </a:fld>
            <a:endParaRPr lang="en-US">
              <a:solidFill>
                <a:prstClr val="black"/>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68366031"/>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a:t>
            </a:r>
            <a:r>
              <a:rPr lang="en-US" baseline="0" dirty="0" smtClean="0"/>
              <a:t> plots show the COAMPS 28-32h storm relative u and v wind forecast RMSE and ME errors compared to the </a:t>
            </a:r>
            <a:r>
              <a:rPr lang="en-US" baseline="0" dirty="0" err="1" smtClean="0"/>
              <a:t>Fanapi</a:t>
            </a:r>
            <a:r>
              <a:rPr lang="en-US" baseline="0" dirty="0" smtClean="0"/>
              <a:t> </a:t>
            </a:r>
            <a:r>
              <a:rPr lang="en-US" baseline="0" dirty="0" err="1" smtClean="0"/>
              <a:t>dropsonde</a:t>
            </a:r>
            <a:r>
              <a:rPr lang="en-US" baseline="0" dirty="0" smtClean="0"/>
              <a:t> observations (28 soundings) taken between 2312UTC 17 Sep to 0223UTC 18 Sep.</a:t>
            </a:r>
            <a:r>
              <a:rPr lang="en-US" dirty="0" smtClean="0"/>
              <a:t> COAMPS</a:t>
            </a:r>
            <a:r>
              <a:rPr lang="en-US" baseline="0" dirty="0" smtClean="0"/>
              <a:t> forecast track was about 5 </a:t>
            </a:r>
            <a:r>
              <a:rPr lang="en-US" baseline="0" dirty="0" err="1" smtClean="0"/>
              <a:t>hr</a:t>
            </a:r>
            <a:r>
              <a:rPr lang="en-US" baseline="0" dirty="0" smtClean="0"/>
              <a:t> too slow compare to the best track. The along and cross </a:t>
            </a:r>
            <a:r>
              <a:rPr lang="en-US" dirty="0" smtClean="0"/>
              <a:t>track bias were removed from the wind statistics by shifting the time</a:t>
            </a:r>
            <a:r>
              <a:rPr lang="en-US" baseline="0" dirty="0" smtClean="0"/>
              <a:t> and locations of the model soundings relative to the observed eye locations.</a:t>
            </a:r>
            <a:r>
              <a:rPr lang="en-US" dirty="0" smtClean="0"/>
              <a:t> </a:t>
            </a:r>
          </a:p>
        </p:txBody>
      </p:sp>
      <p:sp>
        <p:nvSpPr>
          <p:cNvPr id="4" name="Slide Number Placeholder 3"/>
          <p:cNvSpPr>
            <a:spLocks noGrp="1"/>
          </p:cNvSpPr>
          <p:nvPr>
            <p:ph type="sldNum" sz="quarter" idx="10"/>
          </p:nvPr>
        </p:nvSpPr>
        <p:spPr/>
        <p:txBody>
          <a:bodyPr/>
          <a:lstStyle/>
          <a:p>
            <a:fld id="{82FAFFA0-E636-4558-A361-3939FFF9A998}" type="slidenum">
              <a:rPr lang="en-US" smtClean="0">
                <a:solidFill>
                  <a:prstClr val="black"/>
                </a:solidFill>
              </a:rPr>
              <a:pPr/>
              <a:t>16</a:t>
            </a:fld>
            <a:endParaRPr lang="en-US">
              <a:solidFill>
                <a:prstClr val="black"/>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61646061"/>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Storm-relative</a:t>
            </a:r>
            <a:r>
              <a:rPr lang="en-US" baseline="0" dirty="0" smtClean="0"/>
              <a:t> SH, LH, and Enthalpy fluxes from </a:t>
            </a:r>
            <a:r>
              <a:rPr lang="en-US" baseline="0" dirty="0" err="1" smtClean="0"/>
              <a:t>Fanapi</a:t>
            </a:r>
            <a:r>
              <a:rPr lang="en-US" baseline="0" dirty="0" smtClean="0"/>
              <a:t>, </a:t>
            </a:r>
            <a:r>
              <a:rPr lang="en-US" baseline="0" dirty="0" err="1" smtClean="0"/>
              <a:t>Malakas</a:t>
            </a:r>
            <a:r>
              <a:rPr lang="en-US" baseline="0" dirty="0" smtClean="0"/>
              <a:t>, and </a:t>
            </a:r>
            <a:r>
              <a:rPr lang="en-US" baseline="0" dirty="0" err="1" smtClean="0"/>
              <a:t>Megi</a:t>
            </a:r>
            <a:endParaRPr lang="en-US" dirty="0"/>
          </a:p>
        </p:txBody>
      </p:sp>
      <p:sp>
        <p:nvSpPr>
          <p:cNvPr id="4" name="Slide Number Placeholder 3"/>
          <p:cNvSpPr>
            <a:spLocks noGrp="1"/>
          </p:cNvSpPr>
          <p:nvPr>
            <p:ph type="sldNum" sz="quarter" idx="10"/>
          </p:nvPr>
        </p:nvSpPr>
        <p:spPr/>
        <p:txBody>
          <a:bodyPr/>
          <a:lstStyle/>
          <a:p>
            <a:pPr>
              <a:defRPr/>
            </a:pPr>
            <a:fld id="{CF898791-472C-2D4B-90D9-630A49B6A4E6}" type="slidenum">
              <a:rPr lang="en-US" smtClean="0"/>
              <a:pPr>
                <a:defRPr/>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Obs</a:t>
            </a:r>
            <a:r>
              <a:rPr lang="en-US" dirty="0" smtClean="0"/>
              <a:t> 9/16</a:t>
            </a:r>
            <a:r>
              <a:rPr lang="en-US" baseline="0" dirty="0" smtClean="0"/>
              <a:t> 21z-9/17 03z, WRF 9/17 22z</a:t>
            </a:r>
          </a:p>
          <a:p>
            <a:r>
              <a:rPr lang="en-US" baseline="0" dirty="0" err="1" smtClean="0"/>
              <a:t>Obs</a:t>
            </a:r>
            <a:r>
              <a:rPr lang="en-US" baseline="0" dirty="0" smtClean="0"/>
              <a:t> 9/17 21z-9/18 03z, WRF 9/18 06z</a:t>
            </a:r>
            <a:endParaRPr lang="en-US" dirty="0"/>
          </a:p>
        </p:txBody>
      </p:sp>
      <p:sp>
        <p:nvSpPr>
          <p:cNvPr id="4" name="Slide Number Placeholder 3"/>
          <p:cNvSpPr>
            <a:spLocks noGrp="1"/>
          </p:cNvSpPr>
          <p:nvPr>
            <p:ph type="sldNum" sz="quarter" idx="10"/>
          </p:nvPr>
        </p:nvSpPr>
        <p:spPr/>
        <p:txBody>
          <a:bodyPr/>
          <a:lstStyle/>
          <a:p>
            <a:pPr>
              <a:defRPr/>
            </a:pPr>
            <a:fld id="{CF898791-472C-2D4B-90D9-630A49B6A4E6}" type="slidenum">
              <a:rPr lang="en-US" smtClean="0"/>
              <a:pPr>
                <a:defRPr/>
              </a:pPr>
              <a:t>25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indent="0" algn="just">
              <a:spcBef>
                <a:spcPts val="1000"/>
              </a:spcBef>
            </a:pPr>
            <a:r>
              <a:rPr lang="en-US" sz="1200" dirty="0" smtClean="0">
                <a:latin typeface="Times New Roman"/>
                <a:ea typeface="Calibri"/>
                <a:cs typeface="Times New Roman"/>
              </a:rPr>
              <a:t>Eight air deployment boxes each containing one Autonomous Drifting Ocean Station (ADOS) drifter [</a:t>
            </a:r>
            <a:r>
              <a:rPr lang="en-US" sz="1200" i="1" dirty="0" smtClean="0">
                <a:latin typeface="Times New Roman"/>
                <a:ea typeface="Calibri"/>
                <a:cs typeface="Times New Roman"/>
              </a:rPr>
              <a:t>Black et al.</a:t>
            </a:r>
            <a:r>
              <a:rPr lang="en-US" sz="1200" dirty="0" smtClean="0">
                <a:latin typeface="Times New Roman"/>
                <a:ea typeface="Calibri"/>
                <a:cs typeface="Times New Roman"/>
              </a:rPr>
              <a:t>, 2007; </a:t>
            </a:r>
            <a:r>
              <a:rPr lang="en-US" sz="1200" i="1" dirty="0" err="1" smtClean="0">
                <a:latin typeface="Times New Roman"/>
                <a:ea typeface="Calibri"/>
                <a:cs typeface="Times New Roman"/>
              </a:rPr>
              <a:t>Centurioni</a:t>
            </a:r>
            <a:r>
              <a:rPr lang="en-US" sz="1200" dirty="0" smtClean="0">
                <a:latin typeface="Times New Roman"/>
                <a:ea typeface="Calibri"/>
                <a:cs typeface="Times New Roman"/>
              </a:rPr>
              <a:t>, 2010] and one Surface Velocity Program with Barometer (SVPB) </a:t>
            </a:r>
            <a:r>
              <a:rPr lang="en-US" sz="1200" dirty="0" err="1" smtClean="0">
                <a:latin typeface="Times New Roman"/>
                <a:ea typeface="Calibri"/>
                <a:cs typeface="Times New Roman"/>
              </a:rPr>
              <a:t>Lagrangian</a:t>
            </a:r>
            <a:r>
              <a:rPr lang="en-US" sz="1200" dirty="0" smtClean="0">
                <a:latin typeface="Times New Roman"/>
                <a:ea typeface="Calibri"/>
                <a:cs typeface="Times New Roman"/>
              </a:rPr>
              <a:t> drifter [</a:t>
            </a:r>
            <a:r>
              <a:rPr lang="en-US" sz="1200" i="1" dirty="0" err="1" smtClean="0">
                <a:latin typeface="Times New Roman"/>
                <a:ea typeface="Calibri"/>
                <a:cs typeface="Times New Roman"/>
              </a:rPr>
              <a:t>Niiler</a:t>
            </a:r>
            <a:r>
              <a:rPr lang="en-US" sz="1200" dirty="0" smtClean="0">
                <a:latin typeface="Times New Roman"/>
                <a:ea typeface="Calibri"/>
                <a:cs typeface="Times New Roman"/>
              </a:rPr>
              <a:t>, 2001]  were air-deployed from the back ramp of a C-130J on 9/17/2010 along a line running across the forecasted track of </a:t>
            </a:r>
            <a:r>
              <a:rPr lang="en-US" sz="1200" dirty="0" err="1" smtClean="0">
                <a:latin typeface="Times New Roman"/>
                <a:ea typeface="Calibri"/>
                <a:cs typeface="Times New Roman"/>
              </a:rPr>
              <a:t>Fanapi</a:t>
            </a:r>
            <a:r>
              <a:rPr lang="en-US" sz="1200" dirty="0" smtClean="0">
                <a:latin typeface="Times New Roman"/>
                <a:ea typeface="Calibri"/>
                <a:cs typeface="Times New Roman"/>
              </a:rPr>
              <a:t>. The deployment line was approximately 340 Km long, spanning from 21.97N, 125.31E to 24.53N, 127.09E. The ADOS, which is not a </a:t>
            </a:r>
            <a:r>
              <a:rPr lang="en-US" sz="1200" dirty="0" err="1" smtClean="0">
                <a:latin typeface="Times New Roman"/>
                <a:ea typeface="Calibri"/>
                <a:cs typeface="Times New Roman"/>
              </a:rPr>
              <a:t>Lagrangian</a:t>
            </a:r>
            <a:r>
              <a:rPr lang="en-US" sz="1200" dirty="0" smtClean="0">
                <a:latin typeface="Times New Roman"/>
                <a:ea typeface="Calibri"/>
                <a:cs typeface="Times New Roman"/>
              </a:rPr>
              <a:t> drifter, measures SST, surface wind speed and direction, air pressure and subsurface temperature every 15 </a:t>
            </a:r>
            <a:r>
              <a:rPr lang="en-US" sz="1200" dirty="0" err="1" smtClean="0">
                <a:latin typeface="Times New Roman"/>
                <a:ea typeface="Calibri"/>
                <a:cs typeface="Times New Roman"/>
              </a:rPr>
              <a:t>m</a:t>
            </a:r>
            <a:r>
              <a:rPr lang="en-US" sz="1200" dirty="0" smtClean="0">
                <a:latin typeface="Times New Roman"/>
                <a:ea typeface="Calibri"/>
                <a:cs typeface="Times New Roman"/>
              </a:rPr>
              <a:t> to a depth of 150. SVPB drifters are designed to follow ocean currents at a depth of 15 </a:t>
            </a:r>
            <a:r>
              <a:rPr lang="en-US" sz="1200" dirty="0" err="1" smtClean="0">
                <a:latin typeface="Times New Roman"/>
                <a:ea typeface="Calibri"/>
                <a:cs typeface="Times New Roman"/>
              </a:rPr>
              <a:t>m</a:t>
            </a:r>
            <a:r>
              <a:rPr lang="en-US" sz="1200" dirty="0" smtClean="0">
                <a:latin typeface="Times New Roman"/>
                <a:ea typeface="Calibri"/>
                <a:cs typeface="Times New Roman"/>
              </a:rPr>
              <a:t> and measure SST and air pressure.</a:t>
            </a:r>
          </a:p>
          <a:p>
            <a:r>
              <a:rPr lang="en-US" sz="1200" dirty="0" smtClean="0">
                <a:latin typeface="Calibri"/>
                <a:ea typeface="Calibri"/>
                <a:cs typeface="Times New Roman"/>
              </a:rPr>
              <a:t>The wind data were obtained from a Gill 2-axis </a:t>
            </a:r>
            <a:r>
              <a:rPr lang="en-US" sz="1200" dirty="0" err="1" smtClean="0">
                <a:latin typeface="Calibri"/>
                <a:ea typeface="Calibri"/>
                <a:cs typeface="Times New Roman"/>
              </a:rPr>
              <a:t>WindSonic</a:t>
            </a:r>
            <a:r>
              <a:rPr lang="en-US" sz="1200" dirty="0" smtClean="0">
                <a:latin typeface="Calibri"/>
                <a:ea typeface="Calibri"/>
                <a:cs typeface="Times New Roman"/>
              </a:rPr>
              <a:t> anemometer (0-60 ms</a:t>
            </a:r>
            <a:r>
              <a:rPr lang="en-US" sz="1200" baseline="30000" dirty="0" smtClean="0">
                <a:latin typeface="Calibri"/>
                <a:ea typeface="Calibri"/>
                <a:cs typeface="Times New Roman"/>
              </a:rPr>
              <a:t>-1</a:t>
            </a:r>
            <a:r>
              <a:rPr lang="en-US" sz="1200" dirty="0" smtClean="0">
                <a:latin typeface="Calibri"/>
                <a:ea typeface="Calibri"/>
                <a:cs typeface="Times New Roman"/>
              </a:rPr>
              <a:t> range, accurate within 2% at 12 ms</a:t>
            </a:r>
            <a:r>
              <a:rPr lang="en-US" sz="1200" baseline="30000" dirty="0" smtClean="0">
                <a:latin typeface="Calibri"/>
                <a:ea typeface="Calibri"/>
                <a:cs typeface="Times New Roman"/>
              </a:rPr>
              <a:t>-1</a:t>
            </a:r>
            <a:r>
              <a:rPr lang="en-US" sz="1200" dirty="0" smtClean="0">
                <a:latin typeface="Calibri"/>
                <a:ea typeface="Calibri"/>
                <a:cs typeface="Times New Roman"/>
              </a:rPr>
              <a:t>, nominal). The anemometer is located on the highest point of the ADOS hull. The ADOS internal algorithm discards the wind data when the drifter is partially underwater, as flagged by the barometer data. The wind vane of the ADOS aligns with the wind direction, which is therefore measured with an internal compass. The accuracy of the wind direction has been determined from previous tropical cyclone deployments and comparisons with collocated QSCAT to be winds is </a:t>
            </a:r>
            <a:r>
              <a:rPr lang="en-US" sz="1200" dirty="0" smtClean="0">
                <a:latin typeface="Calibri"/>
                <a:ea typeface="Calibri"/>
                <a:cs typeface="Calibri"/>
              </a:rPr>
              <a:t>±</a:t>
            </a:r>
            <a:r>
              <a:rPr lang="en-US" sz="1200" dirty="0" smtClean="0">
                <a:latin typeface="Calibri"/>
                <a:ea typeface="Calibri"/>
                <a:cs typeface="Times New Roman"/>
              </a:rPr>
              <a:t>10</a:t>
            </a:r>
            <a:r>
              <a:rPr lang="en-US" sz="1200" dirty="0" smtClean="0">
                <a:latin typeface="Calibri"/>
                <a:ea typeface="Calibri"/>
                <a:cs typeface="Calibri"/>
              </a:rPr>
              <a:t>°</a:t>
            </a:r>
            <a:r>
              <a:rPr lang="en-US" sz="1200" dirty="0" smtClean="0">
                <a:latin typeface="Calibri"/>
                <a:ea typeface="Calibri"/>
                <a:cs typeface="Times New Roman"/>
              </a:rPr>
              <a:t>. A scaling factor needs to be applied to the measured wind data to compensate for biases introduced, for example, by sampling the wind in the lee of surface ocean waves and to adjust the observation taken 0.5 </a:t>
            </a:r>
            <a:r>
              <a:rPr lang="en-US" sz="1200" dirty="0" err="1" smtClean="0">
                <a:latin typeface="Calibri"/>
                <a:ea typeface="Calibri"/>
                <a:cs typeface="Times New Roman"/>
              </a:rPr>
              <a:t>m</a:t>
            </a:r>
            <a:r>
              <a:rPr lang="en-US" sz="1200" dirty="0" smtClean="0">
                <a:latin typeface="Calibri"/>
                <a:ea typeface="Calibri"/>
                <a:cs typeface="Times New Roman"/>
              </a:rPr>
              <a:t> over the ocean surface to 10 </a:t>
            </a:r>
            <a:r>
              <a:rPr lang="en-US" sz="1200" dirty="0" err="1" smtClean="0">
                <a:latin typeface="Calibri"/>
                <a:ea typeface="Calibri"/>
                <a:cs typeface="Times New Roman"/>
              </a:rPr>
              <a:t>m</a:t>
            </a:r>
            <a:r>
              <a:rPr lang="en-US" sz="1200" dirty="0" smtClean="0">
                <a:latin typeface="Calibri"/>
                <a:ea typeface="Calibri"/>
                <a:cs typeface="Times New Roman"/>
              </a:rPr>
              <a:t> neutral-stability wind. The scaling factor of 1.84 was obtained from sea tests off California when the measured wind from drifters fitted with </a:t>
            </a:r>
            <a:r>
              <a:rPr lang="en-US" sz="1200" dirty="0" err="1" smtClean="0">
                <a:latin typeface="Calibri"/>
                <a:ea typeface="Calibri"/>
                <a:cs typeface="Times New Roman"/>
              </a:rPr>
              <a:t>WindSonic</a:t>
            </a:r>
            <a:r>
              <a:rPr lang="en-US" sz="1200" dirty="0" smtClean="0">
                <a:latin typeface="Calibri"/>
                <a:ea typeface="Calibri"/>
                <a:cs typeface="Times New Roman"/>
              </a:rPr>
              <a:t> anemometers was compared with measurements from a nearby NOAA buoy and QSCAT winds. Such scaling factor was applied to the observations presented here. The eye of </a:t>
            </a:r>
            <a:r>
              <a:rPr lang="en-US" sz="1200" dirty="0" err="1" smtClean="0">
                <a:latin typeface="Calibri"/>
                <a:ea typeface="Calibri"/>
                <a:cs typeface="Times New Roman"/>
              </a:rPr>
              <a:t>Fanapi</a:t>
            </a:r>
            <a:r>
              <a:rPr lang="en-US" sz="1200" dirty="0" smtClean="0">
                <a:latin typeface="Calibri"/>
                <a:ea typeface="Calibri"/>
                <a:cs typeface="Times New Roman"/>
              </a:rPr>
              <a:t> passed over the ADOS line on September 18, 1:00 Z and the maximum observed wind was 38.5 ms</a:t>
            </a:r>
            <a:r>
              <a:rPr lang="en-US" sz="1200" baseline="30000" dirty="0" smtClean="0">
                <a:latin typeface="Calibri"/>
                <a:ea typeface="Calibri"/>
                <a:cs typeface="Times New Roman"/>
              </a:rPr>
              <a:t>-1</a:t>
            </a:r>
            <a:r>
              <a:rPr lang="en-US" sz="1200" dirty="0" smtClean="0">
                <a:latin typeface="Calibri"/>
                <a:ea typeface="Calibri"/>
                <a:cs typeface="Times New Roman"/>
              </a:rPr>
              <a:t> (Fig. </a:t>
            </a:r>
            <a:r>
              <a:rPr lang="en-US" sz="1200" dirty="0" err="1" smtClean="0">
                <a:latin typeface="Calibri"/>
                <a:ea typeface="Calibri"/>
                <a:cs typeface="Times New Roman"/>
              </a:rPr>
              <a:t>x</a:t>
            </a:r>
            <a:r>
              <a:rPr lang="en-US" sz="1200" dirty="0" smtClean="0">
                <a:latin typeface="Calibri"/>
                <a:ea typeface="Calibri"/>
                <a:cs typeface="Times New Roman"/>
              </a:rPr>
              <a:t>). A sharp nearly exponential rise in wind speed was observed towards the center of </a:t>
            </a:r>
            <a:r>
              <a:rPr lang="en-US" sz="1200" dirty="0" err="1" smtClean="0">
                <a:latin typeface="Calibri"/>
                <a:ea typeface="Calibri"/>
                <a:cs typeface="Times New Roman"/>
              </a:rPr>
              <a:t>Fanapi</a:t>
            </a:r>
            <a:r>
              <a:rPr lang="en-US" sz="1200" dirty="0" smtClean="0">
                <a:latin typeface="Calibri"/>
                <a:ea typeface="Calibri"/>
                <a:cs typeface="Times New Roman"/>
              </a:rPr>
              <a:t> and considerable variability (of the order of 3-5 ms</a:t>
            </a:r>
            <a:r>
              <a:rPr lang="en-US" sz="1200" baseline="30000" dirty="0" smtClean="0">
                <a:latin typeface="Calibri"/>
                <a:ea typeface="Calibri"/>
                <a:cs typeface="Times New Roman"/>
              </a:rPr>
              <a:t>-1</a:t>
            </a:r>
            <a:r>
              <a:rPr lang="en-US" sz="1200" dirty="0" smtClean="0">
                <a:latin typeface="Calibri"/>
                <a:ea typeface="Calibri"/>
                <a:cs typeface="Times New Roman"/>
              </a:rPr>
              <a:t>) was observed at any given distance from the center and it could either be due to real wind variability or could be an artifact of the observing technique. The measured winds increased by some 5 ms</a:t>
            </a:r>
            <a:r>
              <a:rPr lang="en-US" sz="1200" baseline="30000" dirty="0" smtClean="0">
                <a:latin typeface="Calibri"/>
                <a:ea typeface="Calibri"/>
                <a:cs typeface="Times New Roman"/>
              </a:rPr>
              <a:t>-1</a:t>
            </a:r>
            <a:r>
              <a:rPr lang="en-US" sz="1200" dirty="0" smtClean="0">
                <a:latin typeface="Calibri"/>
                <a:ea typeface="Calibri"/>
                <a:cs typeface="Times New Roman"/>
              </a:rPr>
              <a:t> from the front to the back of the storm either due to the strengthening of the typhoon or to storm relative differences between the front and the rear quadrants. The ADOS wind data are in excellent agreement with the </a:t>
            </a:r>
            <a:r>
              <a:rPr lang="en-US" sz="1200" dirty="0" err="1" smtClean="0">
                <a:latin typeface="Calibri"/>
                <a:ea typeface="Calibri"/>
                <a:cs typeface="Times New Roman"/>
              </a:rPr>
              <a:t>dropsonde</a:t>
            </a:r>
            <a:r>
              <a:rPr lang="en-US" sz="1200" dirty="0" smtClean="0">
                <a:latin typeface="Calibri"/>
                <a:ea typeface="Calibri"/>
                <a:cs typeface="Times New Roman"/>
              </a:rPr>
              <a:t> wind measurements. </a:t>
            </a:r>
            <a:endParaRPr lang="en-US" dirty="0"/>
          </a:p>
        </p:txBody>
      </p:sp>
      <p:sp>
        <p:nvSpPr>
          <p:cNvPr id="4" name="Slide Number Placeholder 3"/>
          <p:cNvSpPr>
            <a:spLocks noGrp="1"/>
          </p:cNvSpPr>
          <p:nvPr>
            <p:ph type="sldNum" sz="quarter" idx="10"/>
          </p:nvPr>
        </p:nvSpPr>
        <p:spPr/>
        <p:txBody>
          <a:bodyPr/>
          <a:lstStyle/>
          <a:p>
            <a:pPr>
              <a:defRPr/>
            </a:pPr>
            <a:fld id="{CF898791-472C-2D4B-90D9-630A49B6A4E6}" type="slidenum">
              <a:rPr lang="en-US" smtClean="0"/>
              <a:pPr>
                <a:defRPr/>
              </a:pPr>
              <a:t>26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p:txBody>
          <a:bodyPr/>
          <a:lstStyle/>
          <a:p>
            <a:pPr marL="228600" indent="-228600">
              <a:buFontTx/>
              <a:buAutoNum type="arabicParenR"/>
              <a:defRPr/>
            </a:pPr>
            <a:r>
              <a:rPr lang="en-US" altLang="zh-TW" dirty="0" smtClean="0"/>
              <a:t>Air-sea interaction in hurricane research has been studied in the past 20 years through either coupled models and observations. But non of them actually describe how air-sea interaction change the storm structure. </a:t>
            </a:r>
          </a:p>
          <a:p>
            <a:pPr marL="228600" indent="-228600">
              <a:buFontTx/>
              <a:buAutoNum type="arabicParenR"/>
              <a:defRPr/>
            </a:pPr>
            <a:r>
              <a:rPr lang="en-US" altLang="zh-TW" dirty="0" smtClean="0"/>
              <a:t>Last year, by using our own coupled model, we found an very interesting feature, which is shown here.</a:t>
            </a:r>
          </a:p>
          <a:p>
            <a:pPr>
              <a:defRPr/>
            </a:pPr>
            <a:r>
              <a:rPr lang="en-US" altLang="zh-TW" dirty="0" smtClean="0"/>
              <a:t>2) So what I did is put a tracer in both coupled and uncoupled model at boundary layer, and then </a:t>
            </a:r>
            <a:r>
              <a:rPr lang="en-US" altLang="zh-TW" dirty="0"/>
              <a:t/>
            </a:r>
            <a:br>
              <a:rPr lang="en-US" altLang="zh-TW" dirty="0"/>
            </a:br>
            <a:r>
              <a:rPr lang="en-US" altLang="zh-TW" dirty="0"/>
              <a:t>- there is more vertical transport in uncoupled </a:t>
            </a:r>
            <a:r>
              <a:rPr lang="en-US" altLang="zh-TW" dirty="0" smtClean="0"/>
              <a:t>run </a:t>
            </a:r>
            <a:r>
              <a:rPr lang="en-US" altLang="zh-TW" dirty="0"/>
              <a:t>at outside of eyewall, and less vertical transport, therefore more tracer able to enter eyewall,</a:t>
            </a:r>
          </a:p>
          <a:p>
            <a:pPr>
              <a:buFontTx/>
              <a:buChar char="-"/>
              <a:defRPr/>
            </a:pPr>
            <a:r>
              <a:rPr lang="en-US" altLang="zh-TW" dirty="0"/>
              <a:t>- the same features occurs one hour later:  little convection outside of the eyewall, and therefore more tracer is able to stay in HBL and then get into the eyewall, but in uncoupled simulation, the tracer is brought out to free atmosphere </a:t>
            </a:r>
            <a:r>
              <a:rPr lang="en-US" altLang="zh-TW" dirty="0" err="1"/>
              <a:t>rainband</a:t>
            </a:r>
            <a:r>
              <a:rPr lang="en-US" altLang="zh-TW" dirty="0"/>
              <a:t> area.</a:t>
            </a:r>
          </a:p>
          <a:p>
            <a:pPr>
              <a:buFontTx/>
              <a:buChar char="-"/>
              <a:defRPr/>
            </a:pPr>
            <a:endParaRPr lang="en-US" altLang="zh-TW" dirty="0"/>
          </a:p>
          <a:p>
            <a:pPr>
              <a:buFontTx/>
              <a:buChar char="-"/>
              <a:defRPr/>
            </a:pPr>
            <a:endParaRPr lang="zh-TW" altLang="en-US" dirty="0"/>
          </a:p>
        </p:txBody>
      </p:sp>
      <p:sp>
        <p:nvSpPr>
          <p:cNvPr id="56324" name="Slide Number Placeholder 3"/>
          <p:cNvSpPr>
            <a:spLocks noGrp="1"/>
          </p:cNvSpPr>
          <p:nvPr>
            <p:ph type="sldNum" sz="quarter" idx="5"/>
          </p:nvPr>
        </p:nvSpPr>
        <p:spPr>
          <a:noFill/>
        </p:spPr>
        <p:txBody>
          <a:bodyPr/>
          <a:lstStyle/>
          <a:p>
            <a:fld id="{3943BB48-DE11-9A45-B963-395BADB4F3F1}" type="slidenum">
              <a:rPr lang="zh-TW" altLang="en-US">
                <a:solidFill>
                  <a:srgbClr val="000000"/>
                </a:solidFill>
              </a:rPr>
              <a:pPr/>
              <a:t>27</a:t>
            </a:fld>
            <a:endParaRPr lang="zh-TW" altLang="en-US">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Slide Image Placeholder 1"/>
          <p:cNvSpPr>
            <a:spLocks noGrp="1" noRot="1" noChangeAspect="1"/>
          </p:cNvSpPr>
          <p:nvPr>
            <p:ph type="sldImg"/>
          </p:nvPr>
        </p:nvSpPr>
        <p:spPr>
          <a:ln/>
        </p:spPr>
      </p:sp>
      <p:sp>
        <p:nvSpPr>
          <p:cNvPr id="59395" name="Notes Placeholder 2"/>
          <p:cNvSpPr>
            <a:spLocks noGrp="1"/>
          </p:cNvSpPr>
          <p:nvPr>
            <p:ph type="body" idx="1"/>
          </p:nvPr>
        </p:nvSpPr>
        <p:spPr>
          <a:noFill/>
          <a:ln/>
        </p:spPr>
        <p:txBody>
          <a:bodyPr/>
          <a:lstStyle/>
          <a:p>
            <a:pPr marL="228600" indent="-228600">
              <a:buFontTx/>
              <a:buAutoNum type="arabicParenR"/>
            </a:pPr>
            <a:r>
              <a:rPr lang="en-US" smtClean="0">
                <a:latin typeface="Arial" pitchFamily="-84" charset="0"/>
                <a:ea typeface="MS PGothic" pitchFamily="32" charset="0"/>
                <a:cs typeface="MS PGothic" pitchFamily="32" charset="0"/>
              </a:rPr>
              <a:t>From stull,  the definition of SBL is when the surface is cooler than the air, The the air-temperature will always adjust toward surface temperature, and therefore there will be a reverse temperature profile as the figure shows here. </a:t>
            </a:r>
          </a:p>
          <a:p>
            <a:pPr marL="228600" indent="-228600">
              <a:buFontTx/>
              <a:buAutoNum type="arabicParenR"/>
            </a:pPr>
            <a:r>
              <a:rPr lang="en-US" smtClean="0">
                <a:latin typeface="Arial" pitchFamily="-84" charset="0"/>
                <a:ea typeface="MS PGothic" pitchFamily="32" charset="0"/>
                <a:cs typeface="MS PGothic" pitchFamily="32" charset="0"/>
              </a:rPr>
              <a:t>This is  where the stable boundary layer is.</a:t>
            </a:r>
          </a:p>
          <a:p>
            <a:pPr marL="228600" indent="-228600">
              <a:buFontTx/>
              <a:buAutoNum type="arabicParenR"/>
            </a:pPr>
            <a:r>
              <a:rPr lang="en-US" smtClean="0">
                <a:latin typeface="Arial" pitchFamily="-84" charset="0"/>
                <a:ea typeface="MS PGothic" pitchFamily="32" charset="0"/>
                <a:cs typeface="MS PGothic" pitchFamily="32" charset="0"/>
              </a:rPr>
              <a:t>So one way to form the stable boundary is to cooling the surface for a certain amount of time. Over land, radiation cooling at night could be one cause.</a:t>
            </a:r>
          </a:p>
          <a:p>
            <a:pPr marL="228600" indent="-228600">
              <a:buFontTx/>
              <a:buAutoNum type="arabicParenR"/>
            </a:pPr>
            <a:r>
              <a:rPr lang="en-US" smtClean="0">
                <a:latin typeface="Arial" pitchFamily="-84" charset="0"/>
                <a:ea typeface="MS PGothic" pitchFamily="32" charset="0"/>
                <a:cs typeface="MS PGothic" pitchFamily="32" charset="0"/>
              </a:rPr>
              <a:t> So how about under hurricane circumstance. Hurricane usually form over the warm water as the figure shows here, which his a pre-storm sea-sruface temperature, and here is the storm location.</a:t>
            </a:r>
          </a:p>
          <a:p>
            <a:pPr marL="228600" indent="-228600">
              <a:buFontTx/>
              <a:buAutoNum type="arabicParenR"/>
            </a:pPr>
            <a:r>
              <a:rPr lang="en-US" smtClean="0">
                <a:latin typeface="Arial" pitchFamily="-84" charset="0"/>
                <a:ea typeface="MS PGothic" pitchFamily="32" charset="0"/>
                <a:cs typeface="MS PGothic" pitchFamily="32" charset="0"/>
              </a:rPr>
              <a:t>Over ocean, under this warm environment, the only way for ocean surface to cool down in hurricane is through the air-sea interaction which bring up the colder water underneath  and cool the surface.</a:t>
            </a:r>
          </a:p>
          <a:p>
            <a:pPr marL="228600" indent="-228600">
              <a:buFontTx/>
              <a:buAutoNum type="arabicParenR"/>
            </a:pPr>
            <a:r>
              <a:rPr lang="en-US" smtClean="0">
                <a:latin typeface="Arial" pitchFamily="-84" charset="0"/>
                <a:ea typeface="MS PGothic" pitchFamily="32" charset="0"/>
                <a:cs typeface="MS PGothic" pitchFamily="32" charset="0"/>
              </a:rPr>
              <a:t>However, maybe because the lack of observations, and coupled model… we never really understand if there is a stable boundary layer, and what is its impact on storm??</a:t>
            </a:r>
          </a:p>
        </p:txBody>
      </p:sp>
      <p:sp>
        <p:nvSpPr>
          <p:cNvPr id="59396" name="Slide Number Placeholder 3"/>
          <p:cNvSpPr>
            <a:spLocks noGrp="1"/>
          </p:cNvSpPr>
          <p:nvPr>
            <p:ph type="sldNum" sz="quarter" idx="5"/>
          </p:nvPr>
        </p:nvSpPr>
        <p:spPr>
          <a:noFill/>
        </p:spPr>
        <p:txBody>
          <a:bodyPr/>
          <a:lstStyle/>
          <a:p>
            <a:fld id="{D54B119C-9B8F-E346-BFF5-E4D3BA85AACF}" type="slidenum">
              <a:rPr lang="en-US" smtClean="0">
                <a:solidFill>
                  <a:srgbClr val="000000"/>
                </a:solidFill>
                <a:latin typeface="Arial" pitchFamily="-84" charset="0"/>
                <a:ea typeface="MS PGothic" pitchFamily="32" charset="0"/>
                <a:cs typeface="MS PGothic" pitchFamily="32" charset="0"/>
              </a:rPr>
              <a:pPr/>
              <a:t>28</a:t>
            </a:fld>
            <a:endParaRPr lang="en-US" smtClean="0">
              <a:solidFill>
                <a:srgbClr val="000000"/>
              </a:solidFill>
              <a:latin typeface="Arial" pitchFamily="-84" charset="0"/>
              <a:ea typeface="MS PGothic" pitchFamily="32" charset="0"/>
              <a:cs typeface="MS PGothic" pitchFamily="32"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TW" baseline="0" dirty="0" smtClean="0"/>
              <a:t>Direction of Energy reverses in these two regions</a:t>
            </a:r>
            <a:endParaRPr lang="zh-TW" altLang="en-US" dirty="0"/>
          </a:p>
        </p:txBody>
      </p:sp>
      <p:sp>
        <p:nvSpPr>
          <p:cNvPr id="4" name="Slide Number Placeholder 3"/>
          <p:cNvSpPr>
            <a:spLocks noGrp="1"/>
          </p:cNvSpPr>
          <p:nvPr>
            <p:ph type="sldNum" sz="quarter" idx="10"/>
          </p:nvPr>
        </p:nvSpPr>
        <p:spPr/>
        <p:txBody>
          <a:bodyPr/>
          <a:lstStyle/>
          <a:p>
            <a:fld id="{2E0770E7-494C-4D41-90B4-9B461ECCFA91}" type="slidenum">
              <a:rPr lang="zh-TW" altLang="en-US" smtClean="0">
                <a:solidFill>
                  <a:prstClr val="black"/>
                </a:solidFill>
              </a:rPr>
              <a:pPr/>
              <a:t>29</a:t>
            </a:fld>
            <a:endParaRPr lang="zh-TW" alt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TW" baseline="0" dirty="0" smtClean="0"/>
              <a:t>Direction of Energy reverses in these two regions</a:t>
            </a:r>
            <a:endParaRPr lang="zh-TW" altLang="en-US" dirty="0"/>
          </a:p>
        </p:txBody>
      </p:sp>
      <p:sp>
        <p:nvSpPr>
          <p:cNvPr id="4" name="Slide Number Placeholder 3"/>
          <p:cNvSpPr>
            <a:spLocks noGrp="1"/>
          </p:cNvSpPr>
          <p:nvPr>
            <p:ph type="sldNum" sz="quarter" idx="10"/>
          </p:nvPr>
        </p:nvSpPr>
        <p:spPr/>
        <p:txBody>
          <a:bodyPr/>
          <a:lstStyle/>
          <a:p>
            <a:fld id="{2E0770E7-494C-4D41-90B4-9B461ECCFA91}" type="slidenum">
              <a:rPr lang="zh-TW" altLang="en-US" smtClean="0">
                <a:solidFill>
                  <a:prstClr val="black"/>
                </a:solidFill>
              </a:rPr>
              <a:pPr/>
              <a:t>30</a:t>
            </a:fld>
            <a:endParaRPr lang="zh-TW" alt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TW" altLang="en-US" dirty="0"/>
          </a:p>
        </p:txBody>
      </p:sp>
      <p:sp>
        <p:nvSpPr>
          <p:cNvPr id="4" name="Slide Number Placeholder 3"/>
          <p:cNvSpPr>
            <a:spLocks noGrp="1"/>
          </p:cNvSpPr>
          <p:nvPr>
            <p:ph type="sldNum" sz="quarter" idx="10"/>
          </p:nvPr>
        </p:nvSpPr>
        <p:spPr/>
        <p:txBody>
          <a:bodyPr/>
          <a:lstStyle/>
          <a:p>
            <a:fld id="{2E0770E7-494C-4D41-90B4-9B461ECCFA91}" type="slidenum">
              <a:rPr lang="zh-TW" altLang="en-US" smtClean="0">
                <a:solidFill>
                  <a:prstClr val="black"/>
                </a:solidFill>
              </a:rPr>
              <a:pPr/>
              <a:t>33</a:t>
            </a:fld>
            <a:endParaRPr lang="zh-TW"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028F6833-C4A5-EA4B-BF93-E9C56B819F31}" type="slidenum">
              <a:rPr lang="en-US">
                <a:solidFill>
                  <a:srgbClr val="000000"/>
                </a:solidFill>
                <a:latin typeface="Arial" pitchFamily="-84" charset="0"/>
                <a:ea typeface="MS PGothic" pitchFamily="32" charset="0"/>
                <a:cs typeface="MS PGothic" pitchFamily="32" charset="0"/>
              </a:rPr>
              <a:pPr/>
              <a:t>6</a:t>
            </a:fld>
            <a:endParaRPr lang="en-US">
              <a:solidFill>
                <a:srgbClr val="000000"/>
              </a:solidFill>
              <a:latin typeface="Arial" pitchFamily="-84" charset="0"/>
              <a:ea typeface="MS PGothic" pitchFamily="32" charset="0"/>
              <a:cs typeface="MS PGothic" pitchFamily="32"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a:t>
            </a:r>
            <a:r>
              <a:rPr lang="en-US" baseline="0" dirty="0" smtClean="0"/>
              <a:t> of plots available in real-time as the model is running.   available on website </a:t>
            </a:r>
            <a:endParaRPr lang="en-US" dirty="0"/>
          </a:p>
        </p:txBody>
      </p:sp>
      <p:sp>
        <p:nvSpPr>
          <p:cNvPr id="4" name="Slide Number Placeholder 3"/>
          <p:cNvSpPr>
            <a:spLocks noGrp="1"/>
          </p:cNvSpPr>
          <p:nvPr>
            <p:ph type="sldNum" sz="quarter" idx="10"/>
          </p:nvPr>
        </p:nvSpPr>
        <p:spPr/>
        <p:txBody>
          <a:bodyPr/>
          <a:lstStyle/>
          <a:p>
            <a:fld id="{B7B0B710-0995-4DB6-A2EF-6CA22065BB05}" type="slidenum">
              <a:rPr lang="en-US" smtClean="0">
                <a:solidFill>
                  <a:prstClr val="black"/>
                </a:solidFill>
              </a:rPr>
              <a:pPr/>
              <a:t>7</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Focus of ITOP dry run</a:t>
            </a:r>
            <a:r>
              <a:rPr lang="en-US" baseline="0" dirty="0" smtClean="0"/>
              <a:t> and field phase.</a:t>
            </a:r>
            <a:endParaRPr lang="en-US" dirty="0"/>
          </a:p>
        </p:txBody>
      </p:sp>
      <p:sp>
        <p:nvSpPr>
          <p:cNvPr id="4" name="Slide Number Placeholder 3"/>
          <p:cNvSpPr>
            <a:spLocks noGrp="1"/>
          </p:cNvSpPr>
          <p:nvPr>
            <p:ph type="sldNum" sz="quarter" idx="10"/>
          </p:nvPr>
        </p:nvSpPr>
        <p:spPr/>
        <p:txBody>
          <a:bodyPr/>
          <a:lstStyle/>
          <a:p>
            <a:fld id="{B7B0B710-0995-4DB6-A2EF-6CA22065BB05}" type="slidenum">
              <a:rPr lang="en-US" smtClean="0">
                <a:solidFill>
                  <a:prstClr val="black"/>
                </a:solidFill>
              </a:rPr>
              <a:pPr/>
              <a:t>8</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High resolution</a:t>
            </a:r>
            <a:r>
              <a:rPr lang="en-US" baseline="0" dirty="0" smtClean="0"/>
              <a:t> coupled models are red and brown.  JTWC official forecast in black. </a:t>
            </a:r>
            <a:endParaRPr lang="en-US" dirty="0"/>
          </a:p>
        </p:txBody>
      </p:sp>
      <p:sp>
        <p:nvSpPr>
          <p:cNvPr id="4" name="Slide Number Placeholder 3"/>
          <p:cNvSpPr>
            <a:spLocks noGrp="1"/>
          </p:cNvSpPr>
          <p:nvPr>
            <p:ph type="sldNum" sz="quarter" idx="10"/>
          </p:nvPr>
        </p:nvSpPr>
        <p:spPr/>
        <p:txBody>
          <a:bodyPr/>
          <a:lstStyle/>
          <a:p>
            <a:fld id="{B7B0B710-0995-4DB6-A2EF-6CA22065BB05}" type="slidenum">
              <a:rPr lang="en-US" smtClean="0">
                <a:solidFill>
                  <a:prstClr val="black"/>
                </a:solidFill>
              </a:rPr>
              <a:pPr/>
              <a:t>9</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an example where the intensity</a:t>
            </a:r>
            <a:r>
              <a:rPr lang="en-US" baseline="0" dirty="0" smtClean="0"/>
              <a:t> error can be small, but the track error large at the same time.  You’re looking at …</a:t>
            </a:r>
            <a:endParaRPr lang="en-US" dirty="0"/>
          </a:p>
        </p:txBody>
      </p:sp>
      <p:sp>
        <p:nvSpPr>
          <p:cNvPr id="4" name="Slide Number Placeholder 3"/>
          <p:cNvSpPr>
            <a:spLocks noGrp="1"/>
          </p:cNvSpPr>
          <p:nvPr>
            <p:ph type="sldNum" sz="quarter" idx="10"/>
          </p:nvPr>
        </p:nvSpPr>
        <p:spPr/>
        <p:txBody>
          <a:bodyPr/>
          <a:lstStyle/>
          <a:p>
            <a:fld id="{B7B0B710-0995-4DB6-A2EF-6CA22065BB05}" type="slidenum">
              <a:rPr lang="en-US" smtClean="0">
                <a:solidFill>
                  <a:prstClr val="black"/>
                </a:solidFill>
              </a:rPr>
              <a:pPr/>
              <a:t>10</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defTabSz="913576">
              <a:defRPr sz="1200">
                <a:solidFill>
                  <a:schemeClr val="tx1"/>
                </a:solidFill>
                <a:latin typeface="Arial" charset="0"/>
              </a:defRPr>
            </a:lvl1pPr>
            <a:lvl2pPr marL="735892" indent="-283035" defTabSz="913576">
              <a:defRPr sz="1200">
                <a:solidFill>
                  <a:schemeClr val="tx1"/>
                </a:solidFill>
                <a:latin typeface="Arial" charset="0"/>
              </a:defRPr>
            </a:lvl2pPr>
            <a:lvl3pPr marL="1132142" indent="-226428" defTabSz="913576">
              <a:defRPr sz="1200">
                <a:solidFill>
                  <a:schemeClr val="tx1"/>
                </a:solidFill>
                <a:latin typeface="Arial" charset="0"/>
              </a:defRPr>
            </a:lvl3pPr>
            <a:lvl4pPr marL="1584998" indent="-226428" defTabSz="913576">
              <a:defRPr sz="1200">
                <a:solidFill>
                  <a:schemeClr val="tx1"/>
                </a:solidFill>
                <a:latin typeface="Arial" charset="0"/>
              </a:defRPr>
            </a:lvl4pPr>
            <a:lvl5pPr marL="2037855" indent="-226428" defTabSz="913576">
              <a:defRPr sz="1200">
                <a:solidFill>
                  <a:schemeClr val="tx1"/>
                </a:solidFill>
                <a:latin typeface="Arial" charset="0"/>
              </a:defRPr>
            </a:lvl5pPr>
            <a:lvl6pPr marL="2490711" indent="-226428" defTabSz="913576" eaLnBrk="0" fontAlgn="base" hangingPunct="0">
              <a:spcBef>
                <a:spcPct val="0"/>
              </a:spcBef>
              <a:spcAft>
                <a:spcPct val="0"/>
              </a:spcAft>
              <a:defRPr sz="1200">
                <a:solidFill>
                  <a:schemeClr val="tx1"/>
                </a:solidFill>
                <a:latin typeface="Arial" charset="0"/>
              </a:defRPr>
            </a:lvl6pPr>
            <a:lvl7pPr marL="2943568" indent="-226428" defTabSz="913576" eaLnBrk="0" fontAlgn="base" hangingPunct="0">
              <a:spcBef>
                <a:spcPct val="0"/>
              </a:spcBef>
              <a:spcAft>
                <a:spcPct val="0"/>
              </a:spcAft>
              <a:defRPr sz="1200">
                <a:solidFill>
                  <a:schemeClr val="tx1"/>
                </a:solidFill>
                <a:latin typeface="Arial" charset="0"/>
              </a:defRPr>
            </a:lvl7pPr>
            <a:lvl8pPr marL="3396425" indent="-226428" defTabSz="913576" eaLnBrk="0" fontAlgn="base" hangingPunct="0">
              <a:spcBef>
                <a:spcPct val="0"/>
              </a:spcBef>
              <a:spcAft>
                <a:spcPct val="0"/>
              </a:spcAft>
              <a:defRPr sz="1200">
                <a:solidFill>
                  <a:schemeClr val="tx1"/>
                </a:solidFill>
                <a:latin typeface="Arial" charset="0"/>
              </a:defRPr>
            </a:lvl8pPr>
            <a:lvl9pPr marL="3849281" indent="-226428" defTabSz="913576" eaLnBrk="0" fontAlgn="base" hangingPunct="0">
              <a:spcBef>
                <a:spcPct val="0"/>
              </a:spcBef>
              <a:spcAft>
                <a:spcPct val="0"/>
              </a:spcAft>
              <a:defRPr sz="1200">
                <a:solidFill>
                  <a:schemeClr val="tx1"/>
                </a:solidFill>
                <a:latin typeface="Arial" charset="0"/>
              </a:defRPr>
            </a:lvl9pPr>
          </a:lstStyle>
          <a:p>
            <a:fld id="{9D27438D-9FDC-4665-B5C2-335C534456A9}" type="slidenum">
              <a:rPr lang="en-US" smtClean="0">
                <a:solidFill>
                  <a:prstClr val="black"/>
                </a:solidFill>
                <a:latin typeface="Times New Roman" pitchFamily="18" charset="0"/>
              </a:rPr>
              <a:pPr/>
              <a:t>11</a:t>
            </a:fld>
            <a:endParaRPr lang="en-US" smtClean="0">
              <a:solidFill>
                <a:prstClr val="black"/>
              </a:solidFill>
              <a:latin typeface="Times New Roman"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r>
              <a:rPr lang="en-US" smtClean="0"/>
              <a:t>Fanapi is category 3 Typhoon, struck Taiwan and Mainland China . It formed Sept 14, 2011. </a:t>
            </a:r>
          </a:p>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397FA8-27A0-C740-8EB8-6A7899ECFB4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AD583D-2E2C-4647-97C0-C7055299A5F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1B77C7-ACC2-6E44-A499-718F3A64178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a:lvl1pPr>
          </a:lstStyle>
          <a:p>
            <a:pPr>
              <a:defRPr/>
            </a:pPr>
            <a:endParaRPr lang="en-US"/>
          </a:p>
        </p:txBody>
      </p:sp>
      <p:sp>
        <p:nvSpPr>
          <p:cNvPr id="3" name="Footer Placeholder 2"/>
          <p:cNvSpPr>
            <a:spLocks noGrp="1"/>
          </p:cNvSpPr>
          <p:nvPr>
            <p:ph type="ftr" sz="quarter" idx="11"/>
          </p:nvPr>
        </p:nvSpPr>
        <p:spPr/>
        <p:txBody>
          <a:bodyPr/>
          <a:lstStyle>
            <a:lvl1pPr>
              <a:defRPr b="1"/>
            </a:lvl1pPr>
          </a:lstStyle>
          <a:p>
            <a:pPr>
              <a:defRPr/>
            </a:pPr>
            <a:endParaRPr lang="en-US"/>
          </a:p>
        </p:txBody>
      </p:sp>
      <p:sp>
        <p:nvSpPr>
          <p:cNvPr id="4" name="Slide Number Placeholder 3"/>
          <p:cNvSpPr>
            <a:spLocks noGrp="1"/>
          </p:cNvSpPr>
          <p:nvPr>
            <p:ph type="sldNum" sz="quarter" idx="12"/>
          </p:nvPr>
        </p:nvSpPr>
        <p:spPr/>
        <p:txBody>
          <a:bodyPr/>
          <a:lstStyle>
            <a:lvl1pPr>
              <a:defRPr b="1"/>
            </a:lvl1pPr>
          </a:lstStyle>
          <a:p>
            <a:pPr>
              <a:defRPr/>
            </a:pPr>
            <a:fld id="{F3E4B79C-C775-A64A-BF41-F7714523C231}"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b="1">
                <a:solidFill>
                  <a:prstClr val="white"/>
                </a:solidFill>
                <a:latin typeface="Arial" pitchFamily="-112" charset="0"/>
              </a:defRPr>
            </a:lvl1pPr>
          </a:lstStyle>
          <a:p>
            <a:pPr>
              <a:defRPr/>
            </a:pPr>
            <a:fld id="{C7393377-981E-B349-9787-0183C09A9DEE}" type="datetime1">
              <a:rPr lang="en-US"/>
              <a:pPr>
                <a:defRPr/>
              </a:pPr>
              <a:t>3/26/12</a:t>
            </a:fld>
            <a:endParaRPr lang="en-US"/>
          </a:p>
        </p:txBody>
      </p:sp>
      <p:sp>
        <p:nvSpPr>
          <p:cNvPr id="4" name="Footer Placeholder 3"/>
          <p:cNvSpPr>
            <a:spLocks noGrp="1"/>
          </p:cNvSpPr>
          <p:nvPr>
            <p:ph type="ftr" sz="quarter" idx="11"/>
          </p:nvPr>
        </p:nvSpPr>
        <p:spPr/>
        <p:txBody>
          <a:bodyPr/>
          <a:lstStyle>
            <a:lvl1pPr>
              <a:defRPr b="1">
                <a:solidFill>
                  <a:prstClr val="white"/>
                </a:solidFill>
                <a:latin typeface="Arial" pitchFamily="-112"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solidFill>
                  <a:prstClr val="white"/>
                </a:solidFill>
                <a:latin typeface="Arial" pitchFamily="-112" charset="0"/>
              </a:defRPr>
            </a:lvl1pPr>
          </a:lstStyle>
          <a:p>
            <a:pPr>
              <a:defRPr/>
            </a:pPr>
            <a:fld id="{34A870DD-A4A2-A042-AA87-E8C1FEF5009F}"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b="1"/>
            </a:lvl1pPr>
          </a:lstStyle>
          <a:p>
            <a:pPr>
              <a:defRPr/>
            </a:pPr>
            <a:fld id="{AEA54DFD-9731-2846-A96B-651AAD15D333}"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ltLang="zh-TW" smtClean="0"/>
              <a:t>Click to edit Master text styles</a:t>
            </a:r>
          </a:p>
          <a:p>
            <a:pPr lvl="1" eaLnBrk="1" latinLnBrk="0" hangingPunct="1"/>
            <a:r>
              <a:rPr lang="en-US" altLang="zh-TW" smtClean="0"/>
              <a:t>Second level</a:t>
            </a:r>
          </a:p>
          <a:p>
            <a:pPr lvl="2" eaLnBrk="1" latinLnBrk="0" hangingPunct="1"/>
            <a:r>
              <a:rPr lang="en-US" altLang="zh-TW" smtClean="0"/>
              <a:t>Third level</a:t>
            </a:r>
          </a:p>
          <a:p>
            <a:pPr lvl="3" eaLnBrk="1" latinLnBrk="0" hangingPunct="1"/>
            <a:r>
              <a:rPr lang="en-US" altLang="zh-TW" smtClean="0"/>
              <a:t>Fourth level</a:t>
            </a:r>
          </a:p>
          <a:p>
            <a:pPr lvl="4" eaLnBrk="1" latinLnBrk="0" hangingPunct="1"/>
            <a:r>
              <a:rPr lang="en-US" altLang="zh-TW" smtClean="0"/>
              <a:t>Fifth level</a:t>
            </a:r>
            <a:endParaRPr kumimoji="0" lang="en-US"/>
          </a:p>
        </p:txBody>
      </p:sp>
      <p:sp>
        <p:nvSpPr>
          <p:cNvPr id="4" name="Date Placeholder 3"/>
          <p:cNvSpPr>
            <a:spLocks noGrp="1"/>
          </p:cNvSpPr>
          <p:nvPr>
            <p:ph type="dt" sz="half" idx="10"/>
          </p:nvPr>
        </p:nvSpPr>
        <p:spPr/>
        <p:txBody>
          <a:bodyPr/>
          <a:lstStyle/>
          <a:p>
            <a:fld id="{876F706E-EE72-43CC-A65A-8FBA85943CB9}" type="datetimeFigureOut">
              <a:rPr lang="zh-TW" altLang="en-US" smtClean="0">
                <a:solidFill>
                  <a:prstClr val="black"/>
                </a:solidFill>
              </a:rPr>
              <a:pPr/>
              <a:t>3/26/12</a:t>
            </a:fld>
            <a:endParaRPr lang="zh-TW" altLang="en-US">
              <a:solidFill>
                <a:prstClr val="black"/>
              </a:solidFill>
            </a:endParaRPr>
          </a:p>
        </p:txBody>
      </p:sp>
      <p:sp>
        <p:nvSpPr>
          <p:cNvPr id="5" name="Footer Placeholder 4"/>
          <p:cNvSpPr>
            <a:spLocks noGrp="1"/>
          </p:cNvSpPr>
          <p:nvPr>
            <p:ph type="ftr" sz="quarter" idx="11"/>
          </p:nvPr>
        </p:nvSpPr>
        <p:spPr/>
        <p:txBody>
          <a:bodyPr/>
          <a:lstStyle/>
          <a:p>
            <a:endParaRPr lang="zh-TW" altLang="en-US">
              <a:solidFill>
                <a:prstClr val="black"/>
              </a:solidFill>
            </a:endParaRPr>
          </a:p>
        </p:txBody>
      </p:sp>
      <p:sp>
        <p:nvSpPr>
          <p:cNvPr id="6" name="Slide Number Placeholder 5"/>
          <p:cNvSpPr>
            <a:spLocks noGrp="1"/>
          </p:cNvSpPr>
          <p:nvPr>
            <p:ph type="sldNum" sz="quarter" idx="12"/>
          </p:nvPr>
        </p:nvSpPr>
        <p:spPr/>
        <p:txBody>
          <a:bodyPr/>
          <a:lstStyle/>
          <a:p>
            <a:fld id="{45B1DFB4-1CA4-4EA6-8695-E8749DA96B3E}" type="slidenum">
              <a:rPr lang="zh-TW" altLang="en-US" smtClean="0">
                <a:solidFill>
                  <a:prstClr val="black"/>
                </a:solidFill>
              </a:rPr>
              <a:pPr/>
              <a:t>‹#›</a:t>
            </a:fld>
            <a:endParaRPr lang="zh-TW" altLang="en-US">
              <a:solidFill>
                <a:prstClr val="black"/>
              </a:solidFill>
            </a:endParaRPr>
          </a:p>
        </p:txBody>
      </p:sp>
      <p:sp>
        <p:nvSpPr>
          <p:cNvPr id="7" name="Title 6"/>
          <p:cNvSpPr>
            <a:spLocks noGrp="1"/>
          </p:cNvSpPr>
          <p:nvPr>
            <p:ph type="title"/>
          </p:nvPr>
        </p:nvSpPr>
        <p:spPr/>
        <p:txBody>
          <a:bodyPr rtlCol="0"/>
          <a:lstStyle/>
          <a:p>
            <a:r>
              <a:rPr kumimoji="0" lang="en-US" altLang="zh-TW" smtClean="0"/>
              <a:t>Click to edit Master title style</a:t>
            </a:r>
            <a:endParaRPr kumimoji="0"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ltLang="zh-TW" smtClean="0"/>
              <a:t>Click to edit Master text styles</a:t>
            </a:r>
          </a:p>
          <a:p>
            <a:pPr lvl="1" eaLnBrk="1" latinLnBrk="0" hangingPunct="1"/>
            <a:r>
              <a:rPr lang="en-US" altLang="zh-TW" smtClean="0"/>
              <a:t>Second level</a:t>
            </a:r>
          </a:p>
          <a:p>
            <a:pPr lvl="2" eaLnBrk="1" latinLnBrk="0" hangingPunct="1"/>
            <a:r>
              <a:rPr lang="en-US" altLang="zh-TW" smtClean="0"/>
              <a:t>Third level</a:t>
            </a:r>
          </a:p>
          <a:p>
            <a:pPr lvl="3" eaLnBrk="1" latinLnBrk="0" hangingPunct="1"/>
            <a:r>
              <a:rPr lang="en-US" altLang="zh-TW" smtClean="0"/>
              <a:t>Fourth level</a:t>
            </a:r>
          </a:p>
          <a:p>
            <a:pPr lvl="4" eaLnBrk="1" latinLnBrk="0" hangingPunct="1"/>
            <a:r>
              <a:rPr lang="en-US" altLang="zh-TW" smtClean="0"/>
              <a:t>Fifth level</a:t>
            </a:r>
            <a:endParaRPr kumimoji="0" lang="en-US"/>
          </a:p>
        </p:txBody>
      </p:sp>
      <p:sp>
        <p:nvSpPr>
          <p:cNvPr id="4" name="Date Placeholder 3"/>
          <p:cNvSpPr>
            <a:spLocks noGrp="1"/>
          </p:cNvSpPr>
          <p:nvPr>
            <p:ph type="dt" sz="half" idx="10"/>
          </p:nvPr>
        </p:nvSpPr>
        <p:spPr/>
        <p:txBody>
          <a:bodyPr/>
          <a:lstStyle/>
          <a:p>
            <a:fld id="{10E17B24-F28C-47F1-995B-C06745F791D4}" type="datetimeFigureOut">
              <a:rPr lang="zh-TW" altLang="en-US" smtClean="0">
                <a:solidFill>
                  <a:prstClr val="black"/>
                </a:solidFill>
              </a:rPr>
              <a:pPr/>
              <a:t>3/26/12</a:t>
            </a:fld>
            <a:endParaRPr lang="zh-TW" altLang="en-US">
              <a:solidFill>
                <a:prstClr val="black"/>
              </a:solidFill>
            </a:endParaRPr>
          </a:p>
        </p:txBody>
      </p:sp>
      <p:sp>
        <p:nvSpPr>
          <p:cNvPr id="5" name="Footer Placeholder 4"/>
          <p:cNvSpPr>
            <a:spLocks noGrp="1"/>
          </p:cNvSpPr>
          <p:nvPr>
            <p:ph type="ftr" sz="quarter" idx="11"/>
          </p:nvPr>
        </p:nvSpPr>
        <p:spPr/>
        <p:txBody>
          <a:bodyPr/>
          <a:lstStyle/>
          <a:p>
            <a:endParaRPr lang="zh-TW" altLang="en-US">
              <a:solidFill>
                <a:prstClr val="black"/>
              </a:solidFill>
            </a:endParaRPr>
          </a:p>
        </p:txBody>
      </p:sp>
      <p:sp>
        <p:nvSpPr>
          <p:cNvPr id="6" name="Slide Number Placeholder 5"/>
          <p:cNvSpPr>
            <a:spLocks noGrp="1"/>
          </p:cNvSpPr>
          <p:nvPr>
            <p:ph type="sldNum" sz="quarter" idx="12"/>
          </p:nvPr>
        </p:nvSpPr>
        <p:spPr/>
        <p:txBody>
          <a:bodyPr/>
          <a:lstStyle/>
          <a:p>
            <a:fld id="{E716C2E0-6F80-4288-9D3E-779C045239D5}" type="slidenum">
              <a:rPr lang="zh-TW" altLang="en-US" smtClean="0">
                <a:solidFill>
                  <a:prstClr val="black"/>
                </a:solidFill>
              </a:rPr>
              <a:pPr/>
              <a:t>‹#›</a:t>
            </a:fld>
            <a:endParaRPr lang="zh-TW" altLang="en-US">
              <a:solidFill>
                <a:prstClr val="black"/>
              </a:solidFill>
            </a:endParaRPr>
          </a:p>
        </p:txBody>
      </p:sp>
      <p:sp>
        <p:nvSpPr>
          <p:cNvPr id="7" name="Title 6"/>
          <p:cNvSpPr>
            <a:spLocks noGrp="1"/>
          </p:cNvSpPr>
          <p:nvPr>
            <p:ph type="title"/>
          </p:nvPr>
        </p:nvSpPr>
        <p:spPr/>
        <p:txBody>
          <a:bodyPr rtlCol="0"/>
          <a:lstStyle/>
          <a:p>
            <a:r>
              <a:rPr kumimoji="0" lang="en-US" altLang="zh-TW" smtClean="0"/>
              <a:t>Click to edit Master title style</a:t>
            </a:r>
            <a:endParaRPr kumimoji="0"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ltLang="zh-TW" smtClean="0"/>
              <a:t>Click to edit Master text styles</a:t>
            </a:r>
          </a:p>
          <a:p>
            <a:pPr lvl="1" eaLnBrk="1" latinLnBrk="0" hangingPunct="1"/>
            <a:r>
              <a:rPr lang="en-US" altLang="zh-TW" smtClean="0"/>
              <a:t>Second level</a:t>
            </a:r>
          </a:p>
          <a:p>
            <a:pPr lvl="2" eaLnBrk="1" latinLnBrk="0" hangingPunct="1"/>
            <a:r>
              <a:rPr lang="en-US" altLang="zh-TW" smtClean="0"/>
              <a:t>Third level</a:t>
            </a:r>
          </a:p>
          <a:p>
            <a:pPr lvl="3" eaLnBrk="1" latinLnBrk="0" hangingPunct="1"/>
            <a:r>
              <a:rPr lang="en-US" altLang="zh-TW" smtClean="0"/>
              <a:t>Fourth level</a:t>
            </a:r>
          </a:p>
          <a:p>
            <a:pPr lvl="4" eaLnBrk="1" latinLnBrk="0" hangingPunct="1"/>
            <a:r>
              <a:rPr lang="en-US" altLang="zh-TW" smtClean="0"/>
              <a:t>Fifth level</a:t>
            </a:r>
            <a:endParaRPr kumimoji="0" lang="en-US"/>
          </a:p>
        </p:txBody>
      </p:sp>
      <p:sp>
        <p:nvSpPr>
          <p:cNvPr id="4" name="Date Placeholder 3"/>
          <p:cNvSpPr>
            <a:spLocks noGrp="1"/>
          </p:cNvSpPr>
          <p:nvPr>
            <p:ph type="dt" sz="half" idx="10"/>
          </p:nvPr>
        </p:nvSpPr>
        <p:spPr/>
        <p:txBody>
          <a:bodyPr/>
          <a:lstStyle/>
          <a:p>
            <a:fld id="{10E17B24-F28C-47F1-995B-C06745F791D4}" type="datetimeFigureOut">
              <a:rPr lang="zh-TW" altLang="en-US" smtClean="0">
                <a:solidFill>
                  <a:prstClr val="black"/>
                </a:solidFill>
              </a:rPr>
              <a:pPr/>
              <a:t>3/26/12</a:t>
            </a:fld>
            <a:endParaRPr lang="zh-TW" altLang="en-US">
              <a:solidFill>
                <a:prstClr val="black"/>
              </a:solidFill>
            </a:endParaRPr>
          </a:p>
        </p:txBody>
      </p:sp>
      <p:sp>
        <p:nvSpPr>
          <p:cNvPr id="5" name="Footer Placeholder 4"/>
          <p:cNvSpPr>
            <a:spLocks noGrp="1"/>
          </p:cNvSpPr>
          <p:nvPr>
            <p:ph type="ftr" sz="quarter" idx="11"/>
          </p:nvPr>
        </p:nvSpPr>
        <p:spPr/>
        <p:txBody>
          <a:bodyPr/>
          <a:lstStyle/>
          <a:p>
            <a:endParaRPr lang="zh-TW" altLang="en-US">
              <a:solidFill>
                <a:prstClr val="black"/>
              </a:solidFill>
            </a:endParaRPr>
          </a:p>
        </p:txBody>
      </p:sp>
      <p:sp>
        <p:nvSpPr>
          <p:cNvPr id="6" name="Slide Number Placeholder 5"/>
          <p:cNvSpPr>
            <a:spLocks noGrp="1"/>
          </p:cNvSpPr>
          <p:nvPr>
            <p:ph type="sldNum" sz="quarter" idx="12"/>
          </p:nvPr>
        </p:nvSpPr>
        <p:spPr/>
        <p:txBody>
          <a:bodyPr/>
          <a:lstStyle/>
          <a:p>
            <a:fld id="{E716C2E0-6F80-4288-9D3E-779C045239D5}" type="slidenum">
              <a:rPr lang="zh-TW" altLang="en-US" smtClean="0">
                <a:solidFill>
                  <a:prstClr val="black"/>
                </a:solidFill>
              </a:rPr>
              <a:pPr/>
              <a:t>‹#›</a:t>
            </a:fld>
            <a:endParaRPr lang="zh-TW" altLang="en-US">
              <a:solidFill>
                <a:prstClr val="black"/>
              </a:solidFill>
            </a:endParaRPr>
          </a:p>
        </p:txBody>
      </p:sp>
      <p:sp>
        <p:nvSpPr>
          <p:cNvPr id="7" name="Title 6"/>
          <p:cNvSpPr>
            <a:spLocks noGrp="1"/>
          </p:cNvSpPr>
          <p:nvPr>
            <p:ph type="title"/>
          </p:nvPr>
        </p:nvSpPr>
        <p:spPr/>
        <p:txBody>
          <a:bodyPr rtlCol="0"/>
          <a:lstStyle/>
          <a:p>
            <a:r>
              <a:rPr kumimoji="0" lang="en-US" altLang="zh-TW" smtClean="0"/>
              <a:t>Click to edit Master title style</a:t>
            </a:r>
            <a:endParaRPr kumimoji="0"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fld id="{D3431A97-C91E-3846-87FF-BFB32B6F3725}"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DA6E00-5AE0-406D-BF7B-2B20AD614F8A}" type="datetimeFigureOut">
              <a:rPr lang="en-US" smtClean="0">
                <a:solidFill>
                  <a:prstClr val="black">
                    <a:tint val="75000"/>
                  </a:prstClr>
                </a:solidFill>
              </a:rPr>
              <a:pPr/>
              <a:t>3/26/12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6C93A9-50DF-44DB-B41A-26AFCF9DE7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53543939"/>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B6E4EE-1A84-1342-9B55-A2BF09302F41}"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98728C-1ED9-4EF2-8BF2-47F9A5685C27}" type="datetimeFigureOut">
              <a:rPr lang="en-US" smtClean="0">
                <a:solidFill>
                  <a:prstClr val="black">
                    <a:tint val="75000"/>
                  </a:prstClr>
                </a:solidFill>
              </a:rPr>
              <a:pPr/>
              <a:t>3/26/12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6B843AF-D0A2-42D5-AE56-79B3AD424E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22771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98728C-1ED9-4EF2-8BF2-47F9A5685C27}" type="datetimeFigureOut">
              <a:rPr lang="en-US" smtClean="0">
                <a:solidFill>
                  <a:prstClr val="black">
                    <a:tint val="75000"/>
                  </a:prstClr>
                </a:solidFill>
              </a:rPr>
              <a:pPr/>
              <a:t>3/26/12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B843AF-D0A2-42D5-AE56-79B3AD424E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05222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B6E4EE-1A84-1342-9B55-A2BF09302F4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011EB7B-94FB-4ED3-A33C-1314CB69A173}" type="datetimeFigureOut">
              <a:rPr lang="en-US" smtClean="0">
                <a:solidFill>
                  <a:prstClr val="white">
                    <a:shade val="50000"/>
                  </a:prstClr>
                </a:solidFill>
              </a:rPr>
              <a:pPr/>
              <a:t>3/26/12</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B839A766-B9DC-4B1D-ACB8-9DC1093F62F8}" type="slidenum">
              <a:rPr lang="en-US" smtClean="0">
                <a:solidFill>
                  <a:prstClr val="white">
                    <a:shade val="50000"/>
                  </a:prstClr>
                </a:solidFill>
              </a:rPr>
              <a:pPr/>
              <a:t>‹#›</a:t>
            </a:fld>
            <a:endParaRPr lang="en-US">
              <a:solidFill>
                <a:prstClr val="white">
                  <a:shade val="50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ltLang="zh-TW" smtClean="0"/>
              <a:t>Click to edit Master text styles</a:t>
            </a:r>
          </a:p>
          <a:p>
            <a:pPr lvl="1" eaLnBrk="1" latinLnBrk="0" hangingPunct="1"/>
            <a:r>
              <a:rPr lang="en-US" altLang="zh-TW" smtClean="0"/>
              <a:t>Second level</a:t>
            </a:r>
          </a:p>
          <a:p>
            <a:pPr lvl="2" eaLnBrk="1" latinLnBrk="0" hangingPunct="1"/>
            <a:r>
              <a:rPr lang="en-US" altLang="zh-TW" smtClean="0"/>
              <a:t>Third level</a:t>
            </a:r>
          </a:p>
          <a:p>
            <a:pPr lvl="3" eaLnBrk="1" latinLnBrk="0" hangingPunct="1"/>
            <a:r>
              <a:rPr lang="en-US" altLang="zh-TW" smtClean="0"/>
              <a:t>Fourth level</a:t>
            </a:r>
          </a:p>
          <a:p>
            <a:pPr lvl="4" eaLnBrk="1" latinLnBrk="0" hangingPunct="1"/>
            <a:r>
              <a:rPr lang="en-US" altLang="zh-TW" smtClean="0"/>
              <a:t>Fifth level</a:t>
            </a:r>
            <a:endParaRPr kumimoji="0" lang="en-US"/>
          </a:p>
        </p:txBody>
      </p:sp>
      <p:sp>
        <p:nvSpPr>
          <p:cNvPr id="4" name="Date Placeholder 3"/>
          <p:cNvSpPr>
            <a:spLocks noGrp="1"/>
          </p:cNvSpPr>
          <p:nvPr>
            <p:ph type="dt" sz="half" idx="10"/>
          </p:nvPr>
        </p:nvSpPr>
        <p:spPr/>
        <p:txBody>
          <a:bodyPr/>
          <a:lstStyle/>
          <a:p>
            <a:fld id="{876F706E-EE72-43CC-A65A-8FBA85943CB9}" type="datetimeFigureOut">
              <a:rPr lang="zh-TW" altLang="en-US" smtClean="0">
                <a:solidFill>
                  <a:prstClr val="black"/>
                </a:solidFill>
              </a:rPr>
              <a:pPr/>
              <a:t>3/26/12</a:t>
            </a:fld>
            <a:endParaRPr lang="zh-TW" altLang="en-US">
              <a:solidFill>
                <a:prstClr val="black"/>
              </a:solidFill>
            </a:endParaRPr>
          </a:p>
        </p:txBody>
      </p:sp>
      <p:sp>
        <p:nvSpPr>
          <p:cNvPr id="5" name="Footer Placeholder 4"/>
          <p:cNvSpPr>
            <a:spLocks noGrp="1"/>
          </p:cNvSpPr>
          <p:nvPr>
            <p:ph type="ftr" sz="quarter" idx="11"/>
          </p:nvPr>
        </p:nvSpPr>
        <p:spPr/>
        <p:txBody>
          <a:bodyPr/>
          <a:lstStyle/>
          <a:p>
            <a:endParaRPr lang="zh-TW" altLang="en-US">
              <a:solidFill>
                <a:prstClr val="black"/>
              </a:solidFill>
            </a:endParaRPr>
          </a:p>
        </p:txBody>
      </p:sp>
      <p:sp>
        <p:nvSpPr>
          <p:cNvPr id="6" name="Slide Number Placeholder 5"/>
          <p:cNvSpPr>
            <a:spLocks noGrp="1"/>
          </p:cNvSpPr>
          <p:nvPr>
            <p:ph type="sldNum" sz="quarter" idx="12"/>
          </p:nvPr>
        </p:nvSpPr>
        <p:spPr/>
        <p:txBody>
          <a:bodyPr/>
          <a:lstStyle/>
          <a:p>
            <a:fld id="{45B1DFB4-1CA4-4EA6-8695-E8749DA96B3E}" type="slidenum">
              <a:rPr lang="zh-TW" altLang="en-US" smtClean="0">
                <a:solidFill>
                  <a:prstClr val="black"/>
                </a:solidFill>
              </a:rPr>
              <a:pPr/>
              <a:t>‹#›</a:t>
            </a:fld>
            <a:endParaRPr lang="zh-TW" altLang="en-US">
              <a:solidFill>
                <a:prstClr val="black"/>
              </a:solidFill>
            </a:endParaRPr>
          </a:p>
        </p:txBody>
      </p:sp>
      <p:sp>
        <p:nvSpPr>
          <p:cNvPr id="7" name="Title 6"/>
          <p:cNvSpPr>
            <a:spLocks noGrp="1"/>
          </p:cNvSpPr>
          <p:nvPr>
            <p:ph type="title"/>
          </p:nvPr>
        </p:nvSpPr>
        <p:spPr/>
        <p:txBody>
          <a:bodyPr rtlCol="0"/>
          <a:lstStyle/>
          <a:p>
            <a:r>
              <a:rPr kumimoji="0" lang="en-US" altLang="zh-TW" smtClean="0"/>
              <a:t>Click to edit Master title style</a:t>
            </a:r>
            <a:endParaRPr kumimoji="0"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b="1">
                <a:solidFill>
                  <a:prstClr val="white"/>
                </a:solidFill>
                <a:latin typeface="Arial" pitchFamily="-112" charset="0"/>
              </a:defRPr>
            </a:lvl1pPr>
          </a:lstStyle>
          <a:p>
            <a:pPr>
              <a:defRPr/>
            </a:pPr>
            <a:fld id="{C7393377-981E-B349-9787-0183C09A9DEE}" type="datetime1">
              <a:rPr lang="en-US"/>
              <a:pPr>
                <a:defRPr/>
              </a:pPr>
              <a:t>3/26/12</a:t>
            </a:fld>
            <a:endParaRPr lang="en-US"/>
          </a:p>
        </p:txBody>
      </p:sp>
      <p:sp>
        <p:nvSpPr>
          <p:cNvPr id="4" name="Footer Placeholder 3"/>
          <p:cNvSpPr>
            <a:spLocks noGrp="1"/>
          </p:cNvSpPr>
          <p:nvPr>
            <p:ph type="ftr" sz="quarter" idx="11"/>
          </p:nvPr>
        </p:nvSpPr>
        <p:spPr/>
        <p:txBody>
          <a:bodyPr/>
          <a:lstStyle>
            <a:lvl1pPr>
              <a:defRPr b="1">
                <a:solidFill>
                  <a:prstClr val="white"/>
                </a:solidFill>
                <a:latin typeface="Arial" pitchFamily="-112"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solidFill>
                  <a:prstClr val="white"/>
                </a:solidFill>
                <a:latin typeface="Arial" pitchFamily="-112" charset="0"/>
              </a:defRPr>
            </a:lvl1pPr>
          </a:lstStyle>
          <a:p>
            <a:pPr>
              <a:defRPr/>
            </a:pPr>
            <a:fld id="{34A870DD-A4A2-A042-AA87-E8C1FEF5009F}"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C5D7F4-4C11-534D-A925-394AD4CEF27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E8B235-6796-C949-A8ED-BCA2EB4E2A9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DC749EC-F918-5243-AAE3-81548B1CF04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6E13BAE-8A85-DC44-9CD6-EC3CA14C42E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C4C45F5-4126-4A44-8224-13C2643579C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8EF642-7C2A-7049-ACB6-E39CBDB1424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D17A5C-B803-F94B-A49A-12940B0FE70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theme" Target="../theme/theme13.xml"/><Relationship Id="rId3" Type="http://schemas.openxmlformats.org/officeDocument/2006/relationships/image" Target="../media/image1.jpeg"/></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theme" Target="../theme/theme14.xml"/><Relationship Id="rId3"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3.xml"/><Relationship Id="rId3"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5.xml"/><Relationship Id="rId3"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theme" Target="../theme/theme6.xml"/><Relationship Id="rId3"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7.xml"/><Relationship Id="rId3"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71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pitchFamily="-108" charset="0"/>
                <a:ea typeface="MS PGothic" pitchFamily="34" charset="-128"/>
                <a:cs typeface="MS PGothic" pitchFamily="34" charset="-128"/>
              </a:defRPr>
            </a:lvl1pPr>
          </a:lstStyle>
          <a:p>
            <a:pPr>
              <a:defRPr/>
            </a:pPr>
            <a:endParaRPr lang="en-US"/>
          </a:p>
        </p:txBody>
      </p:sp>
      <p:sp>
        <p:nvSpPr>
          <p:cNvPr id="4771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pitchFamily="-108" charset="0"/>
                <a:ea typeface="MS PGothic" pitchFamily="34" charset="-128"/>
                <a:cs typeface="MS PGothic" pitchFamily="34" charset="-128"/>
              </a:defRPr>
            </a:lvl1pPr>
          </a:lstStyle>
          <a:p>
            <a:pPr>
              <a:defRPr/>
            </a:pPr>
            <a:endParaRPr lang="en-US"/>
          </a:p>
        </p:txBody>
      </p:sp>
      <p:sp>
        <p:nvSpPr>
          <p:cNvPr id="4771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atin typeface="Arial" pitchFamily="-108" charset="0"/>
                <a:ea typeface="MS PGothic" pitchFamily="34" charset="-128"/>
                <a:cs typeface="MS PGothic" pitchFamily="34" charset="-128"/>
              </a:defRPr>
            </a:lvl1pPr>
          </a:lstStyle>
          <a:p>
            <a:pPr>
              <a:defRPr/>
            </a:pPr>
            <a:fld id="{3C7F1A58-3D60-CA4A-BE41-147D8107217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0B98728C-1ED9-4EF2-8BF2-47F9A5685C27}" type="datetimeFigureOut">
              <a:rPr lang="en-US" b="0" smtClean="0">
                <a:solidFill>
                  <a:prstClr val="black">
                    <a:tint val="75000"/>
                  </a:prstClr>
                </a:solidFill>
                <a:latin typeface="Calibri"/>
                <a:ea typeface="+mn-ea"/>
                <a:cs typeface="+mn-cs"/>
              </a:rPr>
              <a:pPr eaLnBrk="1" fontAlgn="auto" hangingPunct="1">
                <a:spcBef>
                  <a:spcPts val="0"/>
                </a:spcBef>
                <a:spcAft>
                  <a:spcPts val="0"/>
                </a:spcAft>
              </a:pPr>
              <a:t>3/26/12</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76B843AF-D0A2-42D5-AE56-79B3AD424ED1}" type="slidenum">
              <a:rPr lang="en-US" b="0" smtClean="0">
                <a:solidFill>
                  <a:prstClr val="black">
                    <a:tint val="75000"/>
                  </a:prstClr>
                </a:solidFill>
                <a:latin typeface="Calibri"/>
                <a:ea typeface="+mn-ea"/>
                <a:cs typeface="+mn-cs"/>
              </a:rPr>
              <a:pPr eaLnBrk="1" fontAlgn="auto" hangingPunct="1">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2688471"/>
      </p:ext>
    </p:extLst>
  </p:cSld>
  <p:clrMap bg1="lt1" tx1="dk1" bg2="lt2" tx2="dk2" accent1="accent1" accent2="accent2" accent3="accent3" accent4="accent4" accent5="accent5" accent6="accent6" hlink="hlink" folHlink="folHlink"/>
  <p:sldLayoutIdLst>
    <p:sldLayoutId id="2147483966" r:id="rId1"/>
    <p:sldLayoutId id="2147483967"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71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defTabSz="914305" eaLnBrk="1" fontAlgn="base" hangingPunct="1">
              <a:spcBef>
                <a:spcPct val="0"/>
              </a:spcBef>
              <a:spcAft>
                <a:spcPct val="0"/>
              </a:spcAft>
              <a:defRPr sz="1400" b="0">
                <a:latin typeface="Arial" pitchFamily="-108" charset="0"/>
                <a:ea typeface="MS PGothic" pitchFamily="34" charset="-128"/>
                <a:cs typeface="MS PGothic" pitchFamily="34" charset="-128"/>
              </a:defRPr>
            </a:lvl1pPr>
          </a:lstStyle>
          <a:p>
            <a:pPr>
              <a:defRPr/>
            </a:pPr>
            <a:endParaRPr lang="en-US" dirty="0">
              <a:solidFill>
                <a:srgbClr val="000000"/>
              </a:solidFill>
            </a:endParaRPr>
          </a:p>
        </p:txBody>
      </p:sp>
      <p:sp>
        <p:nvSpPr>
          <p:cNvPr id="4771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defTabSz="914305" eaLnBrk="1" fontAlgn="base" hangingPunct="1">
              <a:spcBef>
                <a:spcPct val="0"/>
              </a:spcBef>
              <a:spcAft>
                <a:spcPct val="0"/>
              </a:spcAft>
              <a:defRPr sz="1400" b="0">
                <a:latin typeface="Arial" pitchFamily="-108" charset="0"/>
                <a:ea typeface="MS PGothic" pitchFamily="34" charset="-128"/>
                <a:cs typeface="MS PGothic" pitchFamily="34" charset="-128"/>
              </a:defRPr>
            </a:lvl1pPr>
          </a:lstStyle>
          <a:p>
            <a:pPr>
              <a:defRPr/>
            </a:pPr>
            <a:endParaRPr lang="en-US" dirty="0">
              <a:solidFill>
                <a:srgbClr val="000000"/>
              </a:solidFill>
            </a:endParaRPr>
          </a:p>
        </p:txBody>
      </p:sp>
      <p:sp>
        <p:nvSpPr>
          <p:cNvPr id="4771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defTabSz="914305" eaLnBrk="1" fontAlgn="base" hangingPunct="1">
              <a:spcBef>
                <a:spcPct val="0"/>
              </a:spcBef>
              <a:spcAft>
                <a:spcPct val="0"/>
              </a:spcAft>
              <a:defRPr sz="1400" b="0">
                <a:latin typeface="Arial" pitchFamily="-108" charset="0"/>
                <a:ea typeface="MS PGothic" pitchFamily="34" charset="-128"/>
                <a:cs typeface="MS PGothic" pitchFamily="34" charset="-128"/>
              </a:defRPr>
            </a:lvl1pPr>
          </a:lstStyle>
          <a:p>
            <a:pPr>
              <a:defRPr/>
            </a:pPr>
            <a:fld id="{3C7F1A58-3D60-CA4A-BE41-147D8107217D}" type="slidenum">
              <a:rPr lang="en-US" smtClean="0">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96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10" charset="-128"/>
          <a:cs typeface="ＭＳ Ｐゴシック" pitchFamily="-110" charset="-128"/>
        </a:defRPr>
      </a:lvl5pPr>
      <a:lvl6pPr marL="457153" algn="ctr" rtl="0" fontAlgn="base">
        <a:spcBef>
          <a:spcPct val="0"/>
        </a:spcBef>
        <a:spcAft>
          <a:spcPct val="0"/>
        </a:spcAft>
        <a:defRPr sz="4400">
          <a:solidFill>
            <a:schemeClr val="tx2"/>
          </a:solidFill>
          <a:latin typeface="Arial" pitchFamily="-108" charset="0"/>
        </a:defRPr>
      </a:lvl6pPr>
      <a:lvl7pPr marL="914305" algn="ctr" rtl="0" fontAlgn="base">
        <a:spcBef>
          <a:spcPct val="0"/>
        </a:spcBef>
        <a:spcAft>
          <a:spcPct val="0"/>
        </a:spcAft>
        <a:defRPr sz="4400">
          <a:solidFill>
            <a:schemeClr val="tx2"/>
          </a:solidFill>
          <a:latin typeface="Arial" pitchFamily="-108" charset="0"/>
        </a:defRPr>
      </a:lvl7pPr>
      <a:lvl8pPr marL="1371458" algn="ctr" rtl="0" fontAlgn="base">
        <a:spcBef>
          <a:spcPct val="0"/>
        </a:spcBef>
        <a:spcAft>
          <a:spcPct val="0"/>
        </a:spcAft>
        <a:defRPr sz="4400">
          <a:solidFill>
            <a:schemeClr val="tx2"/>
          </a:solidFill>
          <a:latin typeface="Arial" pitchFamily="-108" charset="0"/>
        </a:defRPr>
      </a:lvl8pPr>
      <a:lvl9pPr marL="1828610" algn="ctr" rtl="0" fontAlgn="base">
        <a:spcBef>
          <a:spcPct val="0"/>
        </a:spcBef>
        <a:spcAft>
          <a:spcPct val="0"/>
        </a:spcAft>
        <a:defRPr sz="4400">
          <a:solidFill>
            <a:schemeClr val="tx2"/>
          </a:solidFill>
          <a:latin typeface="Arial" pitchFamily="-108" charset="0"/>
        </a:defRPr>
      </a:lvl9pPr>
    </p:titleStyle>
    <p:bodyStyle>
      <a:lvl1pPr marL="342865" indent="-342865"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873" indent="-28572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882" indent="-228577"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034" indent="-228577"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187" indent="-228577"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340" indent="-228577" algn="l" rtl="0" fontAlgn="base">
        <a:spcBef>
          <a:spcPct val="20000"/>
        </a:spcBef>
        <a:spcAft>
          <a:spcPct val="0"/>
        </a:spcAft>
        <a:buChar char="»"/>
        <a:defRPr sz="2000">
          <a:solidFill>
            <a:schemeClr val="tx1"/>
          </a:solidFill>
          <a:latin typeface="+mn-lt"/>
          <a:ea typeface="ＭＳ Ｐゴシック" pitchFamily="-108" charset="-128"/>
        </a:defRPr>
      </a:lvl6pPr>
      <a:lvl7pPr marL="2971492" indent="-228577" algn="l" rtl="0" fontAlgn="base">
        <a:spcBef>
          <a:spcPct val="20000"/>
        </a:spcBef>
        <a:spcAft>
          <a:spcPct val="0"/>
        </a:spcAft>
        <a:buChar char="»"/>
        <a:defRPr sz="2000">
          <a:solidFill>
            <a:schemeClr val="tx1"/>
          </a:solidFill>
          <a:latin typeface="+mn-lt"/>
          <a:ea typeface="ＭＳ Ｐゴシック" pitchFamily="-108" charset="-128"/>
        </a:defRPr>
      </a:lvl7pPr>
      <a:lvl8pPr marL="3428645" indent="-228577" algn="l" rtl="0" fontAlgn="base">
        <a:spcBef>
          <a:spcPct val="20000"/>
        </a:spcBef>
        <a:spcAft>
          <a:spcPct val="0"/>
        </a:spcAft>
        <a:buChar char="»"/>
        <a:defRPr sz="2000">
          <a:solidFill>
            <a:schemeClr val="tx1"/>
          </a:solidFill>
          <a:latin typeface="+mn-lt"/>
          <a:ea typeface="ＭＳ Ｐゴシック" pitchFamily="-108" charset="-128"/>
        </a:defRPr>
      </a:lvl8pPr>
      <a:lvl9pPr marL="3885797" indent="-228577"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fontAlgn="auto">
              <a:spcBef>
                <a:spcPts val="0"/>
              </a:spcBef>
              <a:spcAft>
                <a:spcPts val="0"/>
              </a:spcAft>
            </a:pPr>
            <a:fld id="{E011EB7B-94FB-4ED3-A33C-1314CB69A173}" type="datetimeFigureOut">
              <a:rPr lang="en-US" b="0" smtClean="0">
                <a:solidFill>
                  <a:prstClr val="white">
                    <a:shade val="50000"/>
                  </a:prstClr>
                </a:solidFill>
                <a:latin typeface="Book Antiqua"/>
                <a:ea typeface="+mn-ea"/>
                <a:cs typeface="+mn-cs"/>
              </a:rPr>
              <a:pPr fontAlgn="auto">
                <a:spcBef>
                  <a:spcPts val="0"/>
                </a:spcBef>
                <a:spcAft>
                  <a:spcPts val="0"/>
                </a:spcAft>
              </a:pPr>
              <a:t>3/26/12</a:t>
            </a:fld>
            <a:endParaRPr lang="en-US" b="0">
              <a:solidFill>
                <a:prstClr val="white">
                  <a:shade val="50000"/>
                </a:prstClr>
              </a:solidFill>
              <a:latin typeface="Book Antiqua"/>
              <a:ea typeface="+mn-ea"/>
              <a:cs typeface="+mn-cs"/>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fontAlgn="auto">
              <a:spcBef>
                <a:spcPts val="0"/>
              </a:spcBef>
              <a:spcAft>
                <a:spcPts val="0"/>
              </a:spcAft>
            </a:pPr>
            <a:endParaRPr lang="en-US" b="0">
              <a:solidFill>
                <a:prstClr val="white">
                  <a:shade val="50000"/>
                </a:prstClr>
              </a:solidFill>
              <a:latin typeface="Book Antiqua"/>
              <a:ea typeface="+mn-ea"/>
              <a:cs typeface="+mn-cs"/>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fontAlgn="auto">
              <a:spcBef>
                <a:spcPts val="0"/>
              </a:spcBef>
              <a:spcAft>
                <a:spcPts val="0"/>
              </a:spcAft>
            </a:pPr>
            <a:fld id="{B839A766-B9DC-4B1D-ACB8-9DC1093F62F8}" type="slidenum">
              <a:rPr lang="en-US" b="0" smtClean="0">
                <a:solidFill>
                  <a:prstClr val="white">
                    <a:shade val="50000"/>
                  </a:prstClr>
                </a:solidFill>
                <a:latin typeface="Book Antiqua"/>
                <a:ea typeface="+mn-ea"/>
                <a:cs typeface="+mn-cs"/>
              </a:rPr>
              <a:pPr fontAlgn="auto">
                <a:spcBef>
                  <a:spcPts val="0"/>
                </a:spcBef>
                <a:spcAft>
                  <a:spcPts val="0"/>
                </a:spcAft>
              </a:pPr>
              <a:t>‹#›</a:t>
            </a:fld>
            <a:endParaRPr lang="en-US" b="0">
              <a:solidFill>
                <a:prstClr val="white">
                  <a:shade val="50000"/>
                </a:prstClr>
              </a:solidFill>
              <a:latin typeface="Book Antiqua"/>
              <a:ea typeface="+mn-ea"/>
              <a:cs typeface="+mn-cs"/>
            </a:endParaRPr>
          </a:p>
        </p:txBody>
      </p:sp>
    </p:spTree>
  </p:cSld>
  <p:clrMap bg1="dk1" tx1="lt1" bg2="dk2" tx2="lt2" accent1="accent1" accent2="accent2" accent3="accent3" accent4="accent4" accent5="accent5" accent6="accent6" hlink="hlink" folHlink="folHlink"/>
  <p:sldLayoutIdLst>
    <p:sldLayoutId id="2147483971" r:id="rId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sz="1800" b="0">
              <a:solidFill>
                <a:prstClr val="black"/>
              </a:solidFill>
              <a:latin typeface="Lucida Sans Unicode"/>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sz="1800" b="0">
              <a:solidFill>
                <a:prstClr val="black"/>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fontAlgn="auto" hangingPunct="1">
              <a:spcBef>
                <a:spcPts val="0"/>
              </a:spcBef>
              <a:spcAft>
                <a:spcPts val="0"/>
              </a:spcAft>
            </a:pPr>
            <a:endParaRPr lang="en-US" sz="1800" b="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ltLang="zh-TW"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ltLang="zh-TW" smtClean="0"/>
              <a:t>Click to edit Master text styles</a:t>
            </a:r>
          </a:p>
          <a:p>
            <a:pPr lvl="1" eaLnBrk="1" latinLnBrk="0" hangingPunct="1"/>
            <a:r>
              <a:rPr kumimoji="0" lang="en-US" altLang="zh-TW" smtClean="0"/>
              <a:t>Second level</a:t>
            </a:r>
          </a:p>
          <a:p>
            <a:pPr lvl="2" eaLnBrk="1" latinLnBrk="0" hangingPunct="1"/>
            <a:r>
              <a:rPr kumimoji="0" lang="en-US" altLang="zh-TW" smtClean="0"/>
              <a:t>Third level</a:t>
            </a:r>
          </a:p>
          <a:p>
            <a:pPr lvl="3" eaLnBrk="1" latinLnBrk="0" hangingPunct="1"/>
            <a:r>
              <a:rPr kumimoji="0" lang="en-US" altLang="zh-TW" smtClean="0"/>
              <a:t>Fourth level</a:t>
            </a:r>
          </a:p>
          <a:p>
            <a:pPr lvl="4" eaLnBrk="1" latinLnBrk="0" hangingPunct="1"/>
            <a:r>
              <a:rPr kumimoji="0" lang="en-US" altLang="zh-TW"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lstStyle>
          <a:p>
            <a:pPr fontAlgn="auto">
              <a:spcBef>
                <a:spcPts val="0"/>
              </a:spcBef>
              <a:spcAft>
                <a:spcPts val="0"/>
              </a:spcAft>
            </a:pPr>
            <a:fld id="{876F706E-EE72-43CC-A65A-8FBA85943CB9}" type="datetimeFigureOut">
              <a:rPr lang="zh-TW" altLang="en-US" b="0" smtClean="0">
                <a:solidFill>
                  <a:prstClr val="black"/>
                </a:solidFill>
                <a:latin typeface="Lucida Sans Unicode"/>
                <a:ea typeface="微軟正黑體"/>
              </a:rPr>
              <a:pPr fontAlgn="auto">
                <a:spcBef>
                  <a:spcPts val="0"/>
                </a:spcBef>
                <a:spcAft>
                  <a:spcPts val="0"/>
                </a:spcAft>
              </a:pPr>
              <a:t>3/26/12</a:t>
            </a:fld>
            <a:endParaRPr lang="zh-TW" altLang="en-US" b="0">
              <a:solidFill>
                <a:prstClr val="black"/>
              </a:solidFill>
              <a:latin typeface="Lucida Sans Unicode"/>
              <a:ea typeface="微軟正黑體"/>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lstStyle>
          <a:p>
            <a:pPr fontAlgn="auto">
              <a:spcBef>
                <a:spcPts val="0"/>
              </a:spcBef>
              <a:spcAft>
                <a:spcPts val="0"/>
              </a:spcAft>
            </a:pPr>
            <a:endParaRPr lang="zh-TW" altLang="en-US" b="0">
              <a:solidFill>
                <a:prstClr val="black"/>
              </a:solidFill>
              <a:latin typeface="Lucida Sans Unicode"/>
              <a:ea typeface="微軟正黑體"/>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lstStyle>
          <a:p>
            <a:pPr fontAlgn="auto">
              <a:spcBef>
                <a:spcPts val="0"/>
              </a:spcBef>
              <a:spcAft>
                <a:spcPts val="0"/>
              </a:spcAft>
            </a:pPr>
            <a:fld id="{45B1DFB4-1CA4-4EA6-8695-E8749DA96B3E}" type="slidenum">
              <a:rPr lang="zh-TW" altLang="en-US" smtClean="0">
                <a:solidFill>
                  <a:prstClr val="black"/>
                </a:solidFill>
                <a:latin typeface="Lucida Sans Unicode"/>
                <a:ea typeface="微軟正黑體"/>
              </a:rPr>
              <a:pPr fontAlgn="auto">
                <a:spcBef>
                  <a:spcPts val="0"/>
                </a:spcBef>
                <a:spcAft>
                  <a:spcPts val="0"/>
                </a:spcAft>
              </a:pPr>
              <a:t>‹#›</a:t>
            </a:fld>
            <a:endParaRPr lang="zh-TW" altLang="en-US">
              <a:solidFill>
                <a:prstClr val="black"/>
              </a:solidFill>
              <a:latin typeface="Lucida Sans Unicode"/>
              <a:ea typeface="微軟正黑體"/>
            </a:endParaRPr>
          </a:p>
        </p:txBody>
      </p:sp>
    </p:spTree>
  </p:cSld>
  <p:clrMap bg1="lt1" tx1="dk1" bg2="lt2" tx2="dk2" accent1="accent1" accent2="accent2" accent3="accent3" accent4="accent4" accent5="accent5" accent6="accent6" hlink="hlink" folHlink="folHlink"/>
  <p:sldLayoutIdLst>
    <p:sldLayoutId id="2147483975"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defTabSz="457200" eaLnBrk="1" fontAlgn="auto" hangingPunct="1">
              <a:spcBef>
                <a:spcPts val="0"/>
              </a:spcBef>
              <a:spcAft>
                <a:spcPts val="0"/>
              </a:spcAft>
              <a:defRPr/>
            </a:pPr>
            <a:endParaRPr lang="en-US" sz="1800" b="0">
              <a:solidFill>
                <a:prstClr val="black"/>
              </a:solidFill>
              <a:latin typeface="Lucida Sans Unicode"/>
            </a:endParaRPr>
          </a:p>
        </p:txBody>
      </p:sp>
      <p:sp>
        <p:nvSpPr>
          <p:cNvPr id="12" name="Freeform 11"/>
          <p:cNvSpPr>
            <a:spLocks/>
          </p:cNvSpPr>
          <p:nvPr/>
        </p:nvSpPr>
        <p:spPr bwMode="auto">
          <a:xfrm>
            <a:off x="-53975" y="5784850"/>
            <a:ext cx="380206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defTabSz="457200" eaLnBrk="1" fontAlgn="auto" hangingPunct="1">
              <a:spcBef>
                <a:spcPts val="0"/>
              </a:spcBef>
              <a:spcAft>
                <a:spcPts val="0"/>
              </a:spcAft>
              <a:defRPr/>
            </a:pPr>
            <a:endParaRPr lang="en-US" sz="1800" b="0">
              <a:solidFill>
                <a:prstClr val="black"/>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smtClean="0"/>
              <a:t>Click to edit Master title style</a:t>
            </a:r>
            <a:endParaRPr lang="en-US"/>
          </a:p>
        </p:txBody>
      </p:sp>
      <p:sp>
        <p:nvSpPr>
          <p:cNvPr id="17417"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wrap="square" lIns="91440" tIns="45720" rIns="91440" bIns="45720" numCol="1" anchor="b" anchorCtr="0" compatLnSpc="1">
            <a:prstTxWarp prst="textNoShape">
              <a:avLst/>
            </a:prstTxWarp>
          </a:bodyPr>
          <a:lstStyle>
            <a:lvl1pPr eaLnBrk="1" hangingPunct="1">
              <a:defRPr sz="1000" b="0">
                <a:solidFill>
                  <a:srgbClr val="000000"/>
                </a:solidFill>
                <a:latin typeface="Lucida Sans Unicode" pitchFamily="-112" charset="-52"/>
              </a:defRPr>
            </a:lvl1pPr>
          </a:lstStyle>
          <a:p>
            <a:pPr>
              <a:defRPr/>
            </a:pPr>
            <a:fld id="{137D521E-7739-904D-ADAA-939CDC261998}" type="datetime1">
              <a:rPr lang="en-US"/>
              <a:pPr>
                <a:defRPr/>
              </a:pPr>
              <a:t>3/26/12</a:t>
            </a:fld>
            <a:endParaRPr lang="en-US"/>
          </a:p>
        </p:txBody>
      </p:sp>
      <p:sp>
        <p:nvSpPr>
          <p:cNvPr id="22" name="Footer Placeholder 21"/>
          <p:cNvSpPr>
            <a:spLocks noGrp="1"/>
          </p:cNvSpPr>
          <p:nvPr>
            <p:ph type="ftr" sz="quarter" idx="3"/>
          </p:nvPr>
        </p:nvSpPr>
        <p:spPr>
          <a:xfrm>
            <a:off x="4379913" y="6408738"/>
            <a:ext cx="2351087"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000" b="0">
                <a:solidFill>
                  <a:srgbClr val="000000"/>
                </a:solidFill>
                <a:latin typeface="Lucida Sans Unicode" pitchFamily="-112" charset="-52"/>
              </a:defRPr>
            </a:lvl1pPr>
          </a:lstStyle>
          <a:p>
            <a:pPr>
              <a:defRPr/>
            </a:pPr>
            <a:endParaRPr lang="en-US"/>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000" b="0">
                <a:solidFill>
                  <a:srgbClr val="000000"/>
                </a:solidFill>
                <a:latin typeface="Lucida Sans Unicode" pitchFamily="-112" charset="-52"/>
              </a:defRPr>
            </a:lvl1pPr>
          </a:lstStyle>
          <a:p>
            <a:pPr>
              <a:defRPr/>
            </a:pPr>
            <a:fld id="{12B769BD-BDD5-4A40-8092-7DF1B43A830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77" r:id="rId1"/>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100" b="1">
          <a:solidFill>
            <a:schemeClr val="tx2"/>
          </a:solidFill>
          <a:latin typeface="Lucida Sans Unicode" pitchFamily="-112" charset="-52"/>
          <a:ea typeface="ＭＳ Ｐゴシック" pitchFamily="-112" charset="-128"/>
          <a:cs typeface="ＭＳ Ｐゴシック" pitchFamily="-112" charset="-128"/>
        </a:defRPr>
      </a:lvl2pPr>
      <a:lvl3pPr algn="l" rtl="0" eaLnBrk="0" fontAlgn="base" hangingPunct="0">
        <a:spcBef>
          <a:spcPct val="0"/>
        </a:spcBef>
        <a:spcAft>
          <a:spcPct val="0"/>
        </a:spcAft>
        <a:defRPr sz="4100" b="1">
          <a:solidFill>
            <a:schemeClr val="tx2"/>
          </a:solidFill>
          <a:latin typeface="Lucida Sans Unicode" pitchFamily="-112" charset="-52"/>
          <a:ea typeface="ＭＳ Ｐゴシック" pitchFamily="-112" charset="-128"/>
          <a:cs typeface="ＭＳ Ｐゴシック" pitchFamily="-112" charset="-128"/>
        </a:defRPr>
      </a:lvl3pPr>
      <a:lvl4pPr algn="l" rtl="0" eaLnBrk="0" fontAlgn="base" hangingPunct="0">
        <a:spcBef>
          <a:spcPct val="0"/>
        </a:spcBef>
        <a:spcAft>
          <a:spcPct val="0"/>
        </a:spcAft>
        <a:defRPr sz="4100" b="1">
          <a:solidFill>
            <a:schemeClr val="tx2"/>
          </a:solidFill>
          <a:latin typeface="Lucida Sans Unicode" pitchFamily="-112" charset="-52"/>
          <a:ea typeface="ＭＳ Ｐゴシック" pitchFamily="-112" charset="-128"/>
          <a:cs typeface="ＭＳ Ｐゴシック" pitchFamily="-112" charset="-128"/>
        </a:defRPr>
      </a:lvl4pPr>
      <a:lvl5pPr algn="l" rtl="0" eaLnBrk="0" fontAlgn="base" hangingPunct="0">
        <a:spcBef>
          <a:spcPct val="0"/>
        </a:spcBef>
        <a:spcAft>
          <a:spcPct val="0"/>
        </a:spcAft>
        <a:defRPr sz="4100" b="1">
          <a:solidFill>
            <a:schemeClr val="tx2"/>
          </a:solidFill>
          <a:latin typeface="Lucida Sans Unicode" pitchFamily="-112" charset="-52"/>
          <a:ea typeface="ＭＳ Ｐゴシック" pitchFamily="-112" charset="-128"/>
          <a:cs typeface="ＭＳ Ｐゴシック" pitchFamily="-112" charset="-128"/>
        </a:defRPr>
      </a:lvl5pPr>
      <a:lvl6pPr marL="457200" algn="l" rtl="0" fontAlgn="base">
        <a:spcBef>
          <a:spcPct val="0"/>
        </a:spcBef>
        <a:spcAft>
          <a:spcPct val="0"/>
        </a:spcAft>
        <a:defRPr sz="4100" b="1">
          <a:solidFill>
            <a:schemeClr val="tx2"/>
          </a:solidFill>
          <a:latin typeface="Lucida Sans Unicode" pitchFamily="-112" charset="-52"/>
          <a:ea typeface="ＭＳ Ｐゴシック" pitchFamily="-112" charset="-128"/>
          <a:cs typeface="ＭＳ Ｐゴシック" pitchFamily="-112" charset="-128"/>
        </a:defRPr>
      </a:lvl6pPr>
      <a:lvl7pPr marL="914400" algn="l" rtl="0" fontAlgn="base">
        <a:spcBef>
          <a:spcPct val="0"/>
        </a:spcBef>
        <a:spcAft>
          <a:spcPct val="0"/>
        </a:spcAft>
        <a:defRPr sz="4100" b="1">
          <a:solidFill>
            <a:schemeClr val="tx2"/>
          </a:solidFill>
          <a:latin typeface="Lucida Sans Unicode" pitchFamily="-112" charset="-52"/>
          <a:ea typeface="ＭＳ Ｐゴシック" pitchFamily="-112" charset="-128"/>
          <a:cs typeface="ＭＳ Ｐゴシック" pitchFamily="-112" charset="-128"/>
        </a:defRPr>
      </a:lvl7pPr>
      <a:lvl8pPr marL="1371600" algn="l" rtl="0" fontAlgn="base">
        <a:spcBef>
          <a:spcPct val="0"/>
        </a:spcBef>
        <a:spcAft>
          <a:spcPct val="0"/>
        </a:spcAft>
        <a:defRPr sz="4100" b="1">
          <a:solidFill>
            <a:schemeClr val="tx2"/>
          </a:solidFill>
          <a:latin typeface="Lucida Sans Unicode" pitchFamily="-112" charset="-52"/>
          <a:ea typeface="ＭＳ Ｐゴシック" pitchFamily="-112" charset="-128"/>
          <a:cs typeface="ＭＳ Ｐゴシック" pitchFamily="-112" charset="-128"/>
        </a:defRPr>
      </a:lvl8pPr>
      <a:lvl9pPr marL="1828800" algn="l" rtl="0" fontAlgn="base">
        <a:spcBef>
          <a:spcPct val="0"/>
        </a:spcBef>
        <a:spcAft>
          <a:spcPct val="0"/>
        </a:spcAft>
        <a:defRPr sz="4100" b="1">
          <a:solidFill>
            <a:schemeClr val="tx2"/>
          </a:solidFill>
          <a:latin typeface="Lucida Sans Unicode" pitchFamily="-112" charset="-52"/>
          <a:ea typeface="ＭＳ Ｐゴシック" pitchFamily="-112" charset="-128"/>
          <a:cs typeface="ＭＳ Ｐゴシック" pitchFamily="-112" charset="-128"/>
        </a:defRPr>
      </a:lvl9pPr>
    </p:titleStyle>
    <p:bodyStyle>
      <a:lvl1pPr marL="365125" indent="-255588" algn="l" rtl="0" eaLnBrk="0" fontAlgn="base" hangingPunct="0">
        <a:spcBef>
          <a:spcPts val="400"/>
        </a:spcBef>
        <a:spcAft>
          <a:spcPct val="0"/>
        </a:spcAft>
        <a:buClr>
          <a:schemeClr val="accent1"/>
        </a:buClr>
        <a:buSzPct val="68000"/>
        <a:buFont typeface="Wingdings 3" pitchFamily="-84" charset="2"/>
        <a:buChar char=""/>
        <a:defRPr sz="2700" kern="1200">
          <a:solidFill>
            <a:schemeClr val="tx1"/>
          </a:solidFill>
          <a:latin typeface="+mn-lt"/>
          <a:ea typeface="ＭＳ Ｐゴシック" pitchFamily="-112" charset="-128"/>
          <a:cs typeface="ＭＳ Ｐゴシック" pitchFamily="-112" charset="-128"/>
        </a:defRPr>
      </a:lvl1pPr>
      <a:lvl2pPr marL="620713" indent="-228600" algn="l" rtl="0" eaLnBrk="0" fontAlgn="base" hangingPunct="0">
        <a:spcBef>
          <a:spcPts val="325"/>
        </a:spcBef>
        <a:spcAft>
          <a:spcPct val="0"/>
        </a:spcAft>
        <a:buClr>
          <a:schemeClr val="accent1"/>
        </a:buClr>
        <a:buFont typeface="Verdana" pitchFamily="-84" charset="0"/>
        <a:buChar char="◦"/>
        <a:defRPr sz="2300" kern="1200">
          <a:solidFill>
            <a:schemeClr val="tx1"/>
          </a:solidFill>
          <a:latin typeface="+mn-lt"/>
          <a:ea typeface="ＭＳ Ｐゴシック" pitchFamily="-112" charset="-128"/>
          <a:cs typeface="+mn-cs"/>
        </a:defRPr>
      </a:lvl2pPr>
      <a:lvl3pPr marL="858838" indent="-228600" algn="l" rtl="0" eaLnBrk="0" fontAlgn="base" hangingPunct="0">
        <a:spcBef>
          <a:spcPts val="350"/>
        </a:spcBef>
        <a:spcAft>
          <a:spcPct val="0"/>
        </a:spcAft>
        <a:buClr>
          <a:schemeClr val="accent2"/>
        </a:buClr>
        <a:buSzPct val="100000"/>
        <a:buFont typeface="Wingdings 2" pitchFamily="-84" charset="2"/>
        <a:buChar char=""/>
        <a:defRPr sz="2100" kern="1200">
          <a:solidFill>
            <a:schemeClr val="tx1"/>
          </a:solidFill>
          <a:latin typeface="+mn-lt"/>
          <a:ea typeface="ＭＳ Ｐゴシック" pitchFamily="-112" charset="-128"/>
          <a:cs typeface="+mn-cs"/>
        </a:defRPr>
      </a:lvl3pPr>
      <a:lvl4pPr marL="1143000" indent="-228600" algn="l" rtl="0" eaLnBrk="0" fontAlgn="base" hangingPunct="0">
        <a:spcBef>
          <a:spcPts val="350"/>
        </a:spcBef>
        <a:spcAft>
          <a:spcPct val="0"/>
        </a:spcAft>
        <a:buClr>
          <a:schemeClr val="accent2"/>
        </a:buClr>
        <a:buFont typeface="Wingdings 2" pitchFamily="-84" charset="2"/>
        <a:buChar char=""/>
        <a:defRPr sz="1900" kern="1200">
          <a:solidFill>
            <a:schemeClr val="tx1"/>
          </a:solidFill>
          <a:latin typeface="+mn-lt"/>
          <a:ea typeface="ＭＳ Ｐゴシック" pitchFamily="-112" charset="-128"/>
          <a:cs typeface="+mn-cs"/>
        </a:defRPr>
      </a:lvl4pPr>
      <a:lvl5pPr marL="1371600" indent="-228600" algn="l" rtl="0" eaLnBrk="0" fontAlgn="base" hangingPunct="0">
        <a:spcBef>
          <a:spcPts val="350"/>
        </a:spcBef>
        <a:spcAft>
          <a:spcPct val="0"/>
        </a:spcAft>
        <a:buClr>
          <a:schemeClr val="accent2"/>
        </a:buClr>
        <a:buFont typeface="Wingdings 2" pitchFamily="-84" charset="2"/>
        <a:buChar char=""/>
        <a:defRPr kern="1200">
          <a:solidFill>
            <a:schemeClr val="tx1"/>
          </a:solidFill>
          <a:latin typeface="+mn-lt"/>
          <a:ea typeface="ＭＳ Ｐゴシック" pitchFamily="-112" charset="-128"/>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88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ea typeface="ＭＳ Ｐゴシック" pitchFamily="-110" charset="-128"/>
                <a:cs typeface="ＭＳ Ｐゴシック" pitchFamily="-110" charset="-128"/>
              </a:defRPr>
            </a:lvl1pPr>
          </a:lstStyle>
          <a:p>
            <a:pPr>
              <a:defRPr/>
            </a:pPr>
            <a:endParaRPr lang="en-US"/>
          </a:p>
        </p:txBody>
      </p:sp>
      <p:sp>
        <p:nvSpPr>
          <p:cNvPr id="8888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ea typeface="ＭＳ Ｐゴシック" pitchFamily="-110" charset="-128"/>
                <a:cs typeface="ＭＳ Ｐゴシック" pitchFamily="-110" charset="-128"/>
              </a:defRPr>
            </a:lvl1pPr>
          </a:lstStyle>
          <a:p>
            <a:pPr>
              <a:defRPr/>
            </a:pPr>
            <a:endParaRPr lang="en-US"/>
          </a:p>
        </p:txBody>
      </p:sp>
      <p:sp>
        <p:nvSpPr>
          <p:cNvPr id="8888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ea typeface="ＭＳ Ｐゴシック" pitchFamily="-110" charset="-128"/>
                <a:cs typeface="ＭＳ Ｐゴシック" pitchFamily="-110" charset="-128"/>
              </a:defRPr>
            </a:lvl1pPr>
          </a:lstStyle>
          <a:p>
            <a:pPr>
              <a:defRPr/>
            </a:pPr>
            <a:fld id="{16D868E5-5239-904F-8943-7B05CDFCE84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41" r:id="rId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10" charset="0"/>
          <a:ea typeface="Arial" pitchFamily="-110" charset="0"/>
          <a:cs typeface="Arial" pitchFamily="-110" charset="0"/>
        </a:defRPr>
      </a:lvl2pPr>
      <a:lvl3pPr algn="ctr" rtl="0" eaLnBrk="0" fontAlgn="base" hangingPunct="0">
        <a:spcBef>
          <a:spcPct val="0"/>
        </a:spcBef>
        <a:spcAft>
          <a:spcPct val="0"/>
        </a:spcAft>
        <a:defRPr sz="4400">
          <a:solidFill>
            <a:schemeClr val="tx2"/>
          </a:solidFill>
          <a:latin typeface="Times New Roman" pitchFamily="-110" charset="0"/>
          <a:ea typeface="Arial" pitchFamily="-110" charset="0"/>
          <a:cs typeface="Arial" pitchFamily="-110" charset="0"/>
        </a:defRPr>
      </a:lvl3pPr>
      <a:lvl4pPr algn="ctr" rtl="0" eaLnBrk="0" fontAlgn="base" hangingPunct="0">
        <a:spcBef>
          <a:spcPct val="0"/>
        </a:spcBef>
        <a:spcAft>
          <a:spcPct val="0"/>
        </a:spcAft>
        <a:defRPr sz="4400">
          <a:solidFill>
            <a:schemeClr val="tx2"/>
          </a:solidFill>
          <a:latin typeface="Times New Roman" pitchFamily="-110" charset="0"/>
          <a:ea typeface="Arial" pitchFamily="-110" charset="0"/>
          <a:cs typeface="Arial" pitchFamily="-110" charset="0"/>
        </a:defRPr>
      </a:lvl4pPr>
      <a:lvl5pPr algn="ctr" rtl="0" eaLnBrk="0" fontAlgn="base" hangingPunct="0">
        <a:spcBef>
          <a:spcPct val="0"/>
        </a:spcBef>
        <a:spcAft>
          <a:spcPct val="0"/>
        </a:spcAft>
        <a:defRPr sz="4400">
          <a:solidFill>
            <a:schemeClr val="tx2"/>
          </a:solidFill>
          <a:latin typeface="Times New Roman" pitchFamily="-110" charset="0"/>
          <a:ea typeface="Arial" pitchFamily="-110" charset="0"/>
          <a:cs typeface="Arial" pitchFamily="-110" charset="0"/>
        </a:defRPr>
      </a:lvl5pPr>
      <a:lvl6pPr marL="457200" algn="ctr" rtl="0" fontAlgn="base">
        <a:spcBef>
          <a:spcPct val="0"/>
        </a:spcBef>
        <a:spcAft>
          <a:spcPct val="0"/>
        </a:spcAft>
        <a:defRPr sz="4400">
          <a:solidFill>
            <a:schemeClr val="tx2"/>
          </a:solidFill>
          <a:latin typeface="Times New Roman" pitchFamily="-110" charset="0"/>
          <a:ea typeface="Arial" pitchFamily="-110" charset="0"/>
          <a:cs typeface="Arial" pitchFamily="-110" charset="0"/>
        </a:defRPr>
      </a:lvl6pPr>
      <a:lvl7pPr marL="914400" algn="ctr" rtl="0" fontAlgn="base">
        <a:spcBef>
          <a:spcPct val="0"/>
        </a:spcBef>
        <a:spcAft>
          <a:spcPct val="0"/>
        </a:spcAft>
        <a:defRPr sz="4400">
          <a:solidFill>
            <a:schemeClr val="tx2"/>
          </a:solidFill>
          <a:latin typeface="Times New Roman" pitchFamily="-110" charset="0"/>
          <a:ea typeface="Arial" pitchFamily="-110" charset="0"/>
          <a:cs typeface="Arial" pitchFamily="-110" charset="0"/>
        </a:defRPr>
      </a:lvl7pPr>
      <a:lvl8pPr marL="1371600" algn="ctr" rtl="0" fontAlgn="base">
        <a:spcBef>
          <a:spcPct val="0"/>
        </a:spcBef>
        <a:spcAft>
          <a:spcPct val="0"/>
        </a:spcAft>
        <a:defRPr sz="4400">
          <a:solidFill>
            <a:schemeClr val="tx2"/>
          </a:solidFill>
          <a:latin typeface="Times New Roman" pitchFamily="-110" charset="0"/>
          <a:ea typeface="Arial" pitchFamily="-110" charset="0"/>
          <a:cs typeface="Arial" pitchFamily="-110" charset="0"/>
        </a:defRPr>
      </a:lvl8pPr>
      <a:lvl9pPr marL="1828800" algn="ctr" rtl="0" fontAlgn="base">
        <a:spcBef>
          <a:spcPct val="0"/>
        </a:spcBef>
        <a:spcAft>
          <a:spcPct val="0"/>
        </a:spcAft>
        <a:defRPr sz="4400">
          <a:solidFill>
            <a:schemeClr val="tx2"/>
          </a:solidFill>
          <a:latin typeface="Times New Roman" pitchFamily="-110" charset="0"/>
          <a:ea typeface="Arial" pitchFamily="-110" charset="0"/>
          <a:cs typeface="Arial"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defTabSz="457200" eaLnBrk="1" fontAlgn="auto" hangingPunct="1">
              <a:spcBef>
                <a:spcPts val="0"/>
              </a:spcBef>
              <a:spcAft>
                <a:spcPts val="0"/>
              </a:spcAft>
              <a:defRPr/>
            </a:pPr>
            <a:endParaRPr lang="en-US" sz="1800" b="0">
              <a:solidFill>
                <a:prstClr val="black"/>
              </a:solidFill>
              <a:latin typeface="Lucida Sans Unicode"/>
              <a:ea typeface="+mn-ea"/>
              <a:cs typeface="+mn-cs"/>
            </a:endParaRPr>
          </a:p>
        </p:txBody>
      </p:sp>
      <p:sp>
        <p:nvSpPr>
          <p:cNvPr id="12" name="Freeform 11"/>
          <p:cNvSpPr>
            <a:spLocks/>
          </p:cNvSpPr>
          <p:nvPr/>
        </p:nvSpPr>
        <p:spPr bwMode="auto">
          <a:xfrm>
            <a:off x="-53975" y="5784850"/>
            <a:ext cx="380206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defTabSz="457200" eaLnBrk="1" fontAlgn="auto" hangingPunct="1">
              <a:spcBef>
                <a:spcPts val="0"/>
              </a:spcBef>
              <a:spcAft>
                <a:spcPts val="0"/>
              </a:spcAft>
              <a:defRPr/>
            </a:pPr>
            <a:endParaRPr lang="en-US" sz="1800" b="0">
              <a:solidFill>
                <a:prstClr val="black"/>
              </a:solidFill>
              <a:latin typeface="Lucida Sans Unicode"/>
              <a:ea typeface="+mn-ea"/>
              <a:cs typeface="+mn-cs"/>
            </a:endParaRPr>
          </a:p>
        </p:txBody>
      </p:sp>
      <p:sp>
        <p:nvSpPr>
          <p:cNvPr id="14" name="Right Triangle 13"/>
          <p:cNvSpPr>
            <a:spLocks/>
          </p:cNvSpPr>
          <p:nvPr/>
        </p:nvSpPr>
        <p:spPr bwMode="auto">
          <a:xfrm>
            <a:off x="-6042" y="5791253"/>
            <a:ext cx="3402314" cy="1080868"/>
          </a:xfrm>
          <a:prstGeom prst="rtTriangle">
            <a:avLst/>
          </a:prstGeom>
          <a:blipFill>
            <a:blip r:embed="rId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smtClean="0"/>
              <a:t>Click to edit Master title style</a:t>
            </a:r>
            <a:endParaRPr lang="en-US"/>
          </a:p>
        </p:txBody>
      </p:sp>
      <p:sp>
        <p:nvSpPr>
          <p:cNvPr id="17417"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wrap="square" lIns="91440" tIns="45720" rIns="91440" bIns="45720" numCol="1" anchor="b" anchorCtr="0" compatLnSpc="1">
            <a:prstTxWarp prst="textNoShape">
              <a:avLst/>
            </a:prstTxWarp>
          </a:bodyPr>
          <a:lstStyle>
            <a:lvl1pPr eaLnBrk="1" hangingPunct="1">
              <a:defRPr sz="1000" b="0">
                <a:solidFill>
                  <a:srgbClr val="000000"/>
                </a:solidFill>
                <a:latin typeface="Lucida Sans Unicode" pitchFamily="-112" charset="-52"/>
              </a:defRPr>
            </a:lvl1pPr>
          </a:lstStyle>
          <a:p>
            <a:pPr>
              <a:defRPr/>
            </a:pPr>
            <a:fld id="{137D521E-7739-904D-ADAA-939CDC261998}" type="datetime1">
              <a:rPr lang="en-US"/>
              <a:pPr>
                <a:defRPr/>
              </a:pPr>
              <a:t>3/26/12</a:t>
            </a:fld>
            <a:endParaRPr lang="en-US"/>
          </a:p>
        </p:txBody>
      </p:sp>
      <p:sp>
        <p:nvSpPr>
          <p:cNvPr id="22" name="Footer Placeholder 21"/>
          <p:cNvSpPr>
            <a:spLocks noGrp="1"/>
          </p:cNvSpPr>
          <p:nvPr>
            <p:ph type="ftr" sz="quarter" idx="3"/>
          </p:nvPr>
        </p:nvSpPr>
        <p:spPr>
          <a:xfrm>
            <a:off x="4379913" y="6408738"/>
            <a:ext cx="2351087"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000" b="0">
                <a:solidFill>
                  <a:srgbClr val="000000"/>
                </a:solidFill>
                <a:latin typeface="Lucida Sans Unicode" pitchFamily="-112" charset="-52"/>
              </a:defRPr>
            </a:lvl1pPr>
          </a:lstStyle>
          <a:p>
            <a:pPr>
              <a:defRPr/>
            </a:pPr>
            <a:endParaRPr lang="en-US"/>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000" b="0">
                <a:solidFill>
                  <a:srgbClr val="000000"/>
                </a:solidFill>
                <a:latin typeface="Lucida Sans Unicode" pitchFamily="-112" charset="-52"/>
              </a:defRPr>
            </a:lvl1pPr>
          </a:lstStyle>
          <a:p>
            <a:pPr>
              <a:defRPr/>
            </a:pPr>
            <a:fld id="{12B769BD-BDD5-4A40-8092-7DF1B43A830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42" r:id="rId1"/>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100" b="1">
          <a:solidFill>
            <a:schemeClr val="tx2"/>
          </a:solidFill>
          <a:latin typeface="Lucida Sans Unicode" pitchFamily="-112" charset="-52"/>
          <a:ea typeface="ＭＳ Ｐゴシック" pitchFamily="-112" charset="-128"/>
          <a:cs typeface="ＭＳ Ｐゴシック" pitchFamily="-112" charset="-128"/>
        </a:defRPr>
      </a:lvl2pPr>
      <a:lvl3pPr algn="l" rtl="0" eaLnBrk="0" fontAlgn="base" hangingPunct="0">
        <a:spcBef>
          <a:spcPct val="0"/>
        </a:spcBef>
        <a:spcAft>
          <a:spcPct val="0"/>
        </a:spcAft>
        <a:defRPr sz="4100" b="1">
          <a:solidFill>
            <a:schemeClr val="tx2"/>
          </a:solidFill>
          <a:latin typeface="Lucida Sans Unicode" pitchFamily="-112" charset="-52"/>
          <a:ea typeface="ＭＳ Ｐゴシック" pitchFamily="-112" charset="-128"/>
          <a:cs typeface="ＭＳ Ｐゴシック" pitchFamily="-112" charset="-128"/>
        </a:defRPr>
      </a:lvl3pPr>
      <a:lvl4pPr algn="l" rtl="0" eaLnBrk="0" fontAlgn="base" hangingPunct="0">
        <a:spcBef>
          <a:spcPct val="0"/>
        </a:spcBef>
        <a:spcAft>
          <a:spcPct val="0"/>
        </a:spcAft>
        <a:defRPr sz="4100" b="1">
          <a:solidFill>
            <a:schemeClr val="tx2"/>
          </a:solidFill>
          <a:latin typeface="Lucida Sans Unicode" pitchFamily="-112" charset="-52"/>
          <a:ea typeface="ＭＳ Ｐゴシック" pitchFamily="-112" charset="-128"/>
          <a:cs typeface="ＭＳ Ｐゴシック" pitchFamily="-112" charset="-128"/>
        </a:defRPr>
      </a:lvl4pPr>
      <a:lvl5pPr algn="l" rtl="0" eaLnBrk="0" fontAlgn="base" hangingPunct="0">
        <a:spcBef>
          <a:spcPct val="0"/>
        </a:spcBef>
        <a:spcAft>
          <a:spcPct val="0"/>
        </a:spcAft>
        <a:defRPr sz="4100" b="1">
          <a:solidFill>
            <a:schemeClr val="tx2"/>
          </a:solidFill>
          <a:latin typeface="Lucida Sans Unicode" pitchFamily="-112" charset="-52"/>
          <a:ea typeface="ＭＳ Ｐゴシック" pitchFamily="-112" charset="-128"/>
          <a:cs typeface="ＭＳ Ｐゴシック" pitchFamily="-112" charset="-128"/>
        </a:defRPr>
      </a:lvl5pPr>
      <a:lvl6pPr marL="457200" algn="l" rtl="0" fontAlgn="base">
        <a:spcBef>
          <a:spcPct val="0"/>
        </a:spcBef>
        <a:spcAft>
          <a:spcPct val="0"/>
        </a:spcAft>
        <a:defRPr sz="4100" b="1">
          <a:solidFill>
            <a:schemeClr val="tx2"/>
          </a:solidFill>
          <a:latin typeface="Lucida Sans Unicode" pitchFamily="-112" charset="-52"/>
          <a:ea typeface="ＭＳ Ｐゴシック" pitchFamily="-112" charset="-128"/>
          <a:cs typeface="ＭＳ Ｐゴシック" pitchFamily="-112" charset="-128"/>
        </a:defRPr>
      </a:lvl6pPr>
      <a:lvl7pPr marL="914400" algn="l" rtl="0" fontAlgn="base">
        <a:spcBef>
          <a:spcPct val="0"/>
        </a:spcBef>
        <a:spcAft>
          <a:spcPct val="0"/>
        </a:spcAft>
        <a:defRPr sz="4100" b="1">
          <a:solidFill>
            <a:schemeClr val="tx2"/>
          </a:solidFill>
          <a:latin typeface="Lucida Sans Unicode" pitchFamily="-112" charset="-52"/>
          <a:ea typeface="ＭＳ Ｐゴシック" pitchFamily="-112" charset="-128"/>
          <a:cs typeface="ＭＳ Ｐゴシック" pitchFamily="-112" charset="-128"/>
        </a:defRPr>
      </a:lvl7pPr>
      <a:lvl8pPr marL="1371600" algn="l" rtl="0" fontAlgn="base">
        <a:spcBef>
          <a:spcPct val="0"/>
        </a:spcBef>
        <a:spcAft>
          <a:spcPct val="0"/>
        </a:spcAft>
        <a:defRPr sz="4100" b="1">
          <a:solidFill>
            <a:schemeClr val="tx2"/>
          </a:solidFill>
          <a:latin typeface="Lucida Sans Unicode" pitchFamily="-112" charset="-52"/>
          <a:ea typeface="ＭＳ Ｐゴシック" pitchFamily="-112" charset="-128"/>
          <a:cs typeface="ＭＳ Ｐゴシック" pitchFamily="-112" charset="-128"/>
        </a:defRPr>
      </a:lvl8pPr>
      <a:lvl9pPr marL="1828800" algn="l" rtl="0" fontAlgn="base">
        <a:spcBef>
          <a:spcPct val="0"/>
        </a:spcBef>
        <a:spcAft>
          <a:spcPct val="0"/>
        </a:spcAft>
        <a:defRPr sz="4100" b="1">
          <a:solidFill>
            <a:schemeClr val="tx2"/>
          </a:solidFill>
          <a:latin typeface="Lucida Sans Unicode" pitchFamily="-112" charset="-52"/>
          <a:ea typeface="ＭＳ Ｐゴシック" pitchFamily="-112" charset="-128"/>
          <a:cs typeface="ＭＳ Ｐゴシック" pitchFamily="-112" charset="-128"/>
        </a:defRPr>
      </a:lvl9pPr>
    </p:titleStyle>
    <p:bodyStyle>
      <a:lvl1pPr marL="365125" indent="-255588" algn="l" rtl="0" eaLnBrk="0" fontAlgn="base" hangingPunct="0">
        <a:spcBef>
          <a:spcPts val="400"/>
        </a:spcBef>
        <a:spcAft>
          <a:spcPct val="0"/>
        </a:spcAft>
        <a:buClr>
          <a:schemeClr val="accent1"/>
        </a:buClr>
        <a:buSzPct val="68000"/>
        <a:buFont typeface="Wingdings 3" pitchFamily="-84" charset="2"/>
        <a:buChar char=""/>
        <a:defRPr sz="2700" kern="1200">
          <a:solidFill>
            <a:schemeClr val="tx1"/>
          </a:solidFill>
          <a:latin typeface="+mn-lt"/>
          <a:ea typeface="ＭＳ Ｐゴシック" pitchFamily="-112" charset="-128"/>
          <a:cs typeface="ＭＳ Ｐゴシック" pitchFamily="-112" charset="-128"/>
        </a:defRPr>
      </a:lvl1pPr>
      <a:lvl2pPr marL="620713" indent="-228600" algn="l" rtl="0" eaLnBrk="0" fontAlgn="base" hangingPunct="0">
        <a:spcBef>
          <a:spcPts val="325"/>
        </a:spcBef>
        <a:spcAft>
          <a:spcPct val="0"/>
        </a:spcAft>
        <a:buClr>
          <a:schemeClr val="accent1"/>
        </a:buClr>
        <a:buFont typeface="Verdana" pitchFamily="-84" charset="0"/>
        <a:buChar char="◦"/>
        <a:defRPr sz="2300" kern="1200">
          <a:solidFill>
            <a:schemeClr val="tx1"/>
          </a:solidFill>
          <a:latin typeface="+mn-lt"/>
          <a:ea typeface="ＭＳ Ｐゴシック" pitchFamily="-112" charset="-128"/>
          <a:cs typeface="+mn-cs"/>
        </a:defRPr>
      </a:lvl2pPr>
      <a:lvl3pPr marL="858838" indent="-228600" algn="l" rtl="0" eaLnBrk="0" fontAlgn="base" hangingPunct="0">
        <a:spcBef>
          <a:spcPts val="350"/>
        </a:spcBef>
        <a:spcAft>
          <a:spcPct val="0"/>
        </a:spcAft>
        <a:buClr>
          <a:schemeClr val="accent2"/>
        </a:buClr>
        <a:buSzPct val="100000"/>
        <a:buFont typeface="Wingdings 2" pitchFamily="-84" charset="2"/>
        <a:buChar char=""/>
        <a:defRPr sz="2100" kern="1200">
          <a:solidFill>
            <a:schemeClr val="tx1"/>
          </a:solidFill>
          <a:latin typeface="+mn-lt"/>
          <a:ea typeface="ＭＳ Ｐゴシック" pitchFamily="-112" charset="-128"/>
          <a:cs typeface="+mn-cs"/>
        </a:defRPr>
      </a:lvl3pPr>
      <a:lvl4pPr marL="1143000" indent="-228600" algn="l" rtl="0" eaLnBrk="0" fontAlgn="base" hangingPunct="0">
        <a:spcBef>
          <a:spcPts val="350"/>
        </a:spcBef>
        <a:spcAft>
          <a:spcPct val="0"/>
        </a:spcAft>
        <a:buClr>
          <a:schemeClr val="accent2"/>
        </a:buClr>
        <a:buFont typeface="Wingdings 2" pitchFamily="-84" charset="2"/>
        <a:buChar char=""/>
        <a:defRPr sz="1900" kern="1200">
          <a:solidFill>
            <a:schemeClr val="tx1"/>
          </a:solidFill>
          <a:latin typeface="+mn-lt"/>
          <a:ea typeface="ＭＳ Ｐゴシック" pitchFamily="-112" charset="-128"/>
          <a:cs typeface="+mn-cs"/>
        </a:defRPr>
      </a:lvl4pPr>
      <a:lvl5pPr marL="1371600" indent="-228600" algn="l" rtl="0" eaLnBrk="0" fontAlgn="base" hangingPunct="0">
        <a:spcBef>
          <a:spcPts val="350"/>
        </a:spcBef>
        <a:spcAft>
          <a:spcPct val="0"/>
        </a:spcAft>
        <a:buClr>
          <a:schemeClr val="accent2"/>
        </a:buClr>
        <a:buFont typeface="Wingdings 2" pitchFamily="-84" charset="2"/>
        <a:buChar char=""/>
        <a:defRPr kern="1200">
          <a:solidFill>
            <a:schemeClr val="tx1"/>
          </a:solidFill>
          <a:latin typeface="+mn-lt"/>
          <a:ea typeface="ＭＳ Ｐゴシック" pitchFamily="-112" charset="-128"/>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pitchFamily="31" charset="0"/>
                <a:ea typeface="ＭＳ Ｐゴシック" pitchFamily="31" charset="-128"/>
                <a:cs typeface="ＭＳ Ｐゴシック" pitchFamily="31"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pitchFamily="31" charset="0"/>
                <a:ea typeface="ＭＳ Ｐゴシック" pitchFamily="31" charset="-128"/>
                <a:cs typeface="ＭＳ Ｐゴシック" pitchFamily="31"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pitchFamily="31" charset="0"/>
                <a:ea typeface="ＭＳ Ｐゴシック" pitchFamily="31" charset="-128"/>
                <a:cs typeface="ＭＳ Ｐゴシック" pitchFamily="31" charset="-128"/>
              </a:defRPr>
            </a:lvl1pPr>
          </a:lstStyle>
          <a:p>
            <a:pPr>
              <a:defRPr/>
            </a:pPr>
            <a:fld id="{626334CC-4A45-B846-A1D0-1D4C5FD6D94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4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31"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31"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31"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31"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31" charset="0"/>
        </a:defRPr>
      </a:lvl6pPr>
      <a:lvl7pPr marL="914400" algn="ctr" rtl="0" fontAlgn="base">
        <a:spcBef>
          <a:spcPct val="0"/>
        </a:spcBef>
        <a:spcAft>
          <a:spcPct val="0"/>
        </a:spcAft>
        <a:defRPr sz="4400">
          <a:solidFill>
            <a:schemeClr val="tx2"/>
          </a:solidFill>
          <a:latin typeface="Arial" pitchFamily="31" charset="0"/>
        </a:defRPr>
      </a:lvl7pPr>
      <a:lvl8pPr marL="1371600" algn="ctr" rtl="0" fontAlgn="base">
        <a:spcBef>
          <a:spcPct val="0"/>
        </a:spcBef>
        <a:spcAft>
          <a:spcPct val="0"/>
        </a:spcAft>
        <a:defRPr sz="4400">
          <a:solidFill>
            <a:schemeClr val="tx2"/>
          </a:solidFill>
          <a:latin typeface="Arial" pitchFamily="31" charset="0"/>
        </a:defRPr>
      </a:lvl8pPr>
      <a:lvl9pPr marL="1828800" algn="ctr" rtl="0" fontAlgn="base">
        <a:spcBef>
          <a:spcPct val="0"/>
        </a:spcBef>
        <a:spcAft>
          <a:spcPct val="0"/>
        </a:spcAft>
        <a:defRPr sz="4400">
          <a:solidFill>
            <a:schemeClr val="tx2"/>
          </a:solidFill>
          <a:latin typeface="Arial" pitchFamily="3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3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3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3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3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sz="1800" b="0">
              <a:solidFill>
                <a:prstClr val="black"/>
              </a:solidFill>
              <a:latin typeface="Lucida Sans Unicode"/>
              <a:ea typeface="+mn-ea"/>
              <a:cs typeface="+mn-cs"/>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sz="1800" b="0">
              <a:solidFill>
                <a:prstClr val="black"/>
              </a:solidFill>
              <a:latin typeface="Lucida Sans Unicode"/>
              <a:ea typeface="+mn-ea"/>
              <a:cs typeface="+mn-cs"/>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fontAlgn="auto" hangingPunct="1">
              <a:spcBef>
                <a:spcPts val="0"/>
              </a:spcBef>
              <a:spcAft>
                <a:spcPts val="0"/>
              </a:spcAft>
            </a:pPr>
            <a:endParaRPr lang="en-US" sz="1800" b="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ltLang="zh-TW"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ltLang="zh-TW" smtClean="0"/>
              <a:t>Click to edit Master text styles</a:t>
            </a:r>
          </a:p>
          <a:p>
            <a:pPr lvl="1" eaLnBrk="1" latinLnBrk="0" hangingPunct="1"/>
            <a:r>
              <a:rPr kumimoji="0" lang="en-US" altLang="zh-TW" smtClean="0"/>
              <a:t>Second level</a:t>
            </a:r>
          </a:p>
          <a:p>
            <a:pPr lvl="2" eaLnBrk="1" latinLnBrk="0" hangingPunct="1"/>
            <a:r>
              <a:rPr kumimoji="0" lang="en-US" altLang="zh-TW" smtClean="0"/>
              <a:t>Third level</a:t>
            </a:r>
          </a:p>
          <a:p>
            <a:pPr lvl="3" eaLnBrk="1" latinLnBrk="0" hangingPunct="1"/>
            <a:r>
              <a:rPr kumimoji="0" lang="en-US" altLang="zh-TW" smtClean="0"/>
              <a:t>Fourth level</a:t>
            </a:r>
          </a:p>
          <a:p>
            <a:pPr lvl="4" eaLnBrk="1" latinLnBrk="0" hangingPunct="1"/>
            <a:r>
              <a:rPr kumimoji="0" lang="en-US" altLang="zh-TW"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lstStyle>
          <a:p>
            <a:pPr fontAlgn="auto">
              <a:spcBef>
                <a:spcPts val="0"/>
              </a:spcBef>
              <a:spcAft>
                <a:spcPts val="0"/>
              </a:spcAft>
            </a:pPr>
            <a:fld id="{876F706E-EE72-43CC-A65A-8FBA85943CB9}" type="datetimeFigureOut">
              <a:rPr lang="zh-TW" altLang="en-US" b="0" smtClean="0">
                <a:solidFill>
                  <a:prstClr val="black"/>
                </a:solidFill>
                <a:latin typeface="Lucida Sans Unicode"/>
                <a:ea typeface="微軟正黑體"/>
                <a:cs typeface="+mn-cs"/>
              </a:rPr>
              <a:pPr fontAlgn="auto">
                <a:spcBef>
                  <a:spcPts val="0"/>
                </a:spcBef>
                <a:spcAft>
                  <a:spcPts val="0"/>
                </a:spcAft>
              </a:pPr>
              <a:t>3/26/12</a:t>
            </a:fld>
            <a:endParaRPr lang="zh-TW" altLang="en-US" b="0">
              <a:solidFill>
                <a:prstClr val="black"/>
              </a:solidFill>
              <a:latin typeface="Lucida Sans Unicode"/>
              <a:ea typeface="微軟正黑體"/>
              <a:cs typeface="+mn-cs"/>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lstStyle>
          <a:p>
            <a:pPr fontAlgn="auto">
              <a:spcBef>
                <a:spcPts val="0"/>
              </a:spcBef>
              <a:spcAft>
                <a:spcPts val="0"/>
              </a:spcAft>
            </a:pPr>
            <a:endParaRPr lang="zh-TW" altLang="en-US" b="0">
              <a:solidFill>
                <a:prstClr val="black"/>
              </a:solidFill>
              <a:latin typeface="Lucida Sans Unicode"/>
              <a:ea typeface="微軟正黑體"/>
              <a:cs typeface="+mn-cs"/>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lstStyle>
          <a:p>
            <a:pPr fontAlgn="auto">
              <a:spcBef>
                <a:spcPts val="0"/>
              </a:spcBef>
              <a:spcAft>
                <a:spcPts val="0"/>
              </a:spcAft>
            </a:pPr>
            <a:fld id="{45B1DFB4-1CA4-4EA6-8695-E8749DA96B3E}" type="slidenum">
              <a:rPr lang="zh-TW" altLang="en-US" smtClean="0">
                <a:solidFill>
                  <a:prstClr val="black"/>
                </a:solidFill>
                <a:latin typeface="Lucida Sans Unicode"/>
                <a:ea typeface="微軟正黑體"/>
                <a:cs typeface="+mn-cs"/>
              </a:rPr>
              <a:pPr fontAlgn="auto">
                <a:spcBef>
                  <a:spcPts val="0"/>
                </a:spcBef>
                <a:spcAft>
                  <a:spcPts val="0"/>
                </a:spcAft>
              </a:pPr>
              <a:t>‹#›</a:t>
            </a:fld>
            <a:endParaRPr lang="zh-TW" altLang="en-US">
              <a:solidFill>
                <a:prstClr val="black"/>
              </a:solidFill>
              <a:latin typeface="Lucida Sans Unicode"/>
              <a:ea typeface="微軟正黑體"/>
              <a:cs typeface="+mn-cs"/>
            </a:endParaRPr>
          </a:p>
        </p:txBody>
      </p:sp>
    </p:spTree>
  </p:cSld>
  <p:clrMap bg1="lt1" tx1="dk1" bg2="lt2" tx2="dk2" accent1="accent1" accent2="accent2" accent3="accent3" accent4="accent4" accent5="accent5" accent6="accent6" hlink="hlink" folHlink="folHlink"/>
  <p:sldLayoutIdLst>
    <p:sldLayoutId id="2147483950"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sz="1800" b="0">
              <a:solidFill>
                <a:prstClr val="black"/>
              </a:solidFill>
              <a:latin typeface="Lucida Sans Unicode"/>
              <a:ea typeface="+mn-ea"/>
              <a:cs typeface="+mn-cs"/>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sz="1800" b="0">
              <a:solidFill>
                <a:prstClr val="black"/>
              </a:solidFill>
              <a:latin typeface="Lucida Sans Unicode"/>
              <a:ea typeface="+mn-ea"/>
              <a:cs typeface="+mn-cs"/>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fontAlgn="auto" hangingPunct="1">
              <a:spcBef>
                <a:spcPts val="0"/>
              </a:spcBef>
              <a:spcAft>
                <a:spcPts val="0"/>
              </a:spcAft>
            </a:pPr>
            <a:endParaRPr lang="en-US" sz="1800" b="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ltLang="zh-TW"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ltLang="zh-TW" smtClean="0"/>
              <a:t>Click to edit Master text styles</a:t>
            </a:r>
          </a:p>
          <a:p>
            <a:pPr lvl="1" eaLnBrk="1" latinLnBrk="0" hangingPunct="1"/>
            <a:r>
              <a:rPr kumimoji="0" lang="en-US" altLang="zh-TW" smtClean="0"/>
              <a:t>Second level</a:t>
            </a:r>
          </a:p>
          <a:p>
            <a:pPr lvl="2" eaLnBrk="1" latinLnBrk="0" hangingPunct="1"/>
            <a:r>
              <a:rPr kumimoji="0" lang="en-US" altLang="zh-TW" smtClean="0"/>
              <a:t>Third level</a:t>
            </a:r>
          </a:p>
          <a:p>
            <a:pPr lvl="3" eaLnBrk="1" latinLnBrk="0" hangingPunct="1"/>
            <a:r>
              <a:rPr kumimoji="0" lang="en-US" altLang="zh-TW" smtClean="0"/>
              <a:t>Fourth level</a:t>
            </a:r>
          </a:p>
          <a:p>
            <a:pPr lvl="4" eaLnBrk="1" latinLnBrk="0" hangingPunct="1"/>
            <a:r>
              <a:rPr kumimoji="0" lang="en-US" altLang="zh-TW"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lstStyle>
          <a:p>
            <a:pPr fontAlgn="auto">
              <a:spcBef>
                <a:spcPts val="0"/>
              </a:spcBef>
              <a:spcAft>
                <a:spcPts val="0"/>
              </a:spcAft>
            </a:pPr>
            <a:fld id="{10E17B24-F28C-47F1-995B-C06745F791D4}" type="datetimeFigureOut">
              <a:rPr lang="zh-TW" altLang="en-US" b="0" smtClean="0">
                <a:solidFill>
                  <a:prstClr val="black"/>
                </a:solidFill>
                <a:latin typeface="Lucida Sans Unicode"/>
                <a:ea typeface="微軟正黑體"/>
                <a:cs typeface="+mn-cs"/>
              </a:rPr>
              <a:pPr fontAlgn="auto">
                <a:spcBef>
                  <a:spcPts val="0"/>
                </a:spcBef>
                <a:spcAft>
                  <a:spcPts val="0"/>
                </a:spcAft>
              </a:pPr>
              <a:t>3/26/12</a:t>
            </a:fld>
            <a:endParaRPr lang="zh-TW" altLang="en-US" b="0">
              <a:solidFill>
                <a:prstClr val="black"/>
              </a:solidFill>
              <a:latin typeface="Lucida Sans Unicode"/>
              <a:ea typeface="微軟正黑體"/>
              <a:cs typeface="+mn-cs"/>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lstStyle>
          <a:p>
            <a:pPr fontAlgn="auto">
              <a:spcBef>
                <a:spcPts val="0"/>
              </a:spcBef>
              <a:spcAft>
                <a:spcPts val="0"/>
              </a:spcAft>
            </a:pPr>
            <a:endParaRPr lang="zh-TW" altLang="en-US" b="0">
              <a:solidFill>
                <a:prstClr val="black"/>
              </a:solidFill>
              <a:latin typeface="Lucida Sans Unicode"/>
              <a:ea typeface="微軟正黑體"/>
              <a:cs typeface="+mn-cs"/>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lstStyle>
          <a:p>
            <a:pPr fontAlgn="auto">
              <a:spcBef>
                <a:spcPts val="0"/>
              </a:spcBef>
              <a:spcAft>
                <a:spcPts val="0"/>
              </a:spcAft>
            </a:pPr>
            <a:fld id="{E716C2E0-6F80-4288-9D3E-779C045239D5}" type="slidenum">
              <a:rPr lang="zh-TW" altLang="en-US" smtClean="0">
                <a:solidFill>
                  <a:prstClr val="black"/>
                </a:solidFill>
                <a:latin typeface="Lucida Sans Unicode"/>
                <a:ea typeface="微軟正黑體"/>
                <a:cs typeface="+mn-cs"/>
              </a:rPr>
              <a:pPr fontAlgn="auto">
                <a:spcBef>
                  <a:spcPts val="0"/>
                </a:spcBef>
                <a:spcAft>
                  <a:spcPts val="0"/>
                </a:spcAft>
              </a:pPr>
              <a:t>‹#›</a:t>
            </a:fld>
            <a:endParaRPr lang="zh-TW" altLang="en-US">
              <a:solidFill>
                <a:prstClr val="black"/>
              </a:solidFill>
              <a:latin typeface="Lucida Sans Unicode"/>
              <a:ea typeface="微軟正黑體"/>
              <a:cs typeface="+mn-cs"/>
            </a:endParaRPr>
          </a:p>
        </p:txBody>
      </p:sp>
    </p:spTree>
  </p:cSld>
  <p:clrMap bg1="lt1" tx1="dk1" bg2="lt2" tx2="dk2" accent1="accent1" accent2="accent2" accent3="accent3" accent4="accent4" accent5="accent5" accent6="accent6" hlink="hlink" folHlink="folHlink"/>
  <p:sldLayoutIdLst>
    <p:sldLayoutId id="2147483954"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sz="1800" b="0">
              <a:solidFill>
                <a:prstClr val="black"/>
              </a:solidFill>
              <a:latin typeface="Lucida Sans Unicode"/>
              <a:ea typeface="+mn-ea"/>
              <a:cs typeface="+mn-cs"/>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sz="1800" b="0">
              <a:solidFill>
                <a:prstClr val="black"/>
              </a:solidFill>
              <a:latin typeface="Lucida Sans Unicode"/>
              <a:ea typeface="+mn-ea"/>
              <a:cs typeface="+mn-cs"/>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fontAlgn="auto" hangingPunct="1">
              <a:spcBef>
                <a:spcPts val="0"/>
              </a:spcBef>
              <a:spcAft>
                <a:spcPts val="0"/>
              </a:spcAft>
            </a:pPr>
            <a:endParaRPr lang="en-US" sz="1800" b="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ltLang="zh-TW"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ltLang="zh-TW" smtClean="0"/>
              <a:t>Click to edit Master text styles</a:t>
            </a:r>
          </a:p>
          <a:p>
            <a:pPr lvl="1" eaLnBrk="1" latinLnBrk="0" hangingPunct="1"/>
            <a:r>
              <a:rPr kumimoji="0" lang="en-US" altLang="zh-TW" smtClean="0"/>
              <a:t>Second level</a:t>
            </a:r>
          </a:p>
          <a:p>
            <a:pPr lvl="2" eaLnBrk="1" latinLnBrk="0" hangingPunct="1"/>
            <a:r>
              <a:rPr kumimoji="0" lang="en-US" altLang="zh-TW" smtClean="0"/>
              <a:t>Third level</a:t>
            </a:r>
          </a:p>
          <a:p>
            <a:pPr lvl="3" eaLnBrk="1" latinLnBrk="0" hangingPunct="1"/>
            <a:r>
              <a:rPr kumimoji="0" lang="en-US" altLang="zh-TW" smtClean="0"/>
              <a:t>Fourth level</a:t>
            </a:r>
          </a:p>
          <a:p>
            <a:pPr lvl="4" eaLnBrk="1" latinLnBrk="0" hangingPunct="1"/>
            <a:r>
              <a:rPr kumimoji="0" lang="en-US" altLang="zh-TW"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lstStyle>
          <a:p>
            <a:pPr fontAlgn="auto">
              <a:spcBef>
                <a:spcPts val="0"/>
              </a:spcBef>
              <a:spcAft>
                <a:spcPts val="0"/>
              </a:spcAft>
            </a:pPr>
            <a:fld id="{10E17B24-F28C-47F1-995B-C06745F791D4}" type="datetimeFigureOut">
              <a:rPr lang="zh-TW" altLang="en-US" b="0" smtClean="0">
                <a:solidFill>
                  <a:prstClr val="black"/>
                </a:solidFill>
                <a:latin typeface="Lucida Sans Unicode"/>
                <a:ea typeface="微軟正黑體"/>
                <a:cs typeface="+mn-cs"/>
              </a:rPr>
              <a:pPr fontAlgn="auto">
                <a:spcBef>
                  <a:spcPts val="0"/>
                </a:spcBef>
                <a:spcAft>
                  <a:spcPts val="0"/>
                </a:spcAft>
              </a:pPr>
              <a:t>3/26/12</a:t>
            </a:fld>
            <a:endParaRPr lang="zh-TW" altLang="en-US" b="0">
              <a:solidFill>
                <a:prstClr val="black"/>
              </a:solidFill>
              <a:latin typeface="Lucida Sans Unicode"/>
              <a:ea typeface="微軟正黑體"/>
              <a:cs typeface="+mn-cs"/>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lstStyle>
          <a:p>
            <a:pPr fontAlgn="auto">
              <a:spcBef>
                <a:spcPts val="0"/>
              </a:spcBef>
              <a:spcAft>
                <a:spcPts val="0"/>
              </a:spcAft>
            </a:pPr>
            <a:endParaRPr lang="zh-TW" altLang="en-US" b="0">
              <a:solidFill>
                <a:prstClr val="black"/>
              </a:solidFill>
              <a:latin typeface="Lucida Sans Unicode"/>
              <a:ea typeface="微軟正黑體"/>
              <a:cs typeface="+mn-cs"/>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lstStyle>
          <a:p>
            <a:pPr fontAlgn="auto">
              <a:spcBef>
                <a:spcPts val="0"/>
              </a:spcBef>
              <a:spcAft>
                <a:spcPts val="0"/>
              </a:spcAft>
            </a:pPr>
            <a:fld id="{E716C2E0-6F80-4288-9D3E-779C045239D5}" type="slidenum">
              <a:rPr lang="zh-TW" altLang="en-US" smtClean="0">
                <a:solidFill>
                  <a:prstClr val="black"/>
                </a:solidFill>
                <a:latin typeface="Lucida Sans Unicode"/>
                <a:ea typeface="微軟正黑體"/>
                <a:cs typeface="+mn-cs"/>
              </a:rPr>
              <a:pPr fontAlgn="auto">
                <a:spcBef>
                  <a:spcPts val="0"/>
                </a:spcBef>
                <a:spcAft>
                  <a:spcPts val="0"/>
                </a:spcAft>
              </a:pPr>
              <a:t>‹#›</a:t>
            </a:fld>
            <a:endParaRPr lang="zh-TW" altLang="en-US">
              <a:solidFill>
                <a:prstClr val="black"/>
              </a:solidFill>
              <a:latin typeface="Lucida Sans Unicode"/>
              <a:ea typeface="微軟正黑體"/>
              <a:cs typeface="+mn-cs"/>
            </a:endParaRPr>
          </a:p>
        </p:txBody>
      </p:sp>
    </p:spTree>
  </p:cSld>
  <p:clrMap bg1="lt1" tx1="dk1" bg2="lt2" tx2="dk2" accent1="accent1" accent2="accent2" accent3="accent3" accent4="accent4" accent5="accent5" accent6="accent6" hlink="hlink" folHlink="folHlink"/>
  <p:sldLayoutIdLst>
    <p:sldLayoutId id="2147483956"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eaLnBrk="1" hangingPunct="1">
              <a:defRPr/>
            </a:pPr>
            <a:endParaRPr lang="en-US" b="0">
              <a:solidFill>
                <a:srgbClr val="FFFFFF"/>
              </a:solidFill>
              <a:ea typeface="+mn-ea"/>
              <a:cs typeface="+mn-cs"/>
            </a:endParaRPr>
          </a:p>
        </p:txBody>
      </p:sp>
      <p:sp>
        <p:nvSpPr>
          <p:cNvPr id="215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eaLnBrk="1" hangingPunct="1">
              <a:defRPr/>
            </a:pPr>
            <a:endParaRPr lang="en-US" b="0">
              <a:solidFill>
                <a:srgbClr val="FFFFFF"/>
              </a:solidFill>
              <a:ea typeface="+mn-ea"/>
              <a:cs typeface="+mn-cs"/>
            </a:endParaRPr>
          </a:p>
        </p:txBody>
      </p:sp>
      <p:sp>
        <p:nvSpPr>
          <p:cNvPr id="215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EAD3B2A8-B2C0-0449-9611-AF879A791B9D}" type="slidenum">
              <a:rPr lang="en-US" b="0">
                <a:solidFill>
                  <a:srgbClr val="FFFFFF"/>
                </a:solidFill>
                <a:ea typeface="+mn-ea"/>
                <a:cs typeface="+mn-cs"/>
              </a:rPr>
              <a:pPr eaLnBrk="1" hangingPunct="1"/>
              <a:t>‹#›</a:t>
            </a:fld>
            <a:endParaRPr lang="en-US" b="0">
              <a:solidFill>
                <a:srgbClr val="FFFFFF"/>
              </a:solidFill>
              <a:ea typeface="+mn-ea"/>
              <a:cs typeface="+mn-cs"/>
            </a:endParaRPr>
          </a:p>
        </p:txBody>
      </p:sp>
    </p:spTree>
  </p:cSld>
  <p:clrMap bg1="dk1" tx1="lt1" bg2="dk2" tx2="lt2" accent1="accent1" accent2="accent2" accent3="accent3" accent4="accent4" accent5="accent5" accent6="accent6" hlink="hlink" folHlink="folHlink"/>
  <p:sldLayoutIdLst>
    <p:sldLayoutId id="214748396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80DA6E00-5AE0-406D-BF7B-2B20AD614F8A}" type="datetimeFigureOut">
              <a:rPr lang="en-US" b="0" smtClean="0">
                <a:solidFill>
                  <a:prstClr val="black">
                    <a:tint val="75000"/>
                  </a:prstClr>
                </a:solidFill>
                <a:latin typeface="Calibri"/>
                <a:ea typeface="+mn-ea"/>
                <a:cs typeface="+mn-cs"/>
              </a:rPr>
              <a:pPr eaLnBrk="1" fontAlgn="auto" hangingPunct="1">
                <a:spcBef>
                  <a:spcPts val="0"/>
                </a:spcBef>
                <a:spcAft>
                  <a:spcPts val="0"/>
                </a:spcAft>
              </a:pPr>
              <a:t>3/26/12</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C76C93A9-50DF-44DB-B41A-26AFCF9DE73A}" type="slidenum">
              <a:rPr lang="en-US" b="0" smtClean="0">
                <a:solidFill>
                  <a:prstClr val="black">
                    <a:tint val="75000"/>
                  </a:prstClr>
                </a:solidFill>
                <a:latin typeface="Calibri"/>
                <a:ea typeface="+mn-ea"/>
                <a:cs typeface="+mn-cs"/>
              </a:rPr>
              <a:pPr eaLnBrk="1" fontAlgn="auto" hangingPunct="1">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9026722"/>
      </p:ext>
    </p:extLst>
  </p:cSld>
  <p:clrMap bg1="lt1" tx1="dk1" bg2="lt2" tx2="dk2" accent1="accent1" accent2="accent2" accent3="accent3" accent4="accent4" accent5="accent5" accent6="accent6" hlink="hlink" folHlink="folHlink"/>
  <p:sldLayoutIdLst>
    <p:sldLayoutId id="214748396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jpeg"/><Relationship Id="rId1" Type="http://schemas.openxmlformats.org/officeDocument/2006/relationships/slideLayout" Target="../slideLayouts/slideLayout23.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24.gif"/><Relationship Id="rId4" Type="http://schemas.openxmlformats.org/officeDocument/2006/relationships/image" Target="../media/image25.png"/><Relationship Id="rId1" Type="http://schemas.openxmlformats.org/officeDocument/2006/relationships/slideLayout" Target="../slideLayouts/slideLayout20.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jpeg"/><Relationship Id="rId1" Type="http://schemas.openxmlformats.org/officeDocument/2006/relationships/slideLayout" Target="../slideLayouts/slideLayout19.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19.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19.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19.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22.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22.xml"/><Relationship Id="rId2" Type="http://schemas.openxmlformats.org/officeDocument/2006/relationships/image" Target="../media/image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eg"/><Relationship Id="rId6" Type="http://schemas.openxmlformats.org/officeDocument/2006/relationships/image" Target="../media/image62.jpeg"/><Relationship Id="rId7" Type="http://schemas.openxmlformats.org/officeDocument/2006/relationships/image" Target="../media/image63.png"/><Relationship Id="rId8" Type="http://schemas.openxmlformats.org/officeDocument/2006/relationships/image" Target="../media/image64.png"/><Relationship Id="rId1" Type="http://schemas.openxmlformats.org/officeDocument/2006/relationships/slideLayout" Target="../slideLayouts/slideLayout25.xml"/><Relationship Id="rId2"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66.png"/><Relationship Id="rId5" Type="http://schemas.openxmlformats.org/officeDocument/2006/relationships/oleObject" Target="../embeddings/Microsoft_Equation1.bin"/><Relationship Id="rId6" Type="http://schemas.openxmlformats.org/officeDocument/2006/relationships/image" Target="../media/image67.png"/><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png"/><Relationship Id="rId5" Type="http://schemas.openxmlformats.org/officeDocument/2006/relationships/image" Target="../media/image70.jpeg"/><Relationship Id="rId1" Type="http://schemas.openxmlformats.org/officeDocument/2006/relationships/slideLayout" Target="../slideLayouts/slideLayout15.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 Id="rId3" Type="http://schemas.openxmlformats.org/officeDocument/2006/relationships/image" Target="../media/image4.gif"/></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69.png"/><Relationship Id="rId5" Type="http://schemas.openxmlformats.org/officeDocument/2006/relationships/image" Target="../media/image72.png"/><Relationship Id="rId1" Type="http://schemas.openxmlformats.org/officeDocument/2006/relationships/slideLayout" Target="../slideLayouts/slideLayout24.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69.png"/><Relationship Id="rId1" Type="http://schemas.openxmlformats.org/officeDocument/2006/relationships/slideLayout" Target="../slideLayouts/slideLayout17.xml"/><Relationship Id="rId2" Type="http://schemas.openxmlformats.org/officeDocument/2006/relationships/image" Target="../media/image7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 Id="rId3"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tiff"/><Relationship Id="rId1" Type="http://schemas.openxmlformats.org/officeDocument/2006/relationships/slideLayout" Target="../slideLayouts/slideLayout21.xml"/><Relationship Id="rId2" Type="http://schemas.openxmlformats.org/officeDocument/2006/relationships/image" Target="../media/image7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80.png"/><Relationship Id="rId3" Type="http://schemas.openxmlformats.org/officeDocument/2006/relationships/image" Target="../media/image8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8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5.gif"/></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4" Type="http://schemas.openxmlformats.org/officeDocument/2006/relationships/image" Target="../media/image7.png"/><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8.png"/><Relationship Id="rId1" Type="http://schemas.openxmlformats.org/officeDocument/2006/relationships/themeOverride" Target="../theme/themeOverride3.xml"/><Relationship Id="rId2"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gif"/><Relationship Id="rId5" Type="http://schemas.openxmlformats.org/officeDocument/2006/relationships/image" Target="../media/image11.gif"/><Relationship Id="rId6" Type="http://schemas.openxmlformats.org/officeDocument/2006/relationships/image" Target="../media/image12.jpeg"/><Relationship Id="rId7" Type="http://schemas.openxmlformats.org/officeDocument/2006/relationships/image" Target="../media/image13.png"/><Relationship Id="rId8" Type="http://schemas.openxmlformats.org/officeDocument/2006/relationships/image" Target="../media/image14.jpeg"/><Relationship Id="rId1" Type="http://schemas.openxmlformats.org/officeDocument/2006/relationships/slideLayout" Target="../slideLayouts/slideLayout23.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5.gif"/><Relationship Id="rId4" Type="http://schemas.openxmlformats.org/officeDocument/2006/relationships/image" Target="../media/image16.gif"/><Relationship Id="rId5" Type="http://schemas.openxmlformats.org/officeDocument/2006/relationships/image" Target="../media/image17.gif"/><Relationship Id="rId1" Type="http://schemas.openxmlformats.org/officeDocument/2006/relationships/slideLayout" Target="../slideLayouts/slideLayout23.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3.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FFFFFF"/>
            </a:gs>
            <a:gs pos="100000">
              <a:srgbClr val="787FCB"/>
            </a:gs>
          </a:gsLst>
          <a:lin ang="5400000" scaled="1"/>
        </a:gradFill>
        <a:effectLst/>
      </p:bgPr>
    </p:bg>
    <p:spTree>
      <p:nvGrpSpPr>
        <p:cNvPr id="1" name=""/>
        <p:cNvGrpSpPr/>
        <p:nvPr/>
      </p:nvGrpSpPr>
      <p:grpSpPr>
        <a:xfrm>
          <a:off x="0" y="0"/>
          <a:ext cx="0" cy="0"/>
          <a:chOff x="0" y="0"/>
          <a:chExt cx="0" cy="0"/>
        </a:xfrm>
      </p:grpSpPr>
      <p:sp>
        <p:nvSpPr>
          <p:cNvPr id="34818" name="Line 5"/>
          <p:cNvSpPr>
            <a:spLocks noChangeShapeType="1"/>
          </p:cNvSpPr>
          <p:nvPr/>
        </p:nvSpPr>
        <p:spPr bwMode="auto">
          <a:xfrm>
            <a:off x="381000" y="1143000"/>
            <a:ext cx="8610600" cy="0"/>
          </a:xfrm>
          <a:prstGeom prst="line">
            <a:avLst/>
          </a:prstGeom>
          <a:noFill/>
          <a:ln w="57150" cmpd="thinThick">
            <a:solidFill>
              <a:schemeClr val="tx1"/>
            </a:solidFill>
            <a:round/>
            <a:headEnd/>
            <a:tailEnd/>
          </a:ln>
        </p:spPr>
        <p:txBody>
          <a:bodyPr>
            <a:prstTxWarp prst="textNoShape">
              <a:avLst/>
            </a:prstTxWarp>
          </a:bodyPr>
          <a:lstStyle/>
          <a:p>
            <a:endParaRPr lang="en-US"/>
          </a:p>
        </p:txBody>
      </p:sp>
      <p:pic>
        <p:nvPicPr>
          <p:cNvPr id="34821" name="Picture 8" descr="ONR logo transparent.png"/>
          <p:cNvPicPr>
            <a:picLocks noChangeAspect="1"/>
          </p:cNvPicPr>
          <p:nvPr/>
        </p:nvPicPr>
        <p:blipFill>
          <a:blip r:embed="rId2"/>
          <a:srcRect/>
          <a:stretch>
            <a:fillRect/>
          </a:stretch>
        </p:blipFill>
        <p:spPr bwMode="auto">
          <a:xfrm>
            <a:off x="2990299" y="4953000"/>
            <a:ext cx="3410501" cy="1536501"/>
          </a:xfrm>
          <a:prstGeom prst="rect">
            <a:avLst/>
          </a:prstGeom>
          <a:noFill/>
          <a:ln w="9525">
            <a:noFill/>
            <a:miter lim="800000"/>
            <a:headEnd/>
            <a:tailEnd/>
          </a:ln>
        </p:spPr>
      </p:pic>
      <p:sp>
        <p:nvSpPr>
          <p:cNvPr id="34822" name="TextBox 6"/>
          <p:cNvSpPr txBox="1">
            <a:spLocks noChangeArrowheads="1"/>
          </p:cNvSpPr>
          <p:nvPr/>
        </p:nvSpPr>
        <p:spPr bwMode="auto">
          <a:xfrm>
            <a:off x="1219200" y="152400"/>
            <a:ext cx="6842438" cy="830997"/>
          </a:xfrm>
          <a:prstGeom prst="rect">
            <a:avLst/>
          </a:prstGeom>
          <a:noFill/>
          <a:ln w="9525">
            <a:noFill/>
            <a:miter lim="800000"/>
            <a:headEnd/>
            <a:tailEnd/>
          </a:ln>
        </p:spPr>
        <p:txBody>
          <a:bodyPr wrap="none">
            <a:prstTxWarp prst="textNoShape">
              <a:avLst/>
            </a:prstTxWarp>
            <a:spAutoFit/>
          </a:bodyPr>
          <a:lstStyle/>
          <a:p>
            <a:pPr algn="ctr"/>
            <a:r>
              <a:rPr lang="en-US" dirty="0" smtClean="0"/>
              <a:t>Impact of Typhoon on Ocean in Pacific (ITOP)</a:t>
            </a:r>
          </a:p>
          <a:p>
            <a:pPr algn="ctr"/>
            <a:r>
              <a:rPr lang="en-US" dirty="0" smtClean="0"/>
              <a:t>Modeling Group Report </a:t>
            </a:r>
            <a:endParaRPr lang="en-US" dirty="0"/>
          </a:p>
        </p:txBody>
      </p:sp>
      <p:sp>
        <p:nvSpPr>
          <p:cNvPr id="10" name="Text Box 2"/>
          <p:cNvSpPr txBox="1">
            <a:spLocks noChangeArrowheads="1"/>
          </p:cNvSpPr>
          <p:nvPr/>
        </p:nvSpPr>
        <p:spPr bwMode="auto">
          <a:xfrm>
            <a:off x="381000" y="1752600"/>
            <a:ext cx="8382000" cy="2066207"/>
          </a:xfrm>
          <a:prstGeom prst="rect">
            <a:avLst/>
          </a:prstGeom>
          <a:noFill/>
          <a:ln w="9525">
            <a:noFill/>
            <a:miter lim="800000"/>
            <a:headEnd/>
            <a:tailEnd/>
          </a:ln>
        </p:spPr>
        <p:txBody>
          <a:bodyPr>
            <a:prstTxWarp prst="textNoShape">
              <a:avLst/>
            </a:prstTxWarp>
            <a:spAutoFit/>
          </a:bodyPr>
          <a:lstStyle/>
          <a:p>
            <a:pPr algn="ctr">
              <a:spcAft>
                <a:spcPts val="600"/>
              </a:spcAft>
            </a:pPr>
            <a:r>
              <a:rPr lang="en-US" sz="2000" dirty="0">
                <a:ea typeface="ＭＳ Ｐゴシック" pitchFamily="-84" charset="-128"/>
                <a:cs typeface="ＭＳ Ｐゴシック" pitchFamily="-84" charset="-128"/>
              </a:rPr>
              <a:t>Shuyi S. Chen,</a:t>
            </a:r>
            <a:r>
              <a:rPr lang="en-US" sz="2000" dirty="0" smtClean="0">
                <a:ea typeface="ＭＳ Ｐゴシック" pitchFamily="-84" charset="-128"/>
                <a:cs typeface="ＭＳ Ｐゴシック" pitchFamily="-84" charset="-128"/>
              </a:rPr>
              <a:t> </a:t>
            </a:r>
            <a:r>
              <a:rPr lang="en-US" sz="2000" dirty="0" err="1" smtClean="0">
                <a:ea typeface="ＭＳ Ｐゴシック" pitchFamily="-84" charset="-128"/>
                <a:cs typeface="ＭＳ Ｐゴシック" pitchFamily="-84" charset="-128"/>
              </a:rPr>
              <a:t>Chiaying</a:t>
            </a:r>
            <a:r>
              <a:rPr lang="en-US" sz="2000" dirty="0" smtClean="0">
                <a:ea typeface="ＭＳ Ｐゴシック" pitchFamily="-84" charset="-128"/>
                <a:cs typeface="ＭＳ Ｐゴシック" pitchFamily="-84" charset="-128"/>
              </a:rPr>
              <a:t> Lee, and Brandon Kerns (RSMAS/UM)</a:t>
            </a:r>
          </a:p>
          <a:p>
            <a:pPr algn="ctr">
              <a:spcAft>
                <a:spcPts val="600"/>
              </a:spcAft>
            </a:pPr>
            <a:r>
              <a:rPr lang="en-US" sz="2000" dirty="0" smtClean="0">
                <a:ea typeface="ＭＳ Ｐゴシック" pitchFamily="-84" charset="-128"/>
                <a:cs typeface="ＭＳ Ｐゴシック" pitchFamily="-84" charset="-128"/>
              </a:rPr>
              <a:t>Sue Chen and </a:t>
            </a:r>
            <a:r>
              <a:rPr lang="en-US" sz="2000" dirty="0" err="1" smtClean="0">
                <a:ea typeface="ＭＳ Ｐゴシック" pitchFamily="-84" charset="-128"/>
                <a:cs typeface="ＭＳ Ｐゴシック" pitchFamily="-84" charset="-128"/>
              </a:rPr>
              <a:t>Shouping</a:t>
            </a:r>
            <a:r>
              <a:rPr lang="en-US" sz="2000" dirty="0" smtClean="0">
                <a:ea typeface="ＭＳ Ｐゴシック" pitchFamily="-84" charset="-128"/>
                <a:cs typeface="ＭＳ Ｐゴシック" pitchFamily="-84" charset="-128"/>
              </a:rPr>
              <a:t> Wang (NRL-MRY)</a:t>
            </a:r>
          </a:p>
          <a:p>
            <a:pPr algn="ctr">
              <a:spcAft>
                <a:spcPts val="600"/>
              </a:spcAft>
            </a:pPr>
            <a:r>
              <a:rPr lang="en-US" sz="2000" dirty="0" smtClean="0">
                <a:ea typeface="ＭＳ Ｐゴシック" pitchFamily="-84" charset="-128"/>
                <a:cs typeface="ＭＳ Ｐゴシック" pitchFamily="-84" charset="-128"/>
              </a:rPr>
              <a:t>D. S. </a:t>
            </a:r>
            <a:r>
              <a:rPr lang="en-US" sz="2000" dirty="0" err="1" smtClean="0">
                <a:ea typeface="ＭＳ Ｐゴシック" pitchFamily="-84" charset="-128"/>
                <a:cs typeface="ＭＳ Ｐゴシック" pitchFamily="-84" charset="-128"/>
              </a:rPr>
              <a:t>Ko</a:t>
            </a:r>
            <a:r>
              <a:rPr lang="en-US" sz="2000" dirty="0" smtClean="0">
                <a:ea typeface="ＭＳ Ｐゴシック" pitchFamily="-84" charset="-128"/>
                <a:cs typeface="ＭＳ Ｐゴシック" pitchFamily="-84" charset="-128"/>
              </a:rPr>
              <a:t> (NRL-SSC) and S.-Y. Chao (U. of Maryland)</a:t>
            </a:r>
          </a:p>
          <a:p>
            <a:pPr algn="ctr">
              <a:spcAft>
                <a:spcPts val="600"/>
              </a:spcAft>
            </a:pPr>
            <a:r>
              <a:rPr lang="en-US" sz="2000" dirty="0" smtClean="0">
                <a:ea typeface="ＭＳ Ｐゴシック" pitchFamily="-84" charset="-128"/>
                <a:cs typeface="ＭＳ Ｐゴシック" pitchFamily="-84" charset="-128"/>
              </a:rPr>
              <a:t>Luca </a:t>
            </a:r>
            <a:r>
              <a:rPr lang="en-US" sz="2000" dirty="0" err="1" smtClean="0">
                <a:ea typeface="ＭＳ Ｐゴシック" pitchFamily="-84" charset="-128"/>
                <a:cs typeface="ＭＳ Ｐゴシック" pitchFamily="-84" charset="-128"/>
              </a:rPr>
              <a:t>Centurioni</a:t>
            </a:r>
            <a:r>
              <a:rPr lang="en-US" sz="2000" dirty="0" smtClean="0">
                <a:ea typeface="ＭＳ Ｐゴシック" pitchFamily="-84" charset="-128"/>
                <a:cs typeface="ＭＳ Ｐゴシック" pitchFamily="-84" charset="-128"/>
              </a:rPr>
              <a:t> (SIO/UCSD) and Jan </a:t>
            </a:r>
            <a:r>
              <a:rPr lang="en-US" sz="2000" dirty="0" err="1" smtClean="0">
                <a:ea typeface="ＭＳ Ｐゴシック" pitchFamily="-84" charset="-128"/>
                <a:cs typeface="ＭＳ Ｐゴシック" pitchFamily="-84" charset="-128"/>
              </a:rPr>
              <a:t>Morzel</a:t>
            </a:r>
            <a:endParaRPr lang="en-US" sz="2000" dirty="0" smtClean="0">
              <a:ea typeface="ＭＳ Ｐゴシック" pitchFamily="-84" charset="-128"/>
              <a:cs typeface="ＭＳ Ｐゴシック" pitchFamily="-84" charset="-128"/>
            </a:endParaRPr>
          </a:p>
          <a:p>
            <a:pPr algn="ctr"/>
            <a:endParaRPr lang="en-US" sz="2000" dirty="0" smtClean="0">
              <a:ea typeface="ＭＳ Ｐゴシック" pitchFamily="-84" charset="-128"/>
              <a:cs typeface="ＭＳ Ｐゴシック" pitchFamily="-84" charset="-128"/>
            </a:endParaRPr>
          </a:p>
          <a:p>
            <a:pPr algn="ctr">
              <a:lnSpc>
                <a:spcPct val="80000"/>
              </a:lnSpc>
              <a:spcBef>
                <a:spcPct val="20000"/>
              </a:spcBef>
            </a:pPr>
            <a:r>
              <a:rPr lang="en-US" sz="800" dirty="0" smtClean="0">
                <a:solidFill>
                  <a:srgbClr val="000000"/>
                </a:solidFill>
                <a:ea typeface="ＭＳ Ｐゴシック" pitchFamily="-84" charset="-128"/>
                <a:cs typeface="ＭＳ Ｐゴシック" pitchFamily="-84" charset="-128"/>
              </a:rPr>
              <a:t> </a:t>
            </a:r>
            <a:endParaRPr lang="en-US" sz="800" dirty="0">
              <a:solidFill>
                <a:srgbClr val="000000"/>
              </a:solidFill>
              <a:ea typeface="ＭＳ Ｐゴシック" pitchFamily="-84" charset="-128"/>
              <a:cs typeface="ＭＳ Ｐゴシック" pitchFamily="-84" charset="-128"/>
            </a:endParaRPr>
          </a:p>
        </p:txBody>
      </p:sp>
      <p:sp>
        <p:nvSpPr>
          <p:cNvPr id="11" name="Text Box 6"/>
          <p:cNvSpPr txBox="1">
            <a:spLocks noChangeArrowheads="1"/>
          </p:cNvSpPr>
          <p:nvPr/>
        </p:nvSpPr>
        <p:spPr bwMode="auto">
          <a:xfrm>
            <a:off x="1219200" y="4191000"/>
            <a:ext cx="7306257" cy="400110"/>
          </a:xfrm>
          <a:prstGeom prst="rect">
            <a:avLst/>
          </a:prstGeom>
          <a:noFill/>
          <a:ln w="9525">
            <a:noFill/>
            <a:miter lim="800000"/>
            <a:headEnd/>
            <a:tailEnd/>
          </a:ln>
        </p:spPr>
        <p:txBody>
          <a:bodyPr wrap="none">
            <a:prstTxWarp prst="textNoShape">
              <a:avLst/>
            </a:prstTxWarp>
            <a:spAutoFit/>
          </a:bodyPr>
          <a:lstStyle/>
          <a:p>
            <a:r>
              <a:rPr lang="en-US" sz="2000" dirty="0" smtClean="0">
                <a:solidFill>
                  <a:srgbClr val="0000CC"/>
                </a:solidFill>
                <a:ea typeface="ＭＳ Ｐゴシック" pitchFamily="-84" charset="-128"/>
                <a:cs typeface="ＭＳ Ｐゴシック" pitchFamily="-84" charset="-128"/>
              </a:rPr>
              <a:t>(ITOP PI Workshop, Kaohsiung, Taiwan, 26-28 March 2012)</a:t>
            </a:r>
            <a:endParaRPr lang="en-US" sz="2000" dirty="0">
              <a:solidFill>
                <a:srgbClr val="0000CC"/>
              </a:solidFill>
              <a:ea typeface="ＭＳ Ｐゴシック" pitchFamily="-84" charset="-128"/>
              <a:cs typeface="ＭＳ Ｐゴシック" pitchFamily="-84" charset="-128"/>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4000" dirty="0" smtClean="0">
                <a:latin typeface="Arial" pitchFamily="34" charset="0"/>
                <a:cs typeface="Arial" pitchFamily="34" charset="0"/>
              </a:rPr>
              <a:t>Track and Intensity</a:t>
            </a:r>
            <a:endParaRPr lang="en-US" sz="4000" dirty="0">
              <a:latin typeface="Arial" pitchFamily="34" charset="0"/>
              <a:cs typeface="Arial" pitchFamily="34" charset="0"/>
            </a:endParaRPr>
          </a:p>
        </p:txBody>
      </p:sp>
      <p:pic>
        <p:nvPicPr>
          <p:cNvPr id="4" name="Picture 3" descr="opermodel_track_trends.jpg"/>
          <p:cNvPicPr>
            <a:picLocks noChangeAspect="1"/>
          </p:cNvPicPr>
          <p:nvPr/>
        </p:nvPicPr>
        <p:blipFill>
          <a:blip r:embed="rId3" cstate="print"/>
          <a:stretch>
            <a:fillRect/>
          </a:stretch>
        </p:blipFill>
        <p:spPr>
          <a:xfrm>
            <a:off x="1219200" y="1066800"/>
            <a:ext cx="3657600" cy="2743200"/>
          </a:xfrm>
          <a:prstGeom prst="rect">
            <a:avLst/>
          </a:prstGeom>
        </p:spPr>
      </p:pic>
      <p:pic>
        <p:nvPicPr>
          <p:cNvPr id="5" name="Picture 4" descr="hiresmodel_track_trends.jpg"/>
          <p:cNvPicPr>
            <a:picLocks noChangeAspect="1"/>
          </p:cNvPicPr>
          <p:nvPr/>
        </p:nvPicPr>
        <p:blipFill>
          <a:blip r:embed="rId4" cstate="print"/>
          <a:stretch>
            <a:fillRect/>
          </a:stretch>
        </p:blipFill>
        <p:spPr>
          <a:xfrm>
            <a:off x="5257800" y="1066800"/>
            <a:ext cx="3657600" cy="2743200"/>
          </a:xfrm>
          <a:prstGeom prst="rect">
            <a:avLst/>
          </a:prstGeom>
        </p:spPr>
      </p:pic>
      <p:pic>
        <p:nvPicPr>
          <p:cNvPr id="6" name="Picture 5" descr="opermodel_windspeed_trends.jpg"/>
          <p:cNvPicPr>
            <a:picLocks noChangeAspect="1"/>
          </p:cNvPicPr>
          <p:nvPr/>
        </p:nvPicPr>
        <p:blipFill>
          <a:blip r:embed="rId5" cstate="print"/>
          <a:stretch>
            <a:fillRect/>
          </a:stretch>
        </p:blipFill>
        <p:spPr>
          <a:xfrm>
            <a:off x="1219200" y="3962400"/>
            <a:ext cx="3657600" cy="2743200"/>
          </a:xfrm>
          <a:prstGeom prst="rect">
            <a:avLst/>
          </a:prstGeom>
        </p:spPr>
      </p:pic>
      <p:pic>
        <p:nvPicPr>
          <p:cNvPr id="7" name="Picture 6" descr="hiresmodel_windspeed_trends.jpg"/>
          <p:cNvPicPr>
            <a:picLocks noChangeAspect="1"/>
          </p:cNvPicPr>
          <p:nvPr/>
        </p:nvPicPr>
        <p:blipFill>
          <a:blip r:embed="rId6" cstate="print"/>
          <a:stretch>
            <a:fillRect/>
          </a:stretch>
        </p:blipFill>
        <p:spPr>
          <a:xfrm>
            <a:off x="5257800" y="3962400"/>
            <a:ext cx="3657600" cy="2743200"/>
          </a:xfrm>
          <a:prstGeom prst="rect">
            <a:avLst/>
          </a:prstGeom>
        </p:spPr>
      </p:pic>
      <p:cxnSp>
        <p:nvCxnSpPr>
          <p:cNvPr id="9" name="Straight Arrow Connector 8"/>
          <p:cNvCxnSpPr/>
          <p:nvPr/>
        </p:nvCxnSpPr>
        <p:spPr>
          <a:xfrm rot="5400000">
            <a:off x="2057400" y="1828800"/>
            <a:ext cx="457200" cy="304800"/>
          </a:xfrm>
          <a:prstGeom prst="straightConnector1">
            <a:avLst/>
          </a:prstGeom>
          <a:ln w="25400">
            <a:solidFill>
              <a:srgbClr val="C00000"/>
            </a:solidFill>
            <a:tailEnd type="arrow"/>
          </a:ln>
        </p:spPr>
        <p:style>
          <a:lnRef idx="1">
            <a:schemeClr val="dk1"/>
          </a:lnRef>
          <a:fillRef idx="0">
            <a:schemeClr val="dk1"/>
          </a:fillRef>
          <a:effectRef idx="0">
            <a:schemeClr val="dk1"/>
          </a:effectRef>
          <a:fontRef idx="minor">
            <a:schemeClr val="tx1"/>
          </a:fontRef>
        </p:style>
      </p:cxnSp>
      <p:cxnSp>
        <p:nvCxnSpPr>
          <p:cNvPr id="11" name="Straight Arrow Connector 10"/>
          <p:cNvCxnSpPr>
            <a:stCxn id="13" idx="2"/>
          </p:cNvCxnSpPr>
          <p:nvPr/>
        </p:nvCxnSpPr>
        <p:spPr>
          <a:xfrm rot="16200000" flipH="1">
            <a:off x="3434490" y="4577489"/>
            <a:ext cx="454223" cy="144398"/>
          </a:xfrm>
          <a:prstGeom prst="straightConnector1">
            <a:avLst/>
          </a:prstGeom>
          <a:ln w="25400">
            <a:solidFill>
              <a:srgbClr val="C00000"/>
            </a:solidFill>
            <a:tailEnd type="arrow"/>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2286000" y="4114800"/>
            <a:ext cx="2606804" cy="307777"/>
          </a:xfrm>
          <a:prstGeom prst="rect">
            <a:avLst/>
          </a:prstGeom>
          <a:noFill/>
        </p:spPr>
        <p:txBody>
          <a:bodyPr wrap="none" rtlCol="0">
            <a:spAutoFit/>
          </a:bodyPr>
          <a:lstStyle/>
          <a:p>
            <a:pPr eaLnBrk="1" fontAlgn="auto" hangingPunct="1">
              <a:spcBef>
                <a:spcPts val="0"/>
              </a:spcBef>
              <a:spcAft>
                <a:spcPts val="0"/>
              </a:spcAft>
            </a:pPr>
            <a:r>
              <a:rPr lang="en-US" sz="1400" b="0" dirty="0" smtClean="0">
                <a:solidFill>
                  <a:srgbClr val="FF0000"/>
                </a:solidFill>
                <a:latin typeface="Book Antiqua"/>
                <a:ea typeface="+mn-ea"/>
                <a:cs typeface="+mn-cs"/>
              </a:rPr>
              <a:t>GFDN great intensity forecast </a:t>
            </a:r>
            <a:endParaRPr lang="en-US" sz="1400" b="0" dirty="0">
              <a:solidFill>
                <a:srgbClr val="FF0000"/>
              </a:solidFill>
              <a:latin typeface="Book Antiqua"/>
              <a:ea typeface="+mn-ea"/>
              <a:cs typeface="+mn-cs"/>
            </a:endParaRPr>
          </a:p>
        </p:txBody>
      </p:sp>
      <p:sp>
        <p:nvSpPr>
          <p:cNvPr id="14" name="TextBox 13"/>
          <p:cNvSpPr txBox="1"/>
          <p:nvPr/>
        </p:nvSpPr>
        <p:spPr>
          <a:xfrm>
            <a:off x="1722455" y="1447800"/>
            <a:ext cx="1935145" cy="307777"/>
          </a:xfrm>
          <a:prstGeom prst="rect">
            <a:avLst/>
          </a:prstGeom>
          <a:noFill/>
        </p:spPr>
        <p:txBody>
          <a:bodyPr wrap="none" rtlCol="0">
            <a:spAutoFit/>
          </a:bodyPr>
          <a:lstStyle/>
          <a:p>
            <a:pPr eaLnBrk="1" fontAlgn="auto" hangingPunct="1">
              <a:spcBef>
                <a:spcPts val="0"/>
              </a:spcBef>
              <a:spcAft>
                <a:spcPts val="0"/>
              </a:spcAft>
            </a:pPr>
            <a:r>
              <a:rPr lang="en-US" sz="1400" b="0" dirty="0" smtClean="0">
                <a:solidFill>
                  <a:srgbClr val="FF0000"/>
                </a:solidFill>
                <a:latin typeface="Book Antiqua"/>
                <a:ea typeface="+mn-ea"/>
                <a:cs typeface="+mn-cs"/>
              </a:rPr>
              <a:t>GFDN big track error </a:t>
            </a:r>
            <a:endParaRPr lang="en-US" sz="1400" b="0" dirty="0">
              <a:solidFill>
                <a:srgbClr val="FF0000"/>
              </a:solidFill>
              <a:latin typeface="Book Antiqua"/>
              <a:ea typeface="+mn-ea"/>
              <a:cs typeface="+mn-cs"/>
            </a:endParaRPr>
          </a:p>
        </p:txBody>
      </p:sp>
      <p:sp>
        <p:nvSpPr>
          <p:cNvPr id="12" name="TextBox 11"/>
          <p:cNvSpPr txBox="1"/>
          <p:nvPr/>
        </p:nvSpPr>
        <p:spPr>
          <a:xfrm>
            <a:off x="1600200" y="609600"/>
            <a:ext cx="7298392" cy="461665"/>
          </a:xfrm>
          <a:prstGeom prst="rect">
            <a:avLst/>
          </a:prstGeom>
          <a:noFill/>
        </p:spPr>
        <p:txBody>
          <a:bodyPr wrap="none" rtlCol="0">
            <a:spAutoFit/>
          </a:bodyPr>
          <a:lstStyle/>
          <a:p>
            <a:pPr eaLnBrk="1" fontAlgn="auto" hangingPunct="1">
              <a:spcBef>
                <a:spcPts val="0"/>
              </a:spcBef>
              <a:spcAft>
                <a:spcPts val="0"/>
              </a:spcAft>
            </a:pPr>
            <a:r>
              <a:rPr lang="en-US" b="0" dirty="0" smtClean="0">
                <a:solidFill>
                  <a:prstClr val="white"/>
                </a:solidFill>
                <a:latin typeface="Arial" pitchFamily="34" charset="0"/>
                <a:ea typeface="+mn-ea"/>
                <a:cs typeface="Arial" pitchFamily="34" charset="0"/>
              </a:rPr>
              <a:t>OPERATIONAL                 High-res UMCM &amp; CWRF</a:t>
            </a:r>
            <a:endParaRPr lang="en-US" b="0" dirty="0">
              <a:solidFill>
                <a:prstClr val="white"/>
              </a:solidFill>
              <a:latin typeface="Arial" pitchFamily="34" charset="0"/>
              <a:ea typeface="+mn-ea"/>
              <a:cs typeface="Arial" pitchFamily="34" charset="0"/>
            </a:endParaRPr>
          </a:p>
        </p:txBody>
      </p:sp>
      <p:sp>
        <p:nvSpPr>
          <p:cNvPr id="15" name="TextBox 14"/>
          <p:cNvSpPr txBox="1"/>
          <p:nvPr/>
        </p:nvSpPr>
        <p:spPr>
          <a:xfrm rot="16200000">
            <a:off x="-1757867" y="3778950"/>
            <a:ext cx="4951868" cy="523220"/>
          </a:xfrm>
          <a:prstGeom prst="rect">
            <a:avLst/>
          </a:prstGeom>
          <a:noFill/>
        </p:spPr>
        <p:txBody>
          <a:bodyPr wrap="none" rtlCol="0">
            <a:spAutoFit/>
          </a:bodyPr>
          <a:lstStyle/>
          <a:p>
            <a:pPr eaLnBrk="1" fontAlgn="auto" hangingPunct="1">
              <a:spcBef>
                <a:spcPts val="0"/>
              </a:spcBef>
              <a:spcAft>
                <a:spcPts val="0"/>
              </a:spcAft>
            </a:pPr>
            <a:r>
              <a:rPr lang="en-US" sz="2800" b="0" dirty="0" smtClean="0">
                <a:solidFill>
                  <a:prstClr val="white"/>
                </a:solidFill>
                <a:latin typeface="Arial" pitchFamily="34" charset="0"/>
                <a:ea typeface="+mn-ea"/>
                <a:cs typeface="Arial" pitchFamily="34" charset="0"/>
              </a:rPr>
              <a:t>INTENSITY                 TRACK</a:t>
            </a:r>
            <a:endParaRPr lang="en-US" sz="2800" b="0" dirty="0">
              <a:solidFill>
                <a:prstClr val="white"/>
              </a:solidFill>
              <a:latin typeface="Arial" pitchFamily="34" charset="0"/>
              <a:ea typeface="+mn-ea"/>
              <a:cs typeface="Arial" pitchFamily="34" charset="0"/>
            </a:endParaRPr>
          </a:p>
        </p:txBody>
      </p:sp>
      <p:sp>
        <p:nvSpPr>
          <p:cNvPr id="16" name="TextBox 15"/>
          <p:cNvSpPr txBox="1"/>
          <p:nvPr/>
        </p:nvSpPr>
        <p:spPr>
          <a:xfrm>
            <a:off x="3810000" y="1905000"/>
            <a:ext cx="708848" cy="369332"/>
          </a:xfrm>
          <a:prstGeom prst="rect">
            <a:avLst/>
          </a:prstGeom>
          <a:noFill/>
        </p:spPr>
        <p:txBody>
          <a:bodyPr wrap="none" rtlCol="0">
            <a:spAutoFit/>
          </a:bodyPr>
          <a:lstStyle/>
          <a:p>
            <a:pPr eaLnBrk="1" fontAlgn="auto" hangingPunct="1">
              <a:spcBef>
                <a:spcPts val="0"/>
              </a:spcBef>
              <a:spcAft>
                <a:spcPts val="0"/>
              </a:spcAft>
            </a:pPr>
            <a:r>
              <a:rPr lang="en-US" sz="1800" b="0" dirty="0" err="1" smtClean="0">
                <a:solidFill>
                  <a:prstClr val="black"/>
                </a:solidFill>
                <a:latin typeface="Arial" pitchFamily="34" charset="0"/>
                <a:ea typeface="+mn-ea"/>
                <a:cs typeface="Arial" pitchFamily="34" charset="0"/>
              </a:rPr>
              <a:t>Megi</a:t>
            </a:r>
            <a:endParaRPr lang="en-US" sz="1800" b="0" dirty="0">
              <a:solidFill>
                <a:prstClr val="black"/>
              </a:solidFill>
              <a:latin typeface="Arial" pitchFamily="34" charset="0"/>
              <a:ea typeface="+mn-ea"/>
              <a:cs typeface="Arial" pitchFamily="34" charset="0"/>
            </a:endParaRPr>
          </a:p>
        </p:txBody>
      </p:sp>
      <p:sp>
        <p:nvSpPr>
          <p:cNvPr id="17" name="TextBox 16"/>
          <p:cNvSpPr txBox="1"/>
          <p:nvPr/>
        </p:nvSpPr>
        <p:spPr>
          <a:xfrm>
            <a:off x="7848600" y="1916668"/>
            <a:ext cx="708848" cy="369332"/>
          </a:xfrm>
          <a:prstGeom prst="rect">
            <a:avLst/>
          </a:prstGeom>
          <a:noFill/>
        </p:spPr>
        <p:txBody>
          <a:bodyPr wrap="none" rtlCol="0">
            <a:spAutoFit/>
          </a:bodyPr>
          <a:lstStyle/>
          <a:p>
            <a:pPr eaLnBrk="1" fontAlgn="auto" hangingPunct="1">
              <a:spcBef>
                <a:spcPts val="0"/>
              </a:spcBef>
              <a:spcAft>
                <a:spcPts val="0"/>
              </a:spcAft>
            </a:pPr>
            <a:r>
              <a:rPr lang="en-US" sz="1800" b="0" dirty="0" err="1" smtClean="0">
                <a:solidFill>
                  <a:prstClr val="black"/>
                </a:solidFill>
                <a:latin typeface="Arial" pitchFamily="34" charset="0"/>
                <a:ea typeface="+mn-ea"/>
                <a:cs typeface="Arial" pitchFamily="34" charset="0"/>
              </a:rPr>
              <a:t>Megi</a:t>
            </a:r>
            <a:endParaRPr lang="en-US" sz="1800" b="0" dirty="0">
              <a:solidFill>
                <a:prstClr val="black"/>
              </a:solidFill>
              <a:latin typeface="Arial" pitchFamily="34" charset="0"/>
              <a:ea typeface="+mn-ea"/>
              <a:cs typeface="Arial" pitchFamily="34" charset="0"/>
            </a:endParaRPr>
          </a:p>
        </p:txBody>
      </p:sp>
      <p:sp>
        <p:nvSpPr>
          <p:cNvPr id="18" name="TextBox 17"/>
          <p:cNvSpPr txBox="1"/>
          <p:nvPr/>
        </p:nvSpPr>
        <p:spPr>
          <a:xfrm>
            <a:off x="5691952" y="4202668"/>
            <a:ext cx="708848" cy="369332"/>
          </a:xfrm>
          <a:prstGeom prst="rect">
            <a:avLst/>
          </a:prstGeom>
          <a:noFill/>
        </p:spPr>
        <p:txBody>
          <a:bodyPr wrap="none" rtlCol="0">
            <a:spAutoFit/>
          </a:bodyPr>
          <a:lstStyle/>
          <a:p>
            <a:pPr eaLnBrk="1" fontAlgn="auto" hangingPunct="1">
              <a:spcBef>
                <a:spcPts val="0"/>
              </a:spcBef>
              <a:spcAft>
                <a:spcPts val="0"/>
              </a:spcAft>
            </a:pPr>
            <a:r>
              <a:rPr lang="en-US" sz="1800" b="0" dirty="0" err="1" smtClean="0">
                <a:solidFill>
                  <a:prstClr val="black"/>
                </a:solidFill>
                <a:latin typeface="Arial" pitchFamily="34" charset="0"/>
                <a:ea typeface="+mn-ea"/>
                <a:cs typeface="Arial" pitchFamily="34" charset="0"/>
              </a:rPr>
              <a:t>Megi</a:t>
            </a:r>
            <a:endParaRPr lang="en-US" sz="1800" b="0" dirty="0">
              <a:solidFill>
                <a:prstClr val="black"/>
              </a:solidFill>
              <a:latin typeface="Arial" pitchFamily="34" charset="0"/>
              <a:ea typeface="+mn-ea"/>
              <a:cs typeface="Arial" pitchFamily="34" charset="0"/>
            </a:endParaRPr>
          </a:p>
        </p:txBody>
      </p:sp>
      <p:sp>
        <p:nvSpPr>
          <p:cNvPr id="19" name="TextBox 18"/>
          <p:cNvSpPr txBox="1"/>
          <p:nvPr/>
        </p:nvSpPr>
        <p:spPr>
          <a:xfrm>
            <a:off x="1676400" y="4191000"/>
            <a:ext cx="708848" cy="369332"/>
          </a:xfrm>
          <a:prstGeom prst="rect">
            <a:avLst/>
          </a:prstGeom>
          <a:noFill/>
        </p:spPr>
        <p:txBody>
          <a:bodyPr wrap="none" rtlCol="0">
            <a:spAutoFit/>
          </a:bodyPr>
          <a:lstStyle/>
          <a:p>
            <a:pPr eaLnBrk="1" fontAlgn="auto" hangingPunct="1">
              <a:spcBef>
                <a:spcPts val="0"/>
              </a:spcBef>
              <a:spcAft>
                <a:spcPts val="0"/>
              </a:spcAft>
            </a:pPr>
            <a:r>
              <a:rPr lang="en-US" sz="1800" b="0" dirty="0" err="1" smtClean="0">
                <a:solidFill>
                  <a:prstClr val="black"/>
                </a:solidFill>
                <a:latin typeface="Arial" pitchFamily="34" charset="0"/>
                <a:ea typeface="+mn-ea"/>
                <a:cs typeface="Arial" pitchFamily="34" charset="0"/>
              </a:rPr>
              <a:t>Megi</a:t>
            </a:r>
            <a:endParaRPr lang="en-US" sz="1800" b="0" dirty="0">
              <a:solidFill>
                <a:prstClr val="black"/>
              </a:solidFill>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268413" y="49213"/>
            <a:ext cx="5761037" cy="738664"/>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bg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lgn="ctr">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lIns="0" tIns="0" rIns="0" bIns="0">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eaLnBrk="1" fontAlgn="auto" hangingPunct="1">
              <a:spcBef>
                <a:spcPct val="30000"/>
              </a:spcBef>
              <a:spcAft>
                <a:spcPts val="0"/>
              </a:spcAft>
            </a:pPr>
            <a:r>
              <a:rPr lang="en-US" sz="2400" dirty="0" smtClean="0">
                <a:solidFill>
                  <a:srgbClr val="CB0101"/>
                </a:solidFill>
                <a:ea typeface="+mn-ea"/>
                <a:cs typeface="+mn-cs"/>
              </a:rPr>
              <a:t>Prediction </a:t>
            </a:r>
            <a:r>
              <a:rPr lang="en-US" sz="2400" dirty="0">
                <a:solidFill>
                  <a:srgbClr val="CB0101"/>
                </a:solidFill>
                <a:ea typeface="+mn-ea"/>
                <a:cs typeface="+mn-cs"/>
              </a:rPr>
              <a:t>of Typhoons and Their Impact on the Upper Ocean (ITOP)</a:t>
            </a:r>
            <a:endParaRPr lang="en-US" sz="1400" b="0" dirty="0">
              <a:solidFill>
                <a:srgbClr val="CB0101"/>
              </a:solidFill>
              <a:ea typeface="+mn-ea"/>
              <a:cs typeface="+mn-cs"/>
            </a:endParaRPr>
          </a:p>
        </p:txBody>
      </p:sp>
      <p:sp>
        <p:nvSpPr>
          <p:cNvPr id="6147" name="Text Box 38"/>
          <p:cNvSpPr txBox="1">
            <a:spLocks noChangeArrowheads="1"/>
          </p:cNvSpPr>
          <p:nvPr/>
        </p:nvSpPr>
        <p:spPr bwMode="auto">
          <a:xfrm>
            <a:off x="1079500" y="5337175"/>
            <a:ext cx="7273925" cy="119221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fontAlgn="auto" hangingPunct="1">
              <a:spcBef>
                <a:spcPct val="50000"/>
              </a:spcBef>
              <a:spcAft>
                <a:spcPts val="0"/>
              </a:spcAft>
              <a:buFontTx/>
              <a:buChar char="•"/>
            </a:pPr>
            <a:r>
              <a:rPr lang="en-US" sz="1800" dirty="0">
                <a:solidFill>
                  <a:srgbClr val="000099"/>
                </a:solidFill>
                <a:ea typeface="+mn-ea"/>
                <a:cs typeface="+mn-cs"/>
              </a:rPr>
              <a:t> The predicted track was very close to the best track</a:t>
            </a:r>
          </a:p>
          <a:p>
            <a:pPr eaLnBrk="1" fontAlgn="auto" hangingPunct="1">
              <a:spcBef>
                <a:spcPct val="50000"/>
              </a:spcBef>
              <a:spcAft>
                <a:spcPts val="0"/>
              </a:spcAft>
              <a:buFontTx/>
              <a:buChar char="•"/>
            </a:pPr>
            <a:r>
              <a:rPr lang="en-US" sz="1800" dirty="0">
                <a:solidFill>
                  <a:srgbClr val="000099"/>
                </a:solidFill>
                <a:ea typeface="+mn-ea"/>
                <a:cs typeface="+mn-cs"/>
              </a:rPr>
              <a:t> The predicted intensity followed the trend, but was weaker</a:t>
            </a:r>
          </a:p>
          <a:p>
            <a:pPr eaLnBrk="1" fontAlgn="auto" hangingPunct="1">
              <a:spcBef>
                <a:spcPct val="50000"/>
              </a:spcBef>
              <a:spcAft>
                <a:spcPts val="0"/>
              </a:spcAft>
              <a:buFontTx/>
              <a:buChar char="•"/>
            </a:pPr>
            <a:r>
              <a:rPr lang="en-US" sz="1800" dirty="0">
                <a:solidFill>
                  <a:srgbClr val="000099"/>
                </a:solidFill>
                <a:ea typeface="+mn-ea"/>
                <a:cs typeface="+mn-cs"/>
              </a:rPr>
              <a:t> Cold wake was produced after Sept. 16, 2010.</a:t>
            </a:r>
          </a:p>
        </p:txBody>
      </p:sp>
      <p:grpSp>
        <p:nvGrpSpPr>
          <p:cNvPr id="2" name="Group 39"/>
          <p:cNvGrpSpPr>
            <a:grpSpLocks/>
          </p:cNvGrpSpPr>
          <p:nvPr/>
        </p:nvGrpSpPr>
        <p:grpSpPr bwMode="auto">
          <a:xfrm>
            <a:off x="719138" y="1628775"/>
            <a:ext cx="3852862" cy="3713163"/>
            <a:chOff x="499" y="1094"/>
            <a:chExt cx="2427" cy="2339"/>
          </a:xfrm>
        </p:grpSpPr>
        <p:pic>
          <p:nvPicPr>
            <p:cNvPr id="6160" name="Picture 40" descr="movie"/>
            <p:cNvPicPr>
              <a:picLocks noChangeAspect="1" noChangeArrowheads="1" noCrop="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99" y="1094"/>
              <a:ext cx="2427" cy="233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grpSp>
          <p:nvGrpSpPr>
            <p:cNvPr id="3" name="Group 41"/>
            <p:cNvGrpSpPr>
              <a:grpSpLocks/>
            </p:cNvGrpSpPr>
            <p:nvPr/>
          </p:nvGrpSpPr>
          <p:grpSpPr bwMode="auto">
            <a:xfrm>
              <a:off x="521" y="1139"/>
              <a:ext cx="2381" cy="2132"/>
              <a:chOff x="521" y="1139"/>
              <a:chExt cx="2381" cy="2132"/>
            </a:xfrm>
          </p:grpSpPr>
          <p:sp>
            <p:nvSpPr>
              <p:cNvPr id="6162" name="Text Box 42"/>
              <p:cNvSpPr txBox="1">
                <a:spLocks noChangeArrowheads="1"/>
              </p:cNvSpPr>
              <p:nvPr/>
            </p:nvSpPr>
            <p:spPr bwMode="auto">
              <a:xfrm>
                <a:off x="521" y="1139"/>
                <a:ext cx="2381" cy="115"/>
              </a:xfrm>
              <a:prstGeom prst="rect">
                <a:avLst/>
              </a:prstGeom>
              <a:solidFill>
                <a:schemeClr val="bg1"/>
              </a:solidFill>
              <a:ln>
                <a:noFill/>
              </a:ln>
              <a:effectLst/>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tIns="0" bIns="0">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fontAlgn="auto" hangingPunct="1">
                  <a:spcBef>
                    <a:spcPct val="50000"/>
                  </a:spcBef>
                  <a:spcAft>
                    <a:spcPts val="0"/>
                  </a:spcAft>
                </a:pPr>
                <a:r>
                  <a:rPr lang="en-US">
                    <a:solidFill>
                      <a:srgbClr val="000099"/>
                    </a:solidFill>
                    <a:ea typeface="+mn-ea"/>
                    <a:cs typeface="+mn-cs"/>
                  </a:rPr>
                  <a:t>SST, Currents and Track of COAMPS Forecasts</a:t>
                </a:r>
              </a:p>
            </p:txBody>
          </p:sp>
          <p:sp>
            <p:nvSpPr>
              <p:cNvPr id="6163" name="Text Box 43"/>
              <p:cNvSpPr txBox="1">
                <a:spLocks noChangeArrowheads="1"/>
              </p:cNvSpPr>
              <p:nvPr/>
            </p:nvSpPr>
            <p:spPr bwMode="auto">
              <a:xfrm>
                <a:off x="680" y="3175"/>
                <a:ext cx="2086" cy="96"/>
              </a:xfrm>
              <a:prstGeom prst="rect">
                <a:avLst/>
              </a:prstGeom>
              <a:solidFill>
                <a:schemeClr val="bg1"/>
              </a:solidFill>
              <a:ln>
                <a:noFill/>
              </a:ln>
              <a:effectLst/>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lIns="0" tIns="0" rIns="0" bIns="0">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fontAlgn="auto" hangingPunct="1">
                  <a:spcBef>
                    <a:spcPct val="50000"/>
                  </a:spcBef>
                  <a:spcAft>
                    <a:spcPts val="0"/>
                  </a:spcAft>
                </a:pPr>
                <a:r>
                  <a:rPr lang="en-US" sz="1000">
                    <a:solidFill>
                      <a:prstClr val="black"/>
                    </a:solidFill>
                    <a:latin typeface="Times New Roman" pitchFamily="18" charset="0"/>
                    <a:ea typeface="+mn-ea"/>
                    <a:cs typeface="+mn-cs"/>
                  </a:rPr>
                  <a:t>111    114    117    120     123     126    129    132    135     138</a:t>
                </a:r>
                <a:r>
                  <a:rPr lang="en-US" sz="1000" b="0">
                    <a:solidFill>
                      <a:prstClr val="black"/>
                    </a:solidFill>
                    <a:latin typeface="Times New Roman" pitchFamily="18" charset="0"/>
                    <a:ea typeface="+mn-ea"/>
                    <a:cs typeface="+mn-cs"/>
                  </a:rPr>
                  <a:t>    </a:t>
                </a:r>
              </a:p>
            </p:txBody>
          </p:sp>
          <p:sp>
            <p:nvSpPr>
              <p:cNvPr id="6164" name="Text Box 44"/>
              <p:cNvSpPr txBox="1">
                <a:spLocks noChangeArrowheads="1"/>
              </p:cNvSpPr>
              <p:nvPr/>
            </p:nvSpPr>
            <p:spPr bwMode="auto">
              <a:xfrm>
                <a:off x="521" y="1298"/>
                <a:ext cx="114" cy="1889"/>
              </a:xfrm>
              <a:prstGeom prst="rect">
                <a:avLst/>
              </a:prstGeom>
              <a:solidFill>
                <a:schemeClr val="bg1"/>
              </a:solidFill>
              <a:ln>
                <a:noFill/>
              </a:ln>
              <a:effectLst/>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lIns="0" tIns="0" rIns="0" bIns="0">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fontAlgn="auto" hangingPunct="1">
                  <a:spcBef>
                    <a:spcPct val="70000"/>
                  </a:spcBef>
                  <a:spcAft>
                    <a:spcPts val="0"/>
                  </a:spcAft>
                </a:pPr>
                <a:r>
                  <a:rPr lang="en-US" sz="1000">
                    <a:solidFill>
                      <a:prstClr val="black"/>
                    </a:solidFill>
                    <a:latin typeface="Times New Roman" pitchFamily="18" charset="0"/>
                    <a:ea typeface="+mn-ea"/>
                    <a:cs typeface="+mn-cs"/>
                  </a:rPr>
                  <a:t>34</a:t>
                </a:r>
              </a:p>
              <a:p>
                <a:pPr eaLnBrk="1" fontAlgn="auto" hangingPunct="1">
                  <a:spcBef>
                    <a:spcPct val="70000"/>
                  </a:spcBef>
                  <a:spcAft>
                    <a:spcPts val="0"/>
                  </a:spcAft>
                </a:pPr>
                <a:r>
                  <a:rPr lang="en-US" sz="1000">
                    <a:solidFill>
                      <a:prstClr val="black"/>
                    </a:solidFill>
                    <a:latin typeface="Times New Roman" pitchFamily="18" charset="0"/>
                    <a:ea typeface="+mn-ea"/>
                    <a:cs typeface="+mn-cs"/>
                  </a:rPr>
                  <a:t>32</a:t>
                </a:r>
              </a:p>
              <a:p>
                <a:pPr eaLnBrk="1" fontAlgn="auto" hangingPunct="1">
                  <a:spcBef>
                    <a:spcPct val="70000"/>
                  </a:spcBef>
                  <a:spcAft>
                    <a:spcPts val="0"/>
                  </a:spcAft>
                </a:pPr>
                <a:r>
                  <a:rPr lang="en-US" sz="1000">
                    <a:solidFill>
                      <a:prstClr val="black"/>
                    </a:solidFill>
                    <a:latin typeface="Times New Roman" pitchFamily="18" charset="0"/>
                    <a:ea typeface="+mn-ea"/>
                    <a:cs typeface="+mn-cs"/>
                  </a:rPr>
                  <a:t>30</a:t>
                </a:r>
              </a:p>
              <a:p>
                <a:pPr eaLnBrk="1" fontAlgn="auto" hangingPunct="1">
                  <a:spcBef>
                    <a:spcPct val="70000"/>
                  </a:spcBef>
                  <a:spcAft>
                    <a:spcPts val="0"/>
                  </a:spcAft>
                </a:pPr>
                <a:r>
                  <a:rPr lang="en-US" sz="1000">
                    <a:solidFill>
                      <a:prstClr val="black"/>
                    </a:solidFill>
                    <a:latin typeface="Times New Roman" pitchFamily="18" charset="0"/>
                    <a:ea typeface="+mn-ea"/>
                    <a:cs typeface="+mn-cs"/>
                  </a:rPr>
                  <a:t>28</a:t>
                </a:r>
              </a:p>
              <a:p>
                <a:pPr eaLnBrk="1" fontAlgn="auto" hangingPunct="1">
                  <a:spcBef>
                    <a:spcPct val="70000"/>
                  </a:spcBef>
                  <a:spcAft>
                    <a:spcPts val="0"/>
                  </a:spcAft>
                </a:pPr>
                <a:r>
                  <a:rPr lang="en-US" sz="1000">
                    <a:solidFill>
                      <a:prstClr val="black"/>
                    </a:solidFill>
                    <a:latin typeface="Times New Roman" pitchFamily="18" charset="0"/>
                    <a:ea typeface="+mn-ea"/>
                    <a:cs typeface="+mn-cs"/>
                  </a:rPr>
                  <a:t>26</a:t>
                </a:r>
              </a:p>
              <a:p>
                <a:pPr eaLnBrk="1" fontAlgn="auto" hangingPunct="1">
                  <a:spcBef>
                    <a:spcPct val="70000"/>
                  </a:spcBef>
                  <a:spcAft>
                    <a:spcPts val="0"/>
                  </a:spcAft>
                </a:pPr>
                <a:r>
                  <a:rPr lang="en-US" sz="1000">
                    <a:solidFill>
                      <a:prstClr val="black"/>
                    </a:solidFill>
                    <a:latin typeface="Times New Roman" pitchFamily="18" charset="0"/>
                    <a:ea typeface="+mn-ea"/>
                    <a:cs typeface="+mn-cs"/>
                  </a:rPr>
                  <a:t>24</a:t>
                </a:r>
              </a:p>
              <a:p>
                <a:pPr eaLnBrk="1" fontAlgn="auto" hangingPunct="1">
                  <a:spcBef>
                    <a:spcPct val="70000"/>
                  </a:spcBef>
                  <a:spcAft>
                    <a:spcPts val="0"/>
                  </a:spcAft>
                </a:pPr>
                <a:r>
                  <a:rPr lang="en-US" sz="1000">
                    <a:solidFill>
                      <a:prstClr val="black"/>
                    </a:solidFill>
                    <a:latin typeface="Times New Roman" pitchFamily="18" charset="0"/>
                    <a:ea typeface="+mn-ea"/>
                    <a:cs typeface="+mn-cs"/>
                  </a:rPr>
                  <a:t>22</a:t>
                </a:r>
              </a:p>
              <a:p>
                <a:pPr eaLnBrk="1" fontAlgn="auto" hangingPunct="1">
                  <a:spcBef>
                    <a:spcPct val="70000"/>
                  </a:spcBef>
                  <a:spcAft>
                    <a:spcPts val="0"/>
                  </a:spcAft>
                </a:pPr>
                <a:r>
                  <a:rPr lang="en-US" sz="1000">
                    <a:solidFill>
                      <a:prstClr val="black"/>
                    </a:solidFill>
                    <a:latin typeface="Times New Roman" pitchFamily="18" charset="0"/>
                    <a:ea typeface="+mn-ea"/>
                    <a:cs typeface="+mn-cs"/>
                  </a:rPr>
                  <a:t>20</a:t>
                </a:r>
              </a:p>
              <a:p>
                <a:pPr eaLnBrk="1" fontAlgn="auto" hangingPunct="1">
                  <a:spcBef>
                    <a:spcPct val="70000"/>
                  </a:spcBef>
                  <a:spcAft>
                    <a:spcPts val="0"/>
                  </a:spcAft>
                </a:pPr>
                <a:r>
                  <a:rPr lang="en-US" sz="1000">
                    <a:solidFill>
                      <a:prstClr val="black"/>
                    </a:solidFill>
                    <a:latin typeface="Times New Roman" pitchFamily="18" charset="0"/>
                    <a:ea typeface="+mn-ea"/>
                    <a:cs typeface="+mn-cs"/>
                  </a:rPr>
                  <a:t>18</a:t>
                </a:r>
              </a:p>
              <a:p>
                <a:pPr eaLnBrk="1" fontAlgn="auto" hangingPunct="1">
                  <a:spcBef>
                    <a:spcPct val="70000"/>
                  </a:spcBef>
                  <a:spcAft>
                    <a:spcPts val="0"/>
                  </a:spcAft>
                </a:pPr>
                <a:r>
                  <a:rPr lang="en-US" sz="1000">
                    <a:solidFill>
                      <a:prstClr val="black"/>
                    </a:solidFill>
                    <a:latin typeface="Times New Roman" pitchFamily="18" charset="0"/>
                    <a:ea typeface="+mn-ea"/>
                    <a:cs typeface="+mn-cs"/>
                  </a:rPr>
                  <a:t>16</a:t>
                </a:r>
              </a:p>
              <a:p>
                <a:pPr eaLnBrk="1" fontAlgn="auto" hangingPunct="1">
                  <a:spcBef>
                    <a:spcPct val="70000"/>
                  </a:spcBef>
                  <a:spcAft>
                    <a:spcPts val="0"/>
                  </a:spcAft>
                </a:pPr>
                <a:r>
                  <a:rPr lang="en-US" sz="1000">
                    <a:solidFill>
                      <a:prstClr val="black"/>
                    </a:solidFill>
                    <a:latin typeface="Times New Roman" pitchFamily="18" charset="0"/>
                    <a:ea typeface="+mn-ea"/>
                    <a:cs typeface="+mn-cs"/>
                  </a:rPr>
                  <a:t>14</a:t>
                </a:r>
              </a:p>
              <a:p>
                <a:pPr eaLnBrk="1" fontAlgn="auto" hangingPunct="1">
                  <a:spcBef>
                    <a:spcPct val="70000"/>
                  </a:spcBef>
                  <a:spcAft>
                    <a:spcPts val="0"/>
                  </a:spcAft>
                </a:pPr>
                <a:r>
                  <a:rPr lang="en-US" sz="1000">
                    <a:solidFill>
                      <a:prstClr val="black"/>
                    </a:solidFill>
                    <a:latin typeface="Times New Roman" pitchFamily="18" charset="0"/>
                    <a:ea typeface="+mn-ea"/>
                    <a:cs typeface="+mn-cs"/>
                  </a:rPr>
                  <a:t>12</a:t>
                </a:r>
              </a:p>
            </p:txBody>
          </p:sp>
        </p:grpSp>
      </p:grpSp>
      <p:sp>
        <p:nvSpPr>
          <p:cNvPr id="6149" name="Rectangle 45"/>
          <p:cNvSpPr>
            <a:spLocks noChangeArrowheads="1"/>
          </p:cNvSpPr>
          <p:nvPr/>
        </p:nvSpPr>
        <p:spPr bwMode="auto">
          <a:xfrm>
            <a:off x="0" y="1087438"/>
            <a:ext cx="8604250" cy="325437"/>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a:lstStyle/>
          <a:p>
            <a:pPr algn="ctr" eaLnBrk="1" fontAlgn="auto" hangingPunct="1">
              <a:lnSpc>
                <a:spcPct val="90000"/>
              </a:lnSpc>
              <a:spcBef>
                <a:spcPts val="0"/>
              </a:spcBef>
              <a:spcAft>
                <a:spcPts val="0"/>
              </a:spcAft>
            </a:pPr>
            <a:r>
              <a:rPr lang="en-US" sz="1800" dirty="0" smtClean="0">
                <a:solidFill>
                  <a:srgbClr val="000099"/>
                </a:solidFill>
                <a:latin typeface="Calibri"/>
                <a:ea typeface="+mn-ea"/>
                <a:cs typeface="+mn-cs"/>
              </a:rPr>
              <a:t>Real-Time Coupled </a:t>
            </a:r>
            <a:r>
              <a:rPr lang="en-US" sz="1800" dirty="0">
                <a:solidFill>
                  <a:srgbClr val="000099"/>
                </a:solidFill>
                <a:latin typeface="Calibri"/>
                <a:ea typeface="+mn-ea"/>
                <a:cs typeface="+mn-cs"/>
              </a:rPr>
              <a:t>Forecasts for </a:t>
            </a:r>
            <a:r>
              <a:rPr lang="en-US" sz="1800" dirty="0" smtClean="0">
                <a:solidFill>
                  <a:srgbClr val="000099"/>
                </a:solidFill>
                <a:latin typeface="Calibri"/>
                <a:ea typeface="+mn-ea"/>
                <a:cs typeface="+mn-cs"/>
              </a:rPr>
              <a:t>2010 Typhoon </a:t>
            </a:r>
            <a:r>
              <a:rPr lang="en-US" sz="1800" dirty="0" err="1">
                <a:solidFill>
                  <a:srgbClr val="000099"/>
                </a:solidFill>
                <a:latin typeface="Calibri"/>
                <a:ea typeface="+mn-ea"/>
                <a:cs typeface="+mn-cs"/>
              </a:rPr>
              <a:t>Fanapi</a:t>
            </a:r>
            <a:r>
              <a:rPr lang="en-US" sz="1800" dirty="0">
                <a:solidFill>
                  <a:srgbClr val="000099"/>
                </a:solidFill>
                <a:latin typeface="Calibri"/>
                <a:ea typeface="+mn-ea"/>
                <a:cs typeface="+mn-cs"/>
              </a:rPr>
              <a:t> (12W)</a:t>
            </a:r>
          </a:p>
        </p:txBody>
      </p:sp>
      <p:grpSp>
        <p:nvGrpSpPr>
          <p:cNvPr id="4" name="Group 52"/>
          <p:cNvGrpSpPr>
            <a:grpSpLocks/>
          </p:cNvGrpSpPr>
          <p:nvPr/>
        </p:nvGrpSpPr>
        <p:grpSpPr bwMode="auto">
          <a:xfrm>
            <a:off x="4643438" y="1628775"/>
            <a:ext cx="3752850" cy="3432175"/>
            <a:chOff x="3079" y="1026"/>
            <a:chExt cx="2364" cy="2162"/>
          </a:xfrm>
        </p:grpSpPr>
        <p:pic>
          <p:nvPicPr>
            <p:cNvPr id="6155" name="Picture 46" descr="2010"/>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107" y="1038"/>
              <a:ext cx="2336" cy="21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6156" name="Text Box 47"/>
            <p:cNvSpPr txBox="1">
              <a:spLocks noChangeArrowheads="1"/>
            </p:cNvSpPr>
            <p:nvPr/>
          </p:nvSpPr>
          <p:spPr bwMode="auto">
            <a:xfrm>
              <a:off x="3243" y="3045"/>
              <a:ext cx="2177" cy="96"/>
            </a:xfrm>
            <a:prstGeom prst="rect">
              <a:avLst/>
            </a:prstGeom>
            <a:solidFill>
              <a:schemeClr val="bg1"/>
            </a:solidFill>
            <a:ln>
              <a:noFill/>
            </a:ln>
            <a:effectLst/>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lIns="0" tIns="0" rIns="0" bIns="0">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fontAlgn="auto" hangingPunct="1">
                <a:spcBef>
                  <a:spcPct val="50000"/>
                </a:spcBef>
                <a:spcAft>
                  <a:spcPts val="0"/>
                </a:spcAft>
              </a:pPr>
              <a:r>
                <a:rPr lang="en-US" sz="1000">
                  <a:solidFill>
                    <a:prstClr val="black"/>
                  </a:solidFill>
                  <a:ea typeface="+mn-ea"/>
                  <a:cs typeface="+mn-cs"/>
                </a:rPr>
                <a:t>15SEP   16       17       18        19       20       21       22       23</a:t>
              </a:r>
            </a:p>
          </p:txBody>
        </p:sp>
        <p:sp>
          <p:nvSpPr>
            <p:cNvPr id="6157" name="Text Box 49"/>
            <p:cNvSpPr txBox="1">
              <a:spLocks noChangeArrowheads="1"/>
            </p:cNvSpPr>
            <p:nvPr/>
          </p:nvSpPr>
          <p:spPr bwMode="auto">
            <a:xfrm>
              <a:off x="3174" y="1116"/>
              <a:ext cx="159" cy="1932"/>
            </a:xfrm>
            <a:prstGeom prst="rect">
              <a:avLst/>
            </a:prstGeom>
            <a:solidFill>
              <a:schemeClr val="bg1"/>
            </a:solidFill>
            <a:ln>
              <a:noFill/>
            </a:ln>
            <a:effectLst/>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lIns="0" tIns="0" rIns="0" bIns="137160">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fontAlgn="auto" hangingPunct="1">
                <a:spcBef>
                  <a:spcPct val="160000"/>
                </a:spcBef>
                <a:spcAft>
                  <a:spcPts val="0"/>
                </a:spcAft>
              </a:pPr>
              <a:r>
                <a:rPr lang="en-US" sz="1000">
                  <a:solidFill>
                    <a:prstClr val="black"/>
                  </a:solidFill>
                  <a:ea typeface="+mn-ea"/>
                  <a:cs typeface="+mn-cs"/>
                </a:rPr>
                <a:t>160</a:t>
              </a:r>
            </a:p>
            <a:p>
              <a:pPr eaLnBrk="1" fontAlgn="auto" hangingPunct="1">
                <a:spcBef>
                  <a:spcPct val="160000"/>
                </a:spcBef>
                <a:spcAft>
                  <a:spcPts val="0"/>
                </a:spcAft>
              </a:pPr>
              <a:r>
                <a:rPr lang="en-US" sz="1000">
                  <a:solidFill>
                    <a:prstClr val="black"/>
                  </a:solidFill>
                  <a:ea typeface="+mn-ea"/>
                  <a:cs typeface="+mn-cs"/>
                </a:rPr>
                <a:t>140</a:t>
              </a:r>
            </a:p>
            <a:p>
              <a:pPr eaLnBrk="1" fontAlgn="auto" hangingPunct="1">
                <a:spcBef>
                  <a:spcPct val="160000"/>
                </a:spcBef>
                <a:spcAft>
                  <a:spcPts val="0"/>
                </a:spcAft>
              </a:pPr>
              <a:r>
                <a:rPr lang="en-US" sz="1000">
                  <a:solidFill>
                    <a:prstClr val="black"/>
                  </a:solidFill>
                  <a:ea typeface="+mn-ea"/>
                  <a:cs typeface="+mn-cs"/>
                </a:rPr>
                <a:t>120</a:t>
              </a:r>
            </a:p>
            <a:p>
              <a:pPr eaLnBrk="1" fontAlgn="auto" hangingPunct="1">
                <a:spcBef>
                  <a:spcPct val="160000"/>
                </a:spcBef>
                <a:spcAft>
                  <a:spcPts val="0"/>
                </a:spcAft>
              </a:pPr>
              <a:r>
                <a:rPr lang="en-US" sz="1000">
                  <a:solidFill>
                    <a:prstClr val="black"/>
                  </a:solidFill>
                  <a:ea typeface="+mn-ea"/>
                  <a:cs typeface="+mn-cs"/>
                </a:rPr>
                <a:t>100</a:t>
              </a:r>
            </a:p>
            <a:p>
              <a:pPr eaLnBrk="1" fontAlgn="auto" hangingPunct="1">
                <a:spcBef>
                  <a:spcPct val="160000"/>
                </a:spcBef>
                <a:spcAft>
                  <a:spcPts val="0"/>
                </a:spcAft>
              </a:pPr>
              <a:r>
                <a:rPr lang="en-US" sz="1000">
                  <a:solidFill>
                    <a:prstClr val="black"/>
                  </a:solidFill>
                  <a:ea typeface="+mn-ea"/>
                  <a:cs typeface="+mn-cs"/>
                </a:rPr>
                <a:t> 80</a:t>
              </a:r>
            </a:p>
            <a:p>
              <a:pPr eaLnBrk="1" fontAlgn="auto" hangingPunct="1">
                <a:spcBef>
                  <a:spcPct val="160000"/>
                </a:spcBef>
                <a:spcAft>
                  <a:spcPts val="0"/>
                </a:spcAft>
              </a:pPr>
              <a:r>
                <a:rPr lang="en-US" sz="1000">
                  <a:solidFill>
                    <a:prstClr val="black"/>
                  </a:solidFill>
                  <a:ea typeface="+mn-ea"/>
                  <a:cs typeface="+mn-cs"/>
                </a:rPr>
                <a:t> 60</a:t>
              </a:r>
            </a:p>
            <a:p>
              <a:pPr eaLnBrk="1" fontAlgn="auto" hangingPunct="1">
                <a:spcBef>
                  <a:spcPct val="160000"/>
                </a:spcBef>
                <a:spcAft>
                  <a:spcPts val="0"/>
                </a:spcAft>
              </a:pPr>
              <a:r>
                <a:rPr lang="en-US" sz="1000">
                  <a:solidFill>
                    <a:prstClr val="black"/>
                  </a:solidFill>
                  <a:ea typeface="+mn-ea"/>
                  <a:cs typeface="+mn-cs"/>
                </a:rPr>
                <a:t> 40</a:t>
              </a:r>
            </a:p>
            <a:p>
              <a:pPr eaLnBrk="1" fontAlgn="auto" hangingPunct="1">
                <a:spcBef>
                  <a:spcPct val="160000"/>
                </a:spcBef>
                <a:spcAft>
                  <a:spcPts val="0"/>
                </a:spcAft>
              </a:pPr>
              <a:r>
                <a:rPr lang="en-US" sz="1000">
                  <a:solidFill>
                    <a:prstClr val="black"/>
                  </a:solidFill>
                  <a:ea typeface="+mn-ea"/>
                  <a:cs typeface="+mn-cs"/>
                </a:rPr>
                <a:t> 20</a:t>
              </a:r>
            </a:p>
          </p:txBody>
        </p:sp>
        <p:sp>
          <p:nvSpPr>
            <p:cNvPr id="6158" name="Text Box 50"/>
            <p:cNvSpPr txBox="1">
              <a:spLocks noChangeArrowheads="1"/>
            </p:cNvSpPr>
            <p:nvPr/>
          </p:nvSpPr>
          <p:spPr bwMode="auto">
            <a:xfrm rot="-5400000">
              <a:off x="2616" y="2056"/>
              <a:ext cx="1021" cy="96"/>
            </a:xfrm>
            <a:prstGeom prst="rect">
              <a:avLst/>
            </a:prstGeom>
            <a:solidFill>
              <a:schemeClr val="bg1"/>
            </a:solidFill>
            <a:ln>
              <a:noFill/>
            </a:ln>
            <a:effectLst/>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lIns="0" tIns="0" rIns="0" bIns="0">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fontAlgn="auto" hangingPunct="1">
                <a:spcBef>
                  <a:spcPct val="50000"/>
                </a:spcBef>
                <a:spcAft>
                  <a:spcPts val="0"/>
                </a:spcAft>
              </a:pPr>
              <a:r>
                <a:rPr lang="en-US" sz="1000">
                  <a:solidFill>
                    <a:prstClr val="black"/>
                  </a:solidFill>
                  <a:ea typeface="+mn-ea"/>
                  <a:cs typeface="+mn-cs"/>
                </a:rPr>
                <a:t>Maximum Wind Speed (Kt)</a:t>
              </a:r>
            </a:p>
          </p:txBody>
        </p:sp>
        <p:sp>
          <p:nvSpPr>
            <p:cNvPr id="6159" name="Text Box 51"/>
            <p:cNvSpPr txBox="1">
              <a:spLocks noChangeArrowheads="1"/>
            </p:cNvSpPr>
            <p:nvPr/>
          </p:nvSpPr>
          <p:spPr bwMode="auto">
            <a:xfrm>
              <a:off x="3515" y="1026"/>
              <a:ext cx="1769" cy="115"/>
            </a:xfrm>
            <a:prstGeom prst="rect">
              <a:avLst/>
            </a:prstGeom>
            <a:solidFill>
              <a:schemeClr val="bg1"/>
            </a:solidFill>
            <a:ln>
              <a:noFill/>
            </a:ln>
            <a:effectLst/>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tIns="0" bIns="0">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fontAlgn="auto" hangingPunct="1">
                <a:spcBef>
                  <a:spcPct val="50000"/>
                </a:spcBef>
                <a:spcAft>
                  <a:spcPts val="0"/>
                </a:spcAft>
              </a:pPr>
              <a:r>
                <a:rPr lang="en-US">
                  <a:solidFill>
                    <a:srgbClr val="000099"/>
                  </a:solidFill>
                  <a:ea typeface="+mn-ea"/>
                  <a:cs typeface="+mn-cs"/>
                </a:rPr>
                <a:t>Maximum Wind Speed Verification</a:t>
              </a:r>
            </a:p>
          </p:txBody>
        </p:sp>
      </p:grpSp>
      <p:grpSp>
        <p:nvGrpSpPr>
          <p:cNvPr id="5" name="Group 56"/>
          <p:cNvGrpSpPr>
            <a:grpSpLocks/>
          </p:cNvGrpSpPr>
          <p:nvPr/>
        </p:nvGrpSpPr>
        <p:grpSpPr bwMode="auto">
          <a:xfrm>
            <a:off x="1042988" y="1989138"/>
            <a:ext cx="863600" cy="334962"/>
            <a:chOff x="657" y="1253"/>
            <a:chExt cx="544" cy="211"/>
          </a:xfrm>
        </p:grpSpPr>
        <p:sp>
          <p:nvSpPr>
            <p:cNvPr id="6152" name="Text Box 53"/>
            <p:cNvSpPr txBox="1">
              <a:spLocks noChangeArrowheads="1"/>
            </p:cNvSpPr>
            <p:nvPr/>
          </p:nvSpPr>
          <p:spPr bwMode="auto">
            <a:xfrm>
              <a:off x="657" y="1253"/>
              <a:ext cx="522" cy="211"/>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lIns="0" tIns="0" rIns="0" bIns="0">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fontAlgn="auto" hangingPunct="1">
                <a:spcBef>
                  <a:spcPct val="20000"/>
                </a:spcBef>
                <a:spcAft>
                  <a:spcPts val="0"/>
                </a:spcAft>
              </a:pPr>
              <a:r>
                <a:rPr lang="en-US" sz="1000">
                  <a:solidFill>
                    <a:prstClr val="black"/>
                  </a:solidFill>
                  <a:ea typeface="+mn-ea"/>
                  <a:cs typeface="+mn-cs"/>
                </a:rPr>
                <a:t>Best</a:t>
              </a:r>
            </a:p>
            <a:p>
              <a:pPr eaLnBrk="1" fontAlgn="auto" hangingPunct="1">
                <a:spcBef>
                  <a:spcPct val="20000"/>
                </a:spcBef>
                <a:spcAft>
                  <a:spcPts val="0"/>
                </a:spcAft>
              </a:pPr>
              <a:r>
                <a:rPr lang="en-US" sz="1000">
                  <a:solidFill>
                    <a:prstClr val="black"/>
                  </a:solidFill>
                  <a:ea typeface="+mn-ea"/>
                  <a:cs typeface="+mn-cs"/>
                </a:rPr>
                <a:t>COAMPS</a:t>
              </a:r>
            </a:p>
          </p:txBody>
        </p:sp>
        <p:sp>
          <p:nvSpPr>
            <p:cNvPr id="6153" name="Line 54"/>
            <p:cNvSpPr>
              <a:spLocks noChangeShapeType="1"/>
            </p:cNvSpPr>
            <p:nvPr/>
          </p:nvSpPr>
          <p:spPr bwMode="auto">
            <a:xfrm>
              <a:off x="1020" y="1321"/>
              <a:ext cx="181" cy="0"/>
            </a:xfrm>
            <a:prstGeom prst="line">
              <a:avLst/>
            </a:prstGeom>
            <a:noFill/>
            <a:ln w="28575">
              <a:solidFill>
                <a:schemeClr val="tx1"/>
              </a:solidFill>
              <a:round/>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en-US" sz="1800" b="0">
                <a:solidFill>
                  <a:prstClr val="black"/>
                </a:solidFill>
                <a:latin typeface="Calibri"/>
                <a:ea typeface="+mn-ea"/>
                <a:cs typeface="+mn-cs"/>
              </a:endParaRPr>
            </a:p>
          </p:txBody>
        </p:sp>
        <p:sp>
          <p:nvSpPr>
            <p:cNvPr id="6154" name="Line 55"/>
            <p:cNvSpPr>
              <a:spLocks noChangeShapeType="1"/>
            </p:cNvSpPr>
            <p:nvPr/>
          </p:nvSpPr>
          <p:spPr bwMode="auto">
            <a:xfrm>
              <a:off x="1020" y="1434"/>
              <a:ext cx="181" cy="0"/>
            </a:xfrm>
            <a:prstGeom prst="line">
              <a:avLst/>
            </a:prstGeom>
            <a:noFill/>
            <a:ln w="28575">
              <a:solidFill>
                <a:srgbClr val="FF3300"/>
              </a:solidFill>
              <a:round/>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en-US" sz="1800" b="0">
                <a:solidFill>
                  <a:prstClr val="black"/>
                </a:solidFill>
                <a:latin typeface="Calibri"/>
                <a:ea typeface="+mn-ea"/>
                <a:cs typeface="+mn-cs"/>
              </a:endParaRPr>
            </a:p>
          </p:txBody>
        </p:sp>
      </p:grpSp>
      <p:sp>
        <p:nvSpPr>
          <p:cNvPr id="21" name="TextBox 20"/>
          <p:cNvSpPr txBox="1"/>
          <p:nvPr/>
        </p:nvSpPr>
        <p:spPr>
          <a:xfrm>
            <a:off x="7171510" y="6488668"/>
            <a:ext cx="1972490" cy="369332"/>
          </a:xfrm>
          <a:prstGeom prst="rect">
            <a:avLst/>
          </a:prstGeom>
          <a:noFill/>
        </p:spPr>
        <p:txBody>
          <a:bodyPr wrap="none" rtlCol="0">
            <a:spAutoFit/>
          </a:bodyPr>
          <a:lstStyle/>
          <a:p>
            <a:r>
              <a:rPr lang="en-US" sz="1800" b="0" dirty="0" smtClean="0"/>
              <a:t>(</a:t>
            </a:r>
            <a:r>
              <a:rPr lang="en-US" sz="1800" b="0" dirty="0" err="1" smtClean="0"/>
              <a:t>Shouping</a:t>
            </a:r>
            <a:r>
              <a:rPr lang="en-US" sz="1800" b="0" dirty="0" smtClean="0"/>
              <a:t> Wang)</a:t>
            </a:r>
            <a:endParaRPr lang="en-US" sz="1800" b="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7771" t="4019" r="9143" b="3553"/>
          <a:stretch/>
        </p:blipFill>
        <p:spPr>
          <a:xfrm>
            <a:off x="685800" y="833591"/>
            <a:ext cx="3622978" cy="3022751"/>
          </a:xfrm>
          <a:prstGeom prst="rect">
            <a:avLst/>
          </a:prstGeom>
        </p:spPr>
      </p:pic>
      <p:pic>
        <p:nvPicPr>
          <p:cNvPr id="2" name="Picture 5" descr="dsst_72"/>
          <p:cNvPicPr>
            <a:picLocks noChangeAspect="1" noChangeArrowheads="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7018" r="8772"/>
          <a:stretch>
            <a:fillRect/>
          </a:stretch>
        </p:blipFill>
        <p:spPr bwMode="auto">
          <a:xfrm>
            <a:off x="5106091" y="4038600"/>
            <a:ext cx="2815211" cy="2506468"/>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3" name="Text Box 6"/>
          <p:cNvSpPr txBox="1">
            <a:spLocks noChangeArrowheads="1"/>
          </p:cNvSpPr>
          <p:nvPr/>
        </p:nvSpPr>
        <p:spPr bwMode="auto">
          <a:xfrm>
            <a:off x="5373201" y="5977094"/>
            <a:ext cx="1981200" cy="36671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square">
            <a:spAutoFit/>
          </a:bodyPr>
          <a:lstStyle/>
          <a:p>
            <a:pPr eaLnBrk="1" fontAlgn="auto" hangingPunct="1">
              <a:spcBef>
                <a:spcPct val="50000"/>
              </a:spcBef>
              <a:spcAft>
                <a:spcPts val="0"/>
              </a:spcAft>
            </a:pPr>
            <a:r>
              <a:rPr lang="en-US" sz="1800" dirty="0">
                <a:solidFill>
                  <a:prstClr val="black"/>
                </a:solidFill>
                <a:latin typeface="Calibri"/>
                <a:ea typeface="+mn-ea"/>
                <a:cs typeface="+mn-cs"/>
              </a:rPr>
              <a:t>72 h SST anomaly</a:t>
            </a:r>
          </a:p>
        </p:txBody>
      </p:sp>
      <p:grpSp>
        <p:nvGrpSpPr>
          <p:cNvPr id="4" name="Group 5"/>
          <p:cNvGrpSpPr/>
          <p:nvPr/>
        </p:nvGrpSpPr>
        <p:grpSpPr>
          <a:xfrm>
            <a:off x="533400" y="187260"/>
            <a:ext cx="8017103" cy="3662118"/>
            <a:chOff x="380914" y="260208"/>
            <a:chExt cx="8017103" cy="3662118"/>
          </a:xfrm>
        </p:grpSpPr>
        <p:sp>
          <p:nvSpPr>
            <p:cNvPr id="5" name="TextBox 4"/>
            <p:cNvSpPr txBox="1"/>
            <p:nvPr/>
          </p:nvSpPr>
          <p:spPr>
            <a:xfrm>
              <a:off x="380914" y="260208"/>
              <a:ext cx="4687401" cy="646331"/>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prstClr val="black"/>
                  </a:solidFill>
                  <a:latin typeface="Calibri"/>
                  <a:ea typeface="+mn-ea"/>
                  <a:cs typeface="+mn-cs"/>
                </a:rPr>
                <a:t>Air-ocean-wave coupled COAMPS 2010091700 60h forecast SST of typhoon </a:t>
              </a:r>
              <a:r>
                <a:rPr lang="en-US" sz="1800" dirty="0" err="1" smtClean="0">
                  <a:solidFill>
                    <a:prstClr val="black"/>
                  </a:solidFill>
                  <a:latin typeface="Calibri"/>
                  <a:ea typeface="+mn-ea"/>
                  <a:cs typeface="+mn-cs"/>
                </a:rPr>
                <a:t>Fanapi</a:t>
              </a:r>
              <a:endParaRPr lang="en-US" sz="1800" dirty="0">
                <a:solidFill>
                  <a:prstClr val="black"/>
                </a:solidFill>
                <a:latin typeface="Calibri"/>
                <a:ea typeface="+mn-ea"/>
                <a:cs typeface="+mn-cs"/>
              </a:endParaRPr>
            </a:p>
          </p:txBody>
        </p:sp>
        <p:sp>
          <p:nvSpPr>
            <p:cNvPr id="7" name="Text Box 4"/>
            <p:cNvSpPr txBox="1">
              <a:spLocks noChangeArrowheads="1"/>
            </p:cNvSpPr>
            <p:nvPr/>
          </p:nvSpPr>
          <p:spPr bwMode="auto">
            <a:xfrm>
              <a:off x="4629378" y="683361"/>
              <a:ext cx="3768639" cy="263955"/>
            </a:xfrm>
            <a:prstGeom prst="rect">
              <a:avLst/>
            </a:prstGeom>
            <a:solidFill>
              <a:srgbClr val="FFFFFF"/>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0" tIns="0" rIns="0" bIns="0"/>
            <a:lstStyle/>
            <a:p>
              <a:pPr eaLnBrk="1" fontAlgn="auto" hangingPunct="1">
                <a:spcBef>
                  <a:spcPts val="0"/>
                </a:spcBef>
                <a:spcAft>
                  <a:spcPts val="0"/>
                </a:spcAft>
              </a:pPr>
              <a:r>
                <a:rPr lang="en-US" sz="1600" dirty="0" smtClean="0">
                  <a:solidFill>
                    <a:srgbClr val="000099"/>
                  </a:solidFill>
                  <a:latin typeface="Calibri"/>
                  <a:ea typeface="+mn-ea"/>
                  <a:cs typeface="+mn-cs"/>
                </a:rPr>
                <a:t>NRL SST</a:t>
              </a:r>
              <a:r>
                <a:rPr lang="en-US" sz="1600" b="0" dirty="0" smtClean="0">
                  <a:solidFill>
                    <a:prstClr val="black"/>
                  </a:solidFill>
                  <a:latin typeface="Calibri"/>
                  <a:ea typeface="+mn-ea"/>
                  <a:cs typeface="+mn-cs"/>
                </a:rPr>
                <a:t>  </a:t>
              </a:r>
              <a:r>
                <a:rPr lang="en-US" sz="1600" b="0" dirty="0">
                  <a:solidFill>
                    <a:prstClr val="black"/>
                  </a:solidFill>
                  <a:latin typeface="Calibri"/>
                  <a:ea typeface="+mn-ea"/>
                  <a:cs typeface="+mn-cs"/>
                </a:rPr>
                <a:t>0432Z</a:t>
              </a:r>
              <a:r>
                <a:rPr lang="en-US" sz="1800" b="0" dirty="0">
                  <a:solidFill>
                    <a:prstClr val="black"/>
                  </a:solidFill>
                  <a:latin typeface="Calibri"/>
                  <a:ea typeface="+mn-ea"/>
                  <a:cs typeface="+mn-cs"/>
                </a:rPr>
                <a:t> </a:t>
              </a:r>
              <a:r>
                <a:rPr lang="en-US" sz="1600" b="0" dirty="0">
                  <a:solidFill>
                    <a:prstClr val="black"/>
                  </a:solidFill>
                  <a:latin typeface="Calibri"/>
                  <a:ea typeface="+mn-ea"/>
                  <a:cs typeface="+mn-cs"/>
                </a:rPr>
                <a:t>09/19/10 AMSR-E Acqua-1</a:t>
              </a:r>
            </a:p>
          </p:txBody>
        </p:sp>
        <p:pic>
          <p:nvPicPr>
            <p:cNvPr id="8" name="Picture 6" descr="20100919_0432_aqua-1_sst_x_88WNRLMRY_15kts-NAmb-230N-1270E_65pc"/>
            <p:cNvPicPr>
              <a:picLocks noChangeAspect="1" noChangeArrowheads="1"/>
            </p:cNvPicPr>
            <p:nvPr/>
          </p:nvPicPr>
          <p:blipFill rotWithShape="1">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953" b="7058"/>
            <a:stretch/>
          </p:blipFill>
          <p:spPr bwMode="auto">
            <a:xfrm>
              <a:off x="4648200" y="962184"/>
              <a:ext cx="3356862" cy="2960142"/>
            </a:xfrm>
            <a:prstGeom prst="rect">
              <a:avLst/>
            </a:prstGeom>
            <a:solidFill>
              <a:schemeClr val="bg1"/>
            </a:solidFill>
          </p:spPr>
        </p:pic>
        <p:sp>
          <p:nvSpPr>
            <p:cNvPr id="10" name="Oval 9"/>
            <p:cNvSpPr/>
            <p:nvPr/>
          </p:nvSpPr>
          <p:spPr>
            <a:xfrm>
              <a:off x="5827896" y="2118441"/>
              <a:ext cx="685800" cy="58358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11" name="Oval 10"/>
            <p:cNvSpPr/>
            <p:nvPr/>
          </p:nvSpPr>
          <p:spPr>
            <a:xfrm>
              <a:off x="2344802" y="1972051"/>
              <a:ext cx="626997" cy="63175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12" name="Oval 11"/>
            <p:cNvSpPr/>
            <p:nvPr/>
          </p:nvSpPr>
          <p:spPr>
            <a:xfrm>
              <a:off x="6371235" y="2401076"/>
              <a:ext cx="821882" cy="58358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13" name="Oval 12"/>
            <p:cNvSpPr/>
            <p:nvPr/>
          </p:nvSpPr>
          <p:spPr>
            <a:xfrm>
              <a:off x="2724613" y="2371221"/>
              <a:ext cx="475701" cy="3308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grpSp>
      <p:sp>
        <p:nvSpPr>
          <p:cNvPr id="14" name="Text Box 10"/>
          <p:cNvSpPr txBox="1">
            <a:spLocks noChangeArrowheads="1"/>
          </p:cNvSpPr>
          <p:nvPr/>
        </p:nvSpPr>
        <p:spPr bwMode="auto">
          <a:xfrm>
            <a:off x="228600" y="4038600"/>
            <a:ext cx="4839715" cy="2800767"/>
          </a:xfrm>
          <a:prstGeom prst="rect">
            <a:avLst/>
          </a:prstGeom>
          <a:solidFill>
            <a:srgbClr val="FFFFCC"/>
          </a:solidFill>
          <a:ln>
            <a:noFill/>
          </a:ln>
          <a:effectLst/>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cs typeface="Arial" charset="0"/>
              </a:defRPr>
            </a:lvl1pPr>
            <a:lvl2pPr marL="800100" indent="-342900">
              <a:defRPr>
                <a:solidFill>
                  <a:schemeClr val="tx1"/>
                </a:solidFill>
                <a:latin typeface="Arial" charset="0"/>
                <a:cs typeface="Arial" charset="0"/>
              </a:defRPr>
            </a:lvl2pPr>
            <a:lvl3pPr marL="1257300" indent="-342900">
              <a:defRPr>
                <a:solidFill>
                  <a:schemeClr val="tx1"/>
                </a:solidFill>
                <a:latin typeface="Arial" charset="0"/>
                <a:cs typeface="Arial" charset="0"/>
              </a:defRPr>
            </a:lvl3pPr>
            <a:lvl4pPr marL="1714500" indent="-342900">
              <a:defRPr>
                <a:solidFill>
                  <a:schemeClr val="tx1"/>
                </a:solidFill>
                <a:latin typeface="Arial" charset="0"/>
                <a:cs typeface="Arial" charset="0"/>
              </a:defRPr>
            </a:lvl4pPr>
            <a:lvl5pPr marL="2171700" indent="-342900">
              <a:defRPr>
                <a:solidFill>
                  <a:schemeClr val="tx1"/>
                </a:solidFill>
                <a:latin typeface="Arial" charset="0"/>
                <a:cs typeface="Arial" charset="0"/>
              </a:defRPr>
            </a:lvl5pPr>
            <a:lvl6pPr marL="2628900" indent="-342900" fontAlgn="base">
              <a:spcBef>
                <a:spcPct val="0"/>
              </a:spcBef>
              <a:spcAft>
                <a:spcPct val="0"/>
              </a:spcAft>
              <a:defRPr>
                <a:solidFill>
                  <a:schemeClr val="tx1"/>
                </a:solidFill>
                <a:latin typeface="Arial" charset="0"/>
                <a:cs typeface="Arial" charset="0"/>
              </a:defRPr>
            </a:lvl6pPr>
            <a:lvl7pPr marL="3086100" indent="-342900" fontAlgn="base">
              <a:spcBef>
                <a:spcPct val="0"/>
              </a:spcBef>
              <a:spcAft>
                <a:spcPct val="0"/>
              </a:spcAft>
              <a:defRPr>
                <a:solidFill>
                  <a:schemeClr val="tx1"/>
                </a:solidFill>
                <a:latin typeface="Arial" charset="0"/>
                <a:cs typeface="Arial" charset="0"/>
              </a:defRPr>
            </a:lvl7pPr>
            <a:lvl8pPr marL="3543300" indent="-342900" fontAlgn="base">
              <a:spcBef>
                <a:spcPct val="0"/>
              </a:spcBef>
              <a:spcAft>
                <a:spcPct val="0"/>
              </a:spcAft>
              <a:defRPr>
                <a:solidFill>
                  <a:schemeClr val="tx1"/>
                </a:solidFill>
                <a:latin typeface="Arial" charset="0"/>
                <a:cs typeface="Arial" charset="0"/>
              </a:defRPr>
            </a:lvl8pPr>
            <a:lvl9pPr marL="4000500" indent="-342900" fontAlgn="base">
              <a:spcBef>
                <a:spcPct val="0"/>
              </a:spcBef>
              <a:spcAft>
                <a:spcPct val="0"/>
              </a:spcAft>
              <a:defRPr>
                <a:solidFill>
                  <a:schemeClr val="tx1"/>
                </a:solidFill>
                <a:latin typeface="Arial" charset="0"/>
                <a:cs typeface="Arial" charset="0"/>
              </a:defRPr>
            </a:lvl9pPr>
          </a:lstStyle>
          <a:p>
            <a:pPr eaLnBrk="1" fontAlgn="auto" hangingPunct="1">
              <a:spcBef>
                <a:spcPct val="50000"/>
              </a:spcBef>
              <a:spcAft>
                <a:spcPts val="0"/>
              </a:spcAft>
            </a:pPr>
            <a:r>
              <a:rPr lang="en-US" sz="1600" dirty="0">
                <a:solidFill>
                  <a:prstClr val="black"/>
                </a:solidFill>
                <a:ea typeface="+mn-ea"/>
              </a:rPr>
              <a:t>Atmosphere: 27, 9, and 3 km</a:t>
            </a:r>
          </a:p>
          <a:p>
            <a:pPr eaLnBrk="1" fontAlgn="auto" hangingPunct="1">
              <a:spcBef>
                <a:spcPct val="50000"/>
              </a:spcBef>
              <a:spcAft>
                <a:spcPts val="0"/>
              </a:spcAft>
            </a:pPr>
            <a:r>
              <a:rPr lang="en-US" sz="1600" dirty="0">
                <a:solidFill>
                  <a:prstClr val="black"/>
                </a:solidFill>
                <a:ea typeface="+mn-ea"/>
              </a:rPr>
              <a:t>Ocean: 9 and 3 km</a:t>
            </a:r>
          </a:p>
          <a:p>
            <a:pPr eaLnBrk="1" fontAlgn="auto" hangingPunct="1">
              <a:spcBef>
                <a:spcPct val="50000"/>
              </a:spcBef>
              <a:spcAft>
                <a:spcPts val="0"/>
              </a:spcAft>
            </a:pPr>
            <a:r>
              <a:rPr lang="en-US" sz="1600" dirty="0">
                <a:solidFill>
                  <a:prstClr val="black"/>
                </a:solidFill>
                <a:ea typeface="+mn-ea"/>
              </a:rPr>
              <a:t>Wave: 1/6 degree</a:t>
            </a:r>
          </a:p>
          <a:p>
            <a:pPr eaLnBrk="1" fontAlgn="auto" hangingPunct="1">
              <a:spcBef>
                <a:spcPct val="50000"/>
              </a:spcBef>
              <a:spcAft>
                <a:spcPts val="0"/>
              </a:spcAft>
            </a:pPr>
            <a:r>
              <a:rPr lang="en-US" sz="1600" dirty="0">
                <a:solidFill>
                  <a:prstClr val="black"/>
                </a:solidFill>
                <a:ea typeface="+mn-ea"/>
              </a:rPr>
              <a:t>Model spin-up from 2010090800</a:t>
            </a:r>
          </a:p>
          <a:p>
            <a:pPr eaLnBrk="1" fontAlgn="auto" hangingPunct="1">
              <a:spcBef>
                <a:spcPct val="50000"/>
              </a:spcBef>
              <a:spcAft>
                <a:spcPts val="0"/>
              </a:spcAft>
            </a:pPr>
            <a:r>
              <a:rPr lang="en-US" sz="1600" dirty="0">
                <a:solidFill>
                  <a:prstClr val="black"/>
                </a:solidFill>
                <a:ea typeface="+mn-ea"/>
              </a:rPr>
              <a:t>12 h update </a:t>
            </a:r>
            <a:r>
              <a:rPr lang="en-US" sz="1600" dirty="0" smtClean="0">
                <a:solidFill>
                  <a:prstClr val="black"/>
                </a:solidFill>
                <a:ea typeface="+mn-ea"/>
              </a:rPr>
              <a:t>cycle</a:t>
            </a:r>
          </a:p>
          <a:p>
            <a:pPr eaLnBrk="1" fontAlgn="auto" hangingPunct="1">
              <a:spcBef>
                <a:spcPct val="50000"/>
              </a:spcBef>
              <a:spcAft>
                <a:spcPts val="0"/>
              </a:spcAft>
            </a:pPr>
            <a:r>
              <a:rPr lang="en-US" sz="1600" dirty="0" smtClean="0">
                <a:solidFill>
                  <a:srgbClr val="FF0000"/>
                </a:solidFill>
                <a:ea typeface="+mn-ea"/>
              </a:rPr>
              <a:t>3-4 °C cold wake</a:t>
            </a:r>
          </a:p>
          <a:p>
            <a:pPr eaLnBrk="1" fontAlgn="auto" hangingPunct="1">
              <a:spcBef>
                <a:spcPct val="50000"/>
              </a:spcBef>
              <a:spcAft>
                <a:spcPts val="0"/>
              </a:spcAft>
            </a:pPr>
            <a:r>
              <a:rPr lang="en-US" sz="1600" dirty="0">
                <a:solidFill>
                  <a:srgbClr val="FF0000"/>
                </a:solidFill>
                <a:ea typeface="+mn-ea"/>
              </a:rPr>
              <a:t>COAMPS </a:t>
            </a:r>
            <a:r>
              <a:rPr lang="en-US" sz="1600" dirty="0" smtClean="0">
                <a:solidFill>
                  <a:srgbClr val="FF0000"/>
                </a:solidFill>
                <a:ea typeface="+mn-ea"/>
              </a:rPr>
              <a:t>predicts </a:t>
            </a:r>
            <a:r>
              <a:rPr lang="en-US" sz="1600" dirty="0">
                <a:solidFill>
                  <a:srgbClr val="FF0000"/>
                </a:solidFill>
                <a:ea typeface="+mn-ea"/>
              </a:rPr>
              <a:t>two wake centers similar to AMSR-E </a:t>
            </a:r>
            <a:r>
              <a:rPr lang="en-US" sz="1600" dirty="0" smtClean="0">
                <a:solidFill>
                  <a:srgbClr val="FF0000"/>
                </a:solidFill>
                <a:ea typeface="+mn-ea"/>
              </a:rPr>
              <a:t>SST</a:t>
            </a:r>
            <a:endParaRPr lang="en-US" sz="1600" dirty="0">
              <a:solidFill>
                <a:srgbClr val="FF0000"/>
              </a:solidFill>
              <a:ea typeface="+mn-ea"/>
            </a:endParaRPr>
          </a:p>
        </p:txBody>
      </p:sp>
      <p:sp>
        <p:nvSpPr>
          <p:cNvPr id="15" name="TextBox 14"/>
          <p:cNvSpPr txBox="1"/>
          <p:nvPr/>
        </p:nvSpPr>
        <p:spPr>
          <a:xfrm>
            <a:off x="7696200" y="6488668"/>
            <a:ext cx="1365090" cy="369332"/>
          </a:xfrm>
          <a:prstGeom prst="rect">
            <a:avLst/>
          </a:prstGeom>
          <a:noFill/>
        </p:spPr>
        <p:txBody>
          <a:bodyPr wrap="none" rtlCol="0">
            <a:spAutoFit/>
          </a:bodyPr>
          <a:lstStyle/>
          <a:p>
            <a:r>
              <a:rPr lang="en-US" sz="1800" b="0" dirty="0" smtClean="0"/>
              <a:t>(Sue Chen)</a:t>
            </a:r>
            <a:endParaRPr lang="en-US" sz="1800" b="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377521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509712" y="1524000"/>
            <a:ext cx="6124575" cy="494347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cxnSp>
        <p:nvCxnSpPr>
          <p:cNvPr id="4" name="Straight Arrow Connector 3"/>
          <p:cNvCxnSpPr/>
          <p:nvPr/>
        </p:nvCxnSpPr>
        <p:spPr>
          <a:xfrm>
            <a:off x="3859482" y="1028698"/>
            <a:ext cx="0" cy="53340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971800" y="166110"/>
            <a:ext cx="1447800" cy="923330"/>
          </a:xfrm>
          <a:prstGeom prst="rect">
            <a:avLst/>
          </a:prstGeom>
          <a:noFill/>
        </p:spPr>
        <p:txBody>
          <a:bodyPr wrap="square" rtlCol="0">
            <a:spAutoFit/>
          </a:bodyPr>
          <a:lstStyle/>
          <a:p>
            <a:pPr eaLnBrk="1" fontAlgn="auto" hangingPunct="1">
              <a:spcBef>
                <a:spcPts val="0"/>
              </a:spcBef>
              <a:spcAft>
                <a:spcPts val="0"/>
              </a:spcAft>
            </a:pPr>
            <a:r>
              <a:rPr lang="en-US" sz="1800" b="0" dirty="0" smtClean="0">
                <a:solidFill>
                  <a:prstClr val="black"/>
                </a:solidFill>
                <a:latin typeface="Calibri"/>
                <a:ea typeface="+mn-ea"/>
                <a:cs typeface="+mn-cs"/>
              </a:rPr>
              <a:t>Passage of COAMPS </a:t>
            </a:r>
            <a:r>
              <a:rPr lang="en-US" sz="1800" b="0" dirty="0" err="1" smtClean="0">
                <a:solidFill>
                  <a:prstClr val="black"/>
                </a:solidFill>
                <a:latin typeface="Calibri"/>
                <a:ea typeface="+mn-ea"/>
                <a:cs typeface="+mn-cs"/>
              </a:rPr>
              <a:t>Fanapi</a:t>
            </a:r>
            <a:r>
              <a:rPr lang="en-US" sz="1800" b="0" dirty="0" smtClean="0">
                <a:solidFill>
                  <a:prstClr val="black"/>
                </a:solidFill>
                <a:latin typeface="Calibri"/>
                <a:ea typeface="+mn-ea"/>
                <a:cs typeface="+mn-cs"/>
              </a:rPr>
              <a:t> eye</a:t>
            </a:r>
            <a:endParaRPr lang="en-US" sz="1800" b="0" dirty="0">
              <a:solidFill>
                <a:prstClr val="black"/>
              </a:solidFill>
              <a:latin typeface="Calibri"/>
              <a:ea typeface="+mn-ea"/>
              <a:cs typeface="+mn-cs"/>
            </a:endParaRPr>
          </a:p>
        </p:txBody>
      </p:sp>
      <p:cxnSp>
        <p:nvCxnSpPr>
          <p:cNvPr id="9" name="Straight Arrow Connector 8"/>
          <p:cNvCxnSpPr/>
          <p:nvPr/>
        </p:nvCxnSpPr>
        <p:spPr>
          <a:xfrm>
            <a:off x="4419600" y="1028696"/>
            <a:ext cx="0" cy="53340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953000" y="1028697"/>
            <a:ext cx="0" cy="53340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267200" y="166110"/>
            <a:ext cx="3657600" cy="923330"/>
          </a:xfrm>
          <a:prstGeom prst="rect">
            <a:avLst/>
          </a:prstGeom>
          <a:noFill/>
        </p:spPr>
        <p:txBody>
          <a:bodyPr wrap="square" rtlCol="0">
            <a:spAutoFit/>
          </a:bodyPr>
          <a:lstStyle/>
          <a:p>
            <a:pPr eaLnBrk="1" fontAlgn="auto" hangingPunct="1">
              <a:spcBef>
                <a:spcPts val="0"/>
              </a:spcBef>
              <a:spcAft>
                <a:spcPts val="0"/>
              </a:spcAft>
            </a:pPr>
            <a:r>
              <a:rPr lang="en-US" sz="1800" b="0" dirty="0" smtClean="0">
                <a:solidFill>
                  <a:srgbClr val="FF0000"/>
                </a:solidFill>
                <a:latin typeface="Calibri"/>
                <a:ea typeface="+mn-ea"/>
                <a:cs typeface="+mn-cs"/>
              </a:rPr>
              <a:t>What cause these two continuous cooling after the passage of </a:t>
            </a:r>
            <a:r>
              <a:rPr lang="en-US" sz="1800" b="0" dirty="0" err="1" smtClean="0">
                <a:solidFill>
                  <a:srgbClr val="FF0000"/>
                </a:solidFill>
                <a:latin typeface="Calibri"/>
                <a:ea typeface="+mn-ea"/>
                <a:cs typeface="+mn-cs"/>
              </a:rPr>
              <a:t>Fanapi</a:t>
            </a:r>
            <a:r>
              <a:rPr lang="en-US" sz="1800" b="0" dirty="0" smtClean="0">
                <a:solidFill>
                  <a:srgbClr val="FF0000"/>
                </a:solidFill>
                <a:latin typeface="Calibri"/>
                <a:ea typeface="+mn-ea"/>
                <a:cs typeface="+mn-cs"/>
              </a:rPr>
              <a:t> eye? </a:t>
            </a:r>
            <a:endParaRPr lang="en-US" sz="1800" b="0" dirty="0">
              <a:solidFill>
                <a:srgbClr val="FF0000"/>
              </a:solidFill>
              <a:latin typeface="Calibri"/>
              <a:ea typeface="+mn-ea"/>
              <a:cs typeface="+mn-cs"/>
            </a:endParaRPr>
          </a:p>
        </p:txBody>
      </p:sp>
      <p:cxnSp>
        <p:nvCxnSpPr>
          <p:cNvPr id="12" name="Straight Arrow Connector 11"/>
          <p:cNvCxnSpPr/>
          <p:nvPr/>
        </p:nvCxnSpPr>
        <p:spPr>
          <a:xfrm>
            <a:off x="3695700" y="1828800"/>
            <a:ext cx="0" cy="31242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695700" y="3390900"/>
            <a:ext cx="1028700" cy="369332"/>
          </a:xfrm>
          <a:prstGeom prst="rect">
            <a:avLst/>
          </a:prstGeom>
          <a:noFill/>
        </p:spPr>
        <p:txBody>
          <a:bodyPr wrap="square" rtlCol="0">
            <a:spAutoFit/>
          </a:bodyPr>
          <a:lstStyle/>
          <a:p>
            <a:pPr eaLnBrk="1" fontAlgn="auto" hangingPunct="1">
              <a:spcBef>
                <a:spcPts val="0"/>
              </a:spcBef>
              <a:spcAft>
                <a:spcPts val="0"/>
              </a:spcAft>
            </a:pPr>
            <a:r>
              <a:rPr lang="en-US" sz="1800" b="0" dirty="0" smtClean="0">
                <a:solidFill>
                  <a:prstClr val="black"/>
                </a:solidFill>
                <a:latin typeface="Calibri"/>
                <a:ea typeface="+mn-ea"/>
                <a:cs typeface="+mn-cs"/>
              </a:rPr>
              <a:t>AXBT</a:t>
            </a:r>
            <a:endParaRPr lang="en-US" sz="1800" b="0" dirty="0">
              <a:solidFill>
                <a:prstClr val="black"/>
              </a:solidFill>
              <a:latin typeface="Calibri"/>
              <a:ea typeface="+mn-ea"/>
              <a:cs typeface="+mn-cs"/>
            </a:endParaRPr>
          </a:p>
        </p:txBody>
      </p:sp>
      <p:sp>
        <p:nvSpPr>
          <p:cNvPr id="11" name="TextBox 10"/>
          <p:cNvSpPr txBox="1"/>
          <p:nvPr/>
        </p:nvSpPr>
        <p:spPr>
          <a:xfrm>
            <a:off x="7696200" y="6488668"/>
            <a:ext cx="1365090" cy="369332"/>
          </a:xfrm>
          <a:prstGeom prst="rect">
            <a:avLst/>
          </a:prstGeom>
          <a:noFill/>
        </p:spPr>
        <p:txBody>
          <a:bodyPr wrap="none" rtlCol="0">
            <a:spAutoFit/>
          </a:bodyPr>
          <a:lstStyle/>
          <a:p>
            <a:r>
              <a:rPr lang="en-US" sz="1800" b="0" dirty="0" smtClean="0"/>
              <a:t>(Sue Chen)</a:t>
            </a:r>
            <a:endParaRPr lang="en-US" sz="1800" b="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349352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3607" b="3330"/>
          <a:stretch/>
        </p:blipFill>
        <p:spPr>
          <a:xfrm>
            <a:off x="-44606" y="685800"/>
            <a:ext cx="4912789" cy="3429000"/>
          </a:xfrm>
          <a:prstGeom prst="rect">
            <a:avLst/>
          </a:prstGeom>
        </p:spPr>
      </p:pic>
      <p:pic>
        <p:nvPicPr>
          <p:cNvPr id="1026" name="Picture 2"/>
          <p:cNvPicPr>
            <a:picLocks noChangeAspect="1" noChangeArrowheads="1"/>
          </p:cNvPicPr>
          <p:nvPr/>
        </p:nvPicPr>
        <p:blipFill rotWithShape="1">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5997" t="8902" r="37049" b="56405"/>
          <a:stretch/>
        </p:blipFill>
        <p:spPr bwMode="auto">
          <a:xfrm>
            <a:off x="4868183" y="304800"/>
            <a:ext cx="3788754" cy="3047878"/>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4" name="TextBox 3"/>
          <p:cNvSpPr txBox="1"/>
          <p:nvPr/>
        </p:nvSpPr>
        <p:spPr>
          <a:xfrm>
            <a:off x="316288" y="4398692"/>
            <a:ext cx="4191000" cy="2308324"/>
          </a:xfrm>
          <a:prstGeom prst="rect">
            <a:avLst/>
          </a:prstGeom>
          <a:noFill/>
        </p:spPr>
        <p:txBody>
          <a:bodyPr wrap="square" rtlCol="0">
            <a:spAutoFit/>
          </a:bodyPr>
          <a:lstStyle/>
          <a:p>
            <a:pPr marL="285750" indent="-285750" eaLnBrk="1" fontAlgn="auto" hangingPunct="1">
              <a:spcBef>
                <a:spcPts val="0"/>
              </a:spcBef>
              <a:spcAft>
                <a:spcPts val="0"/>
              </a:spcAft>
              <a:buFont typeface="Arial" pitchFamily="34" charset="0"/>
              <a:buChar char="•"/>
            </a:pPr>
            <a:r>
              <a:rPr lang="en-US" sz="1800" dirty="0">
                <a:solidFill>
                  <a:prstClr val="black"/>
                </a:solidFill>
                <a:latin typeface="Calibri"/>
                <a:ea typeface="+mn-ea"/>
                <a:cs typeface="+mn-cs"/>
              </a:rPr>
              <a:t>L</a:t>
            </a:r>
            <a:r>
              <a:rPr lang="en-US" sz="1800" dirty="0" smtClean="0">
                <a:solidFill>
                  <a:prstClr val="black"/>
                </a:solidFill>
                <a:latin typeface="Calibri"/>
                <a:ea typeface="+mn-ea"/>
                <a:cs typeface="+mn-cs"/>
              </a:rPr>
              <a:t>ower the momentum drag coefficient increases the wind speed but has a small change in enthalpy flux due to compensating effect of increased cold wake cooling</a:t>
            </a:r>
          </a:p>
          <a:p>
            <a:pPr marL="285750" indent="-285750" eaLnBrk="1" fontAlgn="auto" hangingPunct="1">
              <a:spcBef>
                <a:spcPts val="0"/>
              </a:spcBef>
              <a:spcAft>
                <a:spcPts val="0"/>
              </a:spcAft>
              <a:buFont typeface="Arial" pitchFamily="34" charset="0"/>
              <a:buChar char="•"/>
            </a:pPr>
            <a:r>
              <a:rPr lang="en-US" sz="1800" dirty="0" smtClean="0">
                <a:solidFill>
                  <a:prstClr val="black"/>
                </a:solidFill>
                <a:latin typeface="Calibri"/>
                <a:ea typeface="+mn-ea"/>
                <a:cs typeface="+mn-cs"/>
              </a:rPr>
              <a:t>Recalibration of the atmosphere physic suite within coupled COAMPS-TC is on going</a:t>
            </a:r>
            <a:endParaRPr lang="en-US" sz="1800" dirty="0">
              <a:solidFill>
                <a:prstClr val="black"/>
              </a:solidFill>
              <a:latin typeface="Calibri"/>
              <a:ea typeface="+mn-ea"/>
              <a:cs typeface="+mn-cs"/>
            </a:endParaRPr>
          </a:p>
        </p:txBody>
      </p:sp>
      <p:grpSp>
        <p:nvGrpSpPr>
          <p:cNvPr id="3" name="Group 5"/>
          <p:cNvGrpSpPr/>
          <p:nvPr/>
        </p:nvGrpSpPr>
        <p:grpSpPr>
          <a:xfrm>
            <a:off x="4415214" y="3434977"/>
            <a:ext cx="4337600" cy="3272040"/>
            <a:chOff x="4443288" y="1949490"/>
            <a:chExt cx="4524375" cy="3476625"/>
          </a:xfrm>
        </p:grpSpPr>
        <p:pic>
          <p:nvPicPr>
            <p:cNvPr id="7" name="Picture 2"/>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443288" y="1949490"/>
              <a:ext cx="4524375" cy="347662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8" name="TextBox 7"/>
            <p:cNvSpPr txBox="1"/>
            <p:nvPr/>
          </p:nvSpPr>
          <p:spPr>
            <a:xfrm>
              <a:off x="5219700" y="2181139"/>
              <a:ext cx="1752600" cy="646331"/>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prstClr val="black"/>
                  </a:solidFill>
                  <a:latin typeface="Calibri"/>
                  <a:ea typeface="+mn-ea"/>
                  <a:cs typeface="+mn-cs"/>
                </a:rPr>
                <a:t>CBLAST Drag Coefficient</a:t>
              </a:r>
              <a:endParaRPr lang="en-US" sz="1800" dirty="0">
                <a:solidFill>
                  <a:prstClr val="black"/>
                </a:solidFill>
                <a:latin typeface="Calibri"/>
                <a:ea typeface="+mn-ea"/>
                <a:cs typeface="+mn-cs"/>
              </a:endParaRPr>
            </a:p>
          </p:txBody>
        </p:sp>
        <p:sp>
          <p:nvSpPr>
            <p:cNvPr id="9" name="Rectangle 8"/>
            <p:cNvSpPr/>
            <p:nvPr/>
          </p:nvSpPr>
          <p:spPr>
            <a:xfrm>
              <a:off x="5029200" y="3126813"/>
              <a:ext cx="3886200" cy="747706"/>
            </a:xfrm>
            <a:prstGeom prst="rect">
              <a:avLst/>
            </a:prstGeom>
            <a:solidFill>
              <a:srgbClr val="FFFFCC">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grpSp>
      <p:sp>
        <p:nvSpPr>
          <p:cNvPr id="5" name="TextBox 4"/>
          <p:cNvSpPr txBox="1"/>
          <p:nvPr/>
        </p:nvSpPr>
        <p:spPr>
          <a:xfrm>
            <a:off x="7254240" y="1066800"/>
            <a:ext cx="948690" cy="369332"/>
          </a:xfrm>
          <a:prstGeom prst="rect">
            <a:avLst/>
          </a:prstGeom>
          <a:noFill/>
        </p:spPr>
        <p:txBody>
          <a:bodyPr wrap="square" rtlCol="0">
            <a:spAutoFit/>
          </a:bodyPr>
          <a:lstStyle/>
          <a:p>
            <a:pPr eaLnBrk="1" fontAlgn="auto" hangingPunct="1">
              <a:spcBef>
                <a:spcPts val="0"/>
              </a:spcBef>
              <a:spcAft>
                <a:spcPts val="0"/>
              </a:spcAft>
            </a:pPr>
            <a:r>
              <a:rPr lang="en-US" sz="1800" b="0" dirty="0" smtClean="0">
                <a:solidFill>
                  <a:prstClr val="black"/>
                </a:solidFill>
                <a:latin typeface="Calibri"/>
                <a:ea typeface="+mn-ea"/>
                <a:cs typeface="+mn-cs"/>
              </a:rPr>
              <a:t>Cap Cd </a:t>
            </a:r>
            <a:endParaRPr lang="en-US" sz="1800" b="0" dirty="0">
              <a:solidFill>
                <a:prstClr val="black"/>
              </a:solidFill>
              <a:latin typeface="Calibri"/>
              <a:ea typeface="+mn-ea"/>
              <a:cs typeface="+mn-cs"/>
            </a:endParaRPr>
          </a:p>
        </p:txBody>
      </p:sp>
      <p:sp>
        <p:nvSpPr>
          <p:cNvPr id="11" name="TextBox 10"/>
          <p:cNvSpPr txBox="1"/>
          <p:nvPr/>
        </p:nvSpPr>
        <p:spPr>
          <a:xfrm>
            <a:off x="6913245" y="1588532"/>
            <a:ext cx="1270635" cy="369332"/>
          </a:xfrm>
          <a:prstGeom prst="rect">
            <a:avLst/>
          </a:prstGeom>
          <a:noFill/>
        </p:spPr>
        <p:txBody>
          <a:bodyPr wrap="square" rtlCol="0">
            <a:spAutoFit/>
          </a:bodyPr>
          <a:lstStyle/>
          <a:p>
            <a:pPr eaLnBrk="1" fontAlgn="auto" hangingPunct="1">
              <a:spcBef>
                <a:spcPts val="0"/>
              </a:spcBef>
              <a:spcAft>
                <a:spcPts val="0"/>
              </a:spcAft>
            </a:pPr>
            <a:r>
              <a:rPr lang="en-US" sz="1800" b="0" dirty="0" smtClean="0">
                <a:solidFill>
                  <a:prstClr val="black"/>
                </a:solidFill>
                <a:latin typeface="Calibri"/>
                <a:ea typeface="+mn-ea"/>
                <a:cs typeface="+mn-cs"/>
              </a:rPr>
              <a:t>Cap Cd 2</a:t>
            </a:r>
            <a:endParaRPr lang="en-US" sz="1800" b="0" dirty="0">
              <a:solidFill>
                <a:prstClr val="black"/>
              </a:solidFill>
              <a:latin typeface="Calibri"/>
              <a:ea typeface="+mn-ea"/>
              <a:cs typeface="+mn-cs"/>
            </a:endParaRPr>
          </a:p>
        </p:txBody>
      </p:sp>
      <p:sp>
        <p:nvSpPr>
          <p:cNvPr id="10" name="TextBox 9"/>
          <p:cNvSpPr txBox="1"/>
          <p:nvPr/>
        </p:nvSpPr>
        <p:spPr>
          <a:xfrm>
            <a:off x="685800" y="914400"/>
            <a:ext cx="1905000" cy="369332"/>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prstClr val="black"/>
                </a:solidFill>
                <a:latin typeface="Calibri"/>
                <a:ea typeface="+mn-ea"/>
                <a:cs typeface="+mn-cs"/>
              </a:rPr>
              <a:t>Max wind speed</a:t>
            </a:r>
            <a:endParaRPr lang="en-US" sz="1800" dirty="0">
              <a:solidFill>
                <a:prstClr val="black"/>
              </a:solidFill>
              <a:latin typeface="Calibri"/>
              <a:ea typeface="+mn-ea"/>
              <a:cs typeface="+mn-cs"/>
            </a:endParaRPr>
          </a:p>
        </p:txBody>
      </p:sp>
      <p:sp>
        <p:nvSpPr>
          <p:cNvPr id="12" name="TextBox 11"/>
          <p:cNvSpPr txBox="1"/>
          <p:nvPr/>
        </p:nvSpPr>
        <p:spPr>
          <a:xfrm>
            <a:off x="685800" y="2590800"/>
            <a:ext cx="1981200" cy="369332"/>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prstClr val="black"/>
                </a:solidFill>
                <a:latin typeface="Calibri"/>
                <a:ea typeface="+mn-ea"/>
                <a:cs typeface="+mn-cs"/>
              </a:rPr>
              <a:t>Minimum SLP</a:t>
            </a:r>
            <a:endParaRPr lang="en-US" sz="1800" dirty="0">
              <a:solidFill>
                <a:prstClr val="black"/>
              </a:solidFill>
              <a:latin typeface="Calibri"/>
              <a:ea typeface="+mn-ea"/>
              <a:cs typeface="+mn-cs"/>
            </a:endParaRPr>
          </a:p>
        </p:txBody>
      </p:sp>
      <p:sp>
        <p:nvSpPr>
          <p:cNvPr id="13" name="TextBox 12"/>
          <p:cNvSpPr txBox="1"/>
          <p:nvPr/>
        </p:nvSpPr>
        <p:spPr>
          <a:xfrm>
            <a:off x="5380573" y="593704"/>
            <a:ext cx="1600200" cy="830997"/>
          </a:xfrm>
          <a:prstGeom prst="rect">
            <a:avLst/>
          </a:prstGeom>
          <a:noFill/>
        </p:spPr>
        <p:txBody>
          <a:bodyPr wrap="square" rtlCol="0">
            <a:spAutoFit/>
          </a:bodyPr>
          <a:lstStyle/>
          <a:p>
            <a:pPr eaLnBrk="1" fontAlgn="auto" hangingPunct="1">
              <a:spcBef>
                <a:spcPts val="0"/>
              </a:spcBef>
              <a:spcAft>
                <a:spcPts val="0"/>
              </a:spcAft>
            </a:pPr>
            <a:r>
              <a:rPr lang="en-US" sz="1600" dirty="0" smtClean="0">
                <a:solidFill>
                  <a:prstClr val="black"/>
                </a:solidFill>
                <a:latin typeface="Calibri"/>
                <a:ea typeface="+mn-ea"/>
                <a:cs typeface="+mn-cs"/>
              </a:rPr>
              <a:t>COAMPS momentum Drag Coefficient</a:t>
            </a:r>
            <a:endParaRPr lang="en-US" sz="1600" dirty="0">
              <a:solidFill>
                <a:prstClr val="black"/>
              </a:solidFill>
              <a:latin typeface="Calibri"/>
              <a:ea typeface="+mn-ea"/>
              <a:cs typeface="+mn-cs"/>
            </a:endParaRPr>
          </a:p>
        </p:txBody>
      </p:sp>
      <p:sp>
        <p:nvSpPr>
          <p:cNvPr id="14" name="TextBox 13"/>
          <p:cNvSpPr txBox="1"/>
          <p:nvPr/>
        </p:nvSpPr>
        <p:spPr>
          <a:xfrm>
            <a:off x="7696200" y="6488668"/>
            <a:ext cx="1365090" cy="369332"/>
          </a:xfrm>
          <a:prstGeom prst="rect">
            <a:avLst/>
          </a:prstGeom>
          <a:noFill/>
        </p:spPr>
        <p:txBody>
          <a:bodyPr wrap="none" rtlCol="0">
            <a:spAutoFit/>
          </a:bodyPr>
          <a:lstStyle/>
          <a:p>
            <a:r>
              <a:rPr lang="en-US" sz="1800" b="0" dirty="0" smtClean="0"/>
              <a:t>(Sue Chen)</a:t>
            </a:r>
            <a:endParaRPr lang="en-US" sz="1800" b="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2599364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6"/>
          <p:cNvGrpSpPr/>
          <p:nvPr/>
        </p:nvGrpSpPr>
        <p:grpSpPr>
          <a:xfrm>
            <a:off x="173773" y="801588"/>
            <a:ext cx="4267200" cy="4191000"/>
            <a:chOff x="152400" y="1143000"/>
            <a:chExt cx="4267200" cy="4191000"/>
          </a:xfrm>
        </p:grpSpPr>
        <p:pic>
          <p:nvPicPr>
            <p:cNvPr id="3" name="Picture 2" descr="ustarplots.png"/>
            <p:cNvPicPr>
              <a:picLocks noChangeAspect="1"/>
            </p:cNvPicPr>
            <p:nvPr/>
          </p:nvPicPr>
          <p:blipFill>
            <a:blip r:embed="rId3" cstate="print"/>
            <a:srcRect r="154"/>
            <a:stretch>
              <a:fillRect/>
            </a:stretch>
          </p:blipFill>
          <p:spPr>
            <a:xfrm>
              <a:off x="152400" y="1143000"/>
              <a:ext cx="4267200" cy="4191000"/>
            </a:xfrm>
            <a:prstGeom prst="rect">
              <a:avLst/>
            </a:prstGeom>
          </p:spPr>
        </p:pic>
        <p:sp>
          <p:nvSpPr>
            <p:cNvPr id="5" name="TextBox 4"/>
            <p:cNvSpPr txBox="1"/>
            <p:nvPr/>
          </p:nvSpPr>
          <p:spPr>
            <a:xfrm>
              <a:off x="2971800" y="2743200"/>
              <a:ext cx="1447800" cy="307777"/>
            </a:xfrm>
            <a:prstGeom prst="rect">
              <a:avLst/>
            </a:prstGeom>
            <a:noFill/>
          </p:spPr>
          <p:txBody>
            <a:bodyPr wrap="square" rtlCol="0">
              <a:spAutoFit/>
            </a:bodyPr>
            <a:lstStyle/>
            <a:p>
              <a:pPr defTabSz="914305" eaLnBrk="1" hangingPunct="1"/>
              <a:r>
                <a:rPr lang="en-US" sz="1400" b="0" dirty="0">
                  <a:solidFill>
                    <a:prstClr val="black"/>
                  </a:solidFill>
                  <a:latin typeface="Arial" charset="0"/>
                  <a:ea typeface="+mn-ea"/>
                  <a:cs typeface="+mn-cs"/>
                </a:rPr>
                <a:t>COAMPS-TC</a:t>
              </a:r>
            </a:p>
          </p:txBody>
        </p:sp>
        <p:sp>
          <p:nvSpPr>
            <p:cNvPr id="6" name="TextBox 5"/>
            <p:cNvSpPr txBox="1"/>
            <p:nvPr/>
          </p:nvSpPr>
          <p:spPr>
            <a:xfrm>
              <a:off x="3048000" y="1295400"/>
              <a:ext cx="450727" cy="307777"/>
            </a:xfrm>
            <a:prstGeom prst="rect">
              <a:avLst/>
            </a:prstGeom>
            <a:noFill/>
          </p:spPr>
          <p:txBody>
            <a:bodyPr wrap="none" rtlCol="0">
              <a:spAutoFit/>
            </a:bodyPr>
            <a:lstStyle/>
            <a:p>
              <a:pPr defTabSz="914305" eaLnBrk="1" hangingPunct="1"/>
              <a:r>
                <a:rPr lang="en-US" sz="1400" b="0" dirty="0">
                  <a:solidFill>
                    <a:prstClr val="black"/>
                  </a:solidFill>
                  <a:latin typeface="Arial" charset="0"/>
                  <a:ea typeface="+mn-ea"/>
                  <a:cs typeface="+mn-cs"/>
                </a:rPr>
                <a:t>Wu</a:t>
              </a:r>
            </a:p>
          </p:txBody>
        </p:sp>
      </p:grpSp>
      <p:pic>
        <p:nvPicPr>
          <p:cNvPr id="1026" name="Picture 2" descr="C:\Users\chen\Documents\ITOP\FANAPI\sue\Typhoon_Fanapi_compare4.png"/>
          <p:cNvPicPr>
            <a:picLocks noChangeAspect="1" noChangeArrowheads="1"/>
          </p:cNvPicPr>
          <p:nvPr/>
        </p:nvPicPr>
        <p:blipFill rotWithShape="1">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0000" t="5826" b="-4004"/>
          <a:stretch/>
        </p:blipFill>
        <p:spPr bwMode="auto">
          <a:xfrm>
            <a:off x="4876799" y="769434"/>
            <a:ext cx="3362265" cy="4649398"/>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14" name="TextBox 13"/>
          <p:cNvSpPr txBox="1"/>
          <p:nvPr/>
        </p:nvSpPr>
        <p:spPr>
          <a:xfrm>
            <a:off x="304800" y="4992588"/>
            <a:ext cx="8305800" cy="1477317"/>
          </a:xfrm>
          <a:prstGeom prst="rect">
            <a:avLst/>
          </a:prstGeom>
          <a:noFill/>
          <a:ln>
            <a:noFill/>
          </a:ln>
        </p:spPr>
        <p:txBody>
          <a:bodyPr wrap="square" lIns="91430" tIns="45715" rIns="91430" bIns="45715" rtlCol="0">
            <a:spAutoFit/>
          </a:bodyPr>
          <a:lstStyle/>
          <a:p>
            <a:pPr marL="285750" indent="-285750" defTabSz="914305" eaLnBrk="1" hangingPunct="1">
              <a:buFont typeface="Arial" pitchFamily="34" charset="0"/>
              <a:buChar char="•"/>
            </a:pPr>
            <a:r>
              <a:rPr lang="en-US" sz="1800" dirty="0">
                <a:solidFill>
                  <a:prstClr val="black"/>
                </a:solidFill>
                <a:latin typeface="Arial" charset="0"/>
                <a:ea typeface="+mn-ea"/>
                <a:cs typeface="+mn-cs"/>
              </a:rPr>
              <a:t>The combined effects of a new wave input </a:t>
            </a:r>
            <a:r>
              <a:rPr lang="en-US" sz="1800" dirty="0" smtClean="0">
                <a:solidFill>
                  <a:prstClr val="black"/>
                </a:solidFill>
                <a:latin typeface="Arial" charset="0"/>
                <a:ea typeface="+mn-ea"/>
                <a:cs typeface="+mn-cs"/>
              </a:rPr>
              <a:t>, dissipation </a:t>
            </a:r>
            <a:r>
              <a:rPr lang="en-US" sz="1800" dirty="0">
                <a:solidFill>
                  <a:prstClr val="black"/>
                </a:solidFill>
                <a:latin typeface="Arial" charset="0"/>
                <a:ea typeface="+mn-ea"/>
                <a:cs typeface="+mn-cs"/>
              </a:rPr>
              <a:t>parameterization in SWAN (Rogers et al. 2011, </a:t>
            </a:r>
            <a:r>
              <a:rPr lang="en-US" sz="1800" dirty="0" err="1">
                <a:solidFill>
                  <a:prstClr val="black"/>
                </a:solidFill>
                <a:latin typeface="Arial" charset="0"/>
                <a:ea typeface="+mn-ea"/>
                <a:cs typeface="+mn-cs"/>
              </a:rPr>
              <a:t>Babanin</a:t>
            </a:r>
            <a:r>
              <a:rPr lang="en-US" sz="1800" dirty="0">
                <a:solidFill>
                  <a:prstClr val="black"/>
                </a:solidFill>
                <a:latin typeface="Arial" charset="0"/>
                <a:ea typeface="+mn-ea"/>
                <a:cs typeface="+mn-cs"/>
              </a:rPr>
              <a:t> et al. 2010) </a:t>
            </a:r>
            <a:r>
              <a:rPr lang="en-US" sz="1800" dirty="0" smtClean="0">
                <a:solidFill>
                  <a:prstClr val="black"/>
                </a:solidFill>
                <a:latin typeface="Arial" charset="0"/>
                <a:ea typeface="+mn-ea"/>
                <a:cs typeface="+mn-cs"/>
              </a:rPr>
              <a:t>, and </a:t>
            </a:r>
            <a:r>
              <a:rPr lang="en-US" sz="1800" dirty="0">
                <a:solidFill>
                  <a:srgbClr val="FF0000"/>
                </a:solidFill>
                <a:latin typeface="Arial" charset="0"/>
                <a:ea typeface="+mn-ea"/>
                <a:cs typeface="+mn-cs"/>
              </a:rPr>
              <a:t>reduced drag coefficient </a:t>
            </a:r>
            <a:r>
              <a:rPr lang="en-US" sz="1800" dirty="0">
                <a:solidFill>
                  <a:prstClr val="black"/>
                </a:solidFill>
                <a:latin typeface="Arial" charset="0"/>
                <a:ea typeface="+mn-ea"/>
                <a:cs typeface="+mn-cs"/>
              </a:rPr>
              <a:t>(Hwang 2011) </a:t>
            </a:r>
            <a:r>
              <a:rPr lang="en-US" sz="1800" dirty="0" smtClean="0">
                <a:solidFill>
                  <a:prstClr val="black"/>
                </a:solidFill>
                <a:latin typeface="Arial" charset="0"/>
                <a:ea typeface="+mn-ea"/>
                <a:cs typeface="+mn-cs"/>
              </a:rPr>
              <a:t>improve the </a:t>
            </a:r>
            <a:r>
              <a:rPr lang="en-US" sz="1800" dirty="0">
                <a:solidFill>
                  <a:prstClr val="black"/>
                </a:solidFill>
                <a:latin typeface="Arial" charset="0"/>
                <a:ea typeface="+mn-ea"/>
                <a:cs typeface="+mn-cs"/>
              </a:rPr>
              <a:t>SWH </a:t>
            </a:r>
            <a:r>
              <a:rPr lang="en-US" sz="1800" dirty="0" smtClean="0">
                <a:solidFill>
                  <a:prstClr val="black"/>
                </a:solidFill>
                <a:latin typeface="Arial" charset="0"/>
                <a:ea typeface="+mn-ea"/>
                <a:cs typeface="+mn-cs"/>
              </a:rPr>
              <a:t>forecast</a:t>
            </a:r>
          </a:p>
          <a:p>
            <a:pPr marL="285750" indent="-285750" defTabSz="914305" eaLnBrk="1" hangingPunct="1">
              <a:buFont typeface="Arial" pitchFamily="34" charset="0"/>
              <a:buChar char="•"/>
            </a:pPr>
            <a:r>
              <a:rPr lang="en-US" sz="1800" dirty="0" smtClean="0">
                <a:solidFill>
                  <a:prstClr val="black"/>
                </a:solidFill>
                <a:latin typeface="Arial" charset="0"/>
                <a:ea typeface="+mn-ea"/>
                <a:cs typeface="+mn-cs"/>
              </a:rPr>
              <a:t>COAMPS SWH and wind speed (5 to 20 m/s range) compare well with the altimeter observation after removing the track bias</a:t>
            </a:r>
            <a:endParaRPr lang="en-US" sz="1800" dirty="0">
              <a:solidFill>
                <a:prstClr val="black"/>
              </a:solidFill>
              <a:latin typeface="Arial" charset="0"/>
              <a:ea typeface="+mn-ea"/>
              <a:cs typeface="+mn-cs"/>
            </a:endParaRPr>
          </a:p>
        </p:txBody>
      </p:sp>
      <p:sp>
        <p:nvSpPr>
          <p:cNvPr id="13" name="TextBox 12"/>
          <p:cNvSpPr txBox="1"/>
          <p:nvPr/>
        </p:nvSpPr>
        <p:spPr>
          <a:xfrm>
            <a:off x="6096000" y="914400"/>
            <a:ext cx="1676399" cy="369332"/>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prstClr val="black"/>
                </a:solidFill>
                <a:latin typeface="Calibri"/>
                <a:ea typeface="+mn-ea"/>
                <a:cs typeface="+mn-cs"/>
              </a:rPr>
              <a:t>Altimeter SWH</a:t>
            </a:r>
            <a:endParaRPr lang="en-US" sz="1800" dirty="0">
              <a:solidFill>
                <a:prstClr val="black"/>
              </a:solidFill>
              <a:latin typeface="Calibri"/>
              <a:ea typeface="+mn-ea"/>
              <a:cs typeface="+mn-cs"/>
            </a:endParaRPr>
          </a:p>
        </p:txBody>
      </p:sp>
      <p:sp>
        <p:nvSpPr>
          <p:cNvPr id="15" name="TextBox 14"/>
          <p:cNvSpPr txBox="1"/>
          <p:nvPr/>
        </p:nvSpPr>
        <p:spPr>
          <a:xfrm>
            <a:off x="6268845" y="3094133"/>
            <a:ext cx="1371599" cy="646331"/>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prstClr val="black"/>
                </a:solidFill>
                <a:latin typeface="Calibri"/>
                <a:ea typeface="+mn-ea"/>
                <a:cs typeface="+mn-cs"/>
              </a:rPr>
              <a:t>Altimeter wind speed</a:t>
            </a:r>
            <a:endParaRPr lang="en-US" sz="1800" dirty="0">
              <a:solidFill>
                <a:prstClr val="black"/>
              </a:solidFill>
              <a:latin typeface="Calibri"/>
              <a:ea typeface="+mn-ea"/>
              <a:cs typeface="+mn-cs"/>
            </a:endParaRPr>
          </a:p>
        </p:txBody>
      </p:sp>
      <p:sp>
        <p:nvSpPr>
          <p:cNvPr id="16" name="TextBox 15"/>
          <p:cNvSpPr txBox="1"/>
          <p:nvPr/>
        </p:nvSpPr>
        <p:spPr>
          <a:xfrm>
            <a:off x="1447800" y="184666"/>
            <a:ext cx="6629400" cy="523220"/>
          </a:xfrm>
          <a:prstGeom prst="rect">
            <a:avLst/>
          </a:prstGeom>
          <a:noFill/>
        </p:spPr>
        <p:txBody>
          <a:bodyPr wrap="square" rtlCol="0">
            <a:spAutoFit/>
          </a:bodyPr>
          <a:lstStyle/>
          <a:p>
            <a:pPr algn="ctr" eaLnBrk="1" fontAlgn="auto" hangingPunct="1">
              <a:spcBef>
                <a:spcPts val="0"/>
              </a:spcBef>
              <a:spcAft>
                <a:spcPts val="0"/>
              </a:spcAft>
            </a:pPr>
            <a:r>
              <a:rPr lang="en-US" sz="2800" dirty="0" smtClean="0">
                <a:solidFill>
                  <a:prstClr val="black"/>
                </a:solidFill>
                <a:latin typeface="Calibri"/>
                <a:ea typeface="+mn-ea"/>
                <a:cs typeface="+mn-cs"/>
              </a:rPr>
              <a:t>Coupled COAMPS-TC </a:t>
            </a:r>
            <a:r>
              <a:rPr lang="en-US" sz="2800" dirty="0" err="1" smtClean="0">
                <a:solidFill>
                  <a:prstClr val="black"/>
                </a:solidFill>
                <a:latin typeface="Calibri"/>
                <a:ea typeface="+mn-ea"/>
                <a:cs typeface="+mn-cs"/>
              </a:rPr>
              <a:t>Fanapi</a:t>
            </a:r>
            <a:r>
              <a:rPr lang="en-US" sz="2800" dirty="0" smtClean="0">
                <a:solidFill>
                  <a:prstClr val="black"/>
                </a:solidFill>
                <a:latin typeface="Calibri"/>
                <a:ea typeface="+mn-ea"/>
                <a:cs typeface="+mn-cs"/>
              </a:rPr>
              <a:t> Wave Forecast</a:t>
            </a:r>
            <a:endParaRPr lang="en-US" sz="2800" dirty="0">
              <a:solidFill>
                <a:prstClr val="black"/>
              </a:solidFill>
              <a:latin typeface="Calibri"/>
              <a:ea typeface="+mn-ea"/>
              <a:cs typeface="+mn-cs"/>
            </a:endParaRPr>
          </a:p>
        </p:txBody>
      </p:sp>
      <p:sp>
        <p:nvSpPr>
          <p:cNvPr id="11" name="TextBox 10"/>
          <p:cNvSpPr txBox="1"/>
          <p:nvPr/>
        </p:nvSpPr>
        <p:spPr>
          <a:xfrm>
            <a:off x="7696200" y="6488668"/>
            <a:ext cx="1365090" cy="369332"/>
          </a:xfrm>
          <a:prstGeom prst="rect">
            <a:avLst/>
          </a:prstGeom>
          <a:noFill/>
        </p:spPr>
        <p:txBody>
          <a:bodyPr wrap="none" rtlCol="0">
            <a:spAutoFit/>
          </a:bodyPr>
          <a:lstStyle/>
          <a:p>
            <a:r>
              <a:rPr lang="en-US" sz="1800" b="0" dirty="0" smtClean="0"/>
              <a:t>(Sue Chen)</a:t>
            </a:r>
            <a:endParaRPr lang="en-US" sz="1800" b="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8070392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6676268" y="1347158"/>
            <a:ext cx="2162932" cy="4524315"/>
          </a:xfrm>
          <a:prstGeom prst="rect">
            <a:avLst/>
          </a:prstGeom>
          <a:noFill/>
        </p:spPr>
        <p:txBody>
          <a:bodyPr wrap="square" rtlCol="0">
            <a:spAutoFit/>
          </a:bodyPr>
          <a:lstStyle/>
          <a:p>
            <a:pPr marL="285750" indent="-285750" eaLnBrk="1" fontAlgn="auto" hangingPunct="1">
              <a:spcBef>
                <a:spcPts val="0"/>
              </a:spcBef>
              <a:spcAft>
                <a:spcPts val="0"/>
              </a:spcAft>
              <a:buFont typeface="Arial" pitchFamily="34" charset="0"/>
              <a:buChar char="•"/>
            </a:pPr>
            <a:r>
              <a:rPr lang="en-US" sz="1800" dirty="0" smtClean="0">
                <a:solidFill>
                  <a:prstClr val="black"/>
                </a:solidFill>
                <a:latin typeface="Calibri"/>
                <a:ea typeface="+mn-ea"/>
                <a:cs typeface="+mn-cs"/>
              </a:rPr>
              <a:t>Both the uncoupled and coupled COAMPS simulations have a small &lt; 8m/s wind RMS error </a:t>
            </a:r>
          </a:p>
          <a:p>
            <a:pPr marL="285750" indent="-285750" eaLnBrk="1" fontAlgn="auto" hangingPunct="1">
              <a:spcBef>
                <a:spcPts val="0"/>
              </a:spcBef>
              <a:spcAft>
                <a:spcPts val="0"/>
              </a:spcAft>
              <a:buFont typeface="Arial" pitchFamily="34" charset="0"/>
              <a:buChar char="•"/>
            </a:pPr>
            <a:r>
              <a:rPr lang="en-US" sz="1800" dirty="0" smtClean="0">
                <a:solidFill>
                  <a:srgbClr val="FF0000"/>
                </a:solidFill>
                <a:latin typeface="Calibri"/>
                <a:ea typeface="+mn-ea"/>
                <a:cs typeface="+mn-cs"/>
              </a:rPr>
              <a:t>Air-ocean-wave coupling improves the lower boundary wind prediction</a:t>
            </a:r>
          </a:p>
          <a:p>
            <a:pPr marL="285750" indent="-285750" eaLnBrk="1" fontAlgn="auto" hangingPunct="1">
              <a:spcBef>
                <a:spcPts val="0"/>
              </a:spcBef>
              <a:spcAft>
                <a:spcPts val="0"/>
              </a:spcAft>
              <a:buFont typeface="Arial" pitchFamily="34" charset="0"/>
              <a:buChar char="•"/>
            </a:pPr>
            <a:r>
              <a:rPr lang="en-US" sz="1800" dirty="0" smtClean="0">
                <a:solidFill>
                  <a:prstClr val="black"/>
                </a:solidFill>
                <a:latin typeface="Calibri"/>
                <a:ea typeface="+mn-ea"/>
                <a:cs typeface="+mn-cs"/>
              </a:rPr>
              <a:t>Coupled run has a larger wind RMS error above the lower boundary layer </a:t>
            </a:r>
            <a:endParaRPr lang="en-US" sz="1800" dirty="0">
              <a:solidFill>
                <a:prstClr val="black"/>
              </a:solidFill>
              <a:latin typeface="Calibri"/>
              <a:ea typeface="+mn-ea"/>
              <a:cs typeface="+mn-cs"/>
            </a:endParaRPr>
          </a:p>
        </p:txBody>
      </p:sp>
      <p:grpSp>
        <p:nvGrpSpPr>
          <p:cNvPr id="15" name="Group 14"/>
          <p:cNvGrpSpPr/>
          <p:nvPr/>
        </p:nvGrpSpPr>
        <p:grpSpPr>
          <a:xfrm>
            <a:off x="224060" y="1133198"/>
            <a:ext cx="6452208" cy="5522809"/>
            <a:chOff x="224060" y="1133198"/>
            <a:chExt cx="6452208" cy="5522809"/>
          </a:xfrm>
        </p:grpSpPr>
        <p:pic>
          <p:nvPicPr>
            <p:cNvPr id="2" name="Picture 1"/>
            <p:cNvPicPr>
              <a:picLocks noChangeAspect="1"/>
            </p:cNvPicPr>
            <p:nvPr/>
          </p:nvPicPr>
          <p:blipFill rotWithShape="1">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4646"/>
            <a:stretch/>
          </p:blipFill>
          <p:spPr>
            <a:xfrm>
              <a:off x="3347932" y="1352733"/>
              <a:ext cx="3328336" cy="2735171"/>
            </a:xfrm>
            <a:prstGeom prst="rect">
              <a:avLst/>
            </a:prstGeom>
          </p:spPr>
        </p:pic>
        <p:pic>
          <p:nvPicPr>
            <p:cNvPr id="3" name="Picture 2"/>
            <p:cNvPicPr>
              <a:picLocks noChangeAspect="1"/>
            </p:cNvPicPr>
            <p:nvPr/>
          </p:nvPicPr>
          <p:blipFill rotWithShape="1">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6585"/>
            <a:stretch/>
          </p:blipFill>
          <p:spPr>
            <a:xfrm>
              <a:off x="3510089" y="3920836"/>
              <a:ext cx="3166179" cy="2735171"/>
            </a:xfrm>
            <a:prstGeom prst="rect">
              <a:avLst/>
            </a:prstGeom>
          </p:spPr>
        </p:pic>
        <p:pic>
          <p:nvPicPr>
            <p:cNvPr id="4" name="Picture 3"/>
            <p:cNvPicPr>
              <a:picLocks noChangeAspect="1"/>
            </p:cNvPicPr>
            <p:nvPr/>
          </p:nvPicPr>
          <p:blipFill rotWithShape="1">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8873"/>
            <a:stretch/>
          </p:blipFill>
          <p:spPr>
            <a:xfrm>
              <a:off x="224060" y="1335105"/>
              <a:ext cx="3180779" cy="2735171"/>
            </a:xfrm>
            <a:prstGeom prst="rect">
              <a:avLst/>
            </a:prstGeom>
          </p:spPr>
        </p:pic>
        <p:pic>
          <p:nvPicPr>
            <p:cNvPr id="5" name="Picture 4"/>
            <p:cNvPicPr>
              <a:picLocks noChangeAspect="1"/>
            </p:cNvPicPr>
            <p:nvPr/>
          </p:nvPicPr>
          <p:blipFill rotWithShape="1">
            <a:blip r:embed="rId6"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7258"/>
            <a:stretch/>
          </p:blipFill>
          <p:spPr>
            <a:xfrm>
              <a:off x="224060" y="3886200"/>
              <a:ext cx="3237130" cy="2735171"/>
            </a:xfrm>
            <a:prstGeom prst="rect">
              <a:avLst/>
            </a:prstGeom>
          </p:spPr>
        </p:pic>
        <p:sp>
          <p:nvSpPr>
            <p:cNvPr id="6" name="TextBox 5"/>
            <p:cNvSpPr txBox="1"/>
            <p:nvPr/>
          </p:nvSpPr>
          <p:spPr>
            <a:xfrm>
              <a:off x="569506" y="1166187"/>
              <a:ext cx="1399800" cy="306901"/>
            </a:xfrm>
            <a:prstGeom prst="rect">
              <a:avLst/>
            </a:prstGeom>
            <a:noFill/>
          </p:spPr>
          <p:txBody>
            <a:bodyPr wrap="square" rtlCol="0">
              <a:spAutoFit/>
            </a:bodyPr>
            <a:lstStyle/>
            <a:p>
              <a:pPr eaLnBrk="1" fontAlgn="auto" hangingPunct="1">
                <a:spcBef>
                  <a:spcPts val="0"/>
                </a:spcBef>
                <a:spcAft>
                  <a:spcPts val="0"/>
                </a:spcAft>
              </a:pPr>
              <a:r>
                <a:rPr lang="en-US" sz="1800" b="0" dirty="0" smtClean="0">
                  <a:solidFill>
                    <a:prstClr val="black"/>
                  </a:solidFill>
                  <a:latin typeface="Calibri"/>
                  <a:ea typeface="+mn-ea"/>
                  <a:cs typeface="+mn-cs"/>
                </a:rPr>
                <a:t>Uncoupled</a:t>
              </a:r>
              <a:endParaRPr lang="en-US" sz="1800" b="0" dirty="0">
                <a:solidFill>
                  <a:prstClr val="black"/>
                </a:solidFill>
                <a:latin typeface="Calibri"/>
                <a:ea typeface="+mn-ea"/>
                <a:cs typeface="+mn-cs"/>
              </a:endParaRPr>
            </a:p>
          </p:txBody>
        </p:sp>
        <p:sp>
          <p:nvSpPr>
            <p:cNvPr id="7" name="TextBox 6"/>
            <p:cNvSpPr txBox="1"/>
            <p:nvPr/>
          </p:nvSpPr>
          <p:spPr>
            <a:xfrm>
              <a:off x="4272250" y="1133198"/>
              <a:ext cx="1399800" cy="306901"/>
            </a:xfrm>
            <a:prstGeom prst="rect">
              <a:avLst/>
            </a:prstGeom>
            <a:noFill/>
          </p:spPr>
          <p:txBody>
            <a:bodyPr wrap="square" rtlCol="0">
              <a:spAutoFit/>
            </a:bodyPr>
            <a:lstStyle/>
            <a:p>
              <a:pPr eaLnBrk="1" fontAlgn="auto" hangingPunct="1">
                <a:spcBef>
                  <a:spcPts val="0"/>
                </a:spcBef>
                <a:spcAft>
                  <a:spcPts val="0"/>
                </a:spcAft>
              </a:pPr>
              <a:r>
                <a:rPr lang="en-US" sz="1800" b="0" dirty="0">
                  <a:solidFill>
                    <a:prstClr val="black"/>
                  </a:solidFill>
                  <a:latin typeface="Calibri"/>
                  <a:ea typeface="+mn-ea"/>
                  <a:cs typeface="+mn-cs"/>
                </a:rPr>
                <a:t>C</a:t>
              </a:r>
              <a:r>
                <a:rPr lang="en-US" sz="1800" b="0" dirty="0" smtClean="0">
                  <a:solidFill>
                    <a:prstClr val="black"/>
                  </a:solidFill>
                  <a:latin typeface="Calibri"/>
                  <a:ea typeface="+mn-ea"/>
                  <a:cs typeface="+mn-cs"/>
                </a:rPr>
                <a:t>oupled</a:t>
              </a:r>
              <a:endParaRPr lang="en-US" sz="1800" b="0" dirty="0">
                <a:solidFill>
                  <a:prstClr val="black"/>
                </a:solidFill>
                <a:latin typeface="Calibri"/>
                <a:ea typeface="+mn-ea"/>
                <a:cs typeface="+mn-cs"/>
              </a:endParaRPr>
            </a:p>
          </p:txBody>
        </p:sp>
        <p:sp>
          <p:nvSpPr>
            <p:cNvPr id="11" name="TextBox 10"/>
            <p:cNvSpPr txBox="1"/>
            <p:nvPr/>
          </p:nvSpPr>
          <p:spPr>
            <a:xfrm>
              <a:off x="2274849" y="1594624"/>
              <a:ext cx="1061932" cy="738664"/>
            </a:xfrm>
            <a:prstGeom prst="rect">
              <a:avLst/>
            </a:prstGeom>
            <a:noFill/>
          </p:spPr>
          <p:txBody>
            <a:bodyPr wrap="square" rtlCol="0">
              <a:spAutoFit/>
            </a:bodyPr>
            <a:lstStyle/>
            <a:p>
              <a:pPr eaLnBrk="1" fontAlgn="auto" hangingPunct="1">
                <a:spcBef>
                  <a:spcPts val="0"/>
                </a:spcBef>
                <a:spcAft>
                  <a:spcPts val="0"/>
                </a:spcAft>
              </a:pPr>
              <a:r>
                <a:rPr lang="en-US" sz="1400" dirty="0" smtClean="0">
                  <a:solidFill>
                    <a:prstClr val="black"/>
                  </a:solidFill>
                  <a:latin typeface="Calibri"/>
                  <a:ea typeface="+mn-ea"/>
                  <a:cs typeface="+mn-cs"/>
                </a:rPr>
                <a:t>U:</a:t>
              </a:r>
            </a:p>
            <a:p>
              <a:pPr eaLnBrk="1" fontAlgn="auto" hangingPunct="1">
                <a:spcBef>
                  <a:spcPts val="0"/>
                </a:spcBef>
                <a:spcAft>
                  <a:spcPts val="0"/>
                </a:spcAft>
              </a:pPr>
              <a:r>
                <a:rPr lang="en-US" sz="1400" dirty="0" smtClean="0">
                  <a:solidFill>
                    <a:prstClr val="black"/>
                  </a:solidFill>
                  <a:latin typeface="Calibri"/>
                  <a:ea typeface="+mn-ea"/>
                  <a:cs typeface="+mn-cs"/>
                </a:rPr>
                <a:t>ME:3.5</a:t>
              </a:r>
            </a:p>
            <a:p>
              <a:pPr eaLnBrk="1" fontAlgn="auto" hangingPunct="1">
                <a:spcBef>
                  <a:spcPts val="0"/>
                </a:spcBef>
                <a:spcAft>
                  <a:spcPts val="0"/>
                </a:spcAft>
              </a:pPr>
              <a:r>
                <a:rPr lang="en-US" sz="1400" dirty="0" smtClean="0">
                  <a:solidFill>
                    <a:prstClr val="black"/>
                  </a:solidFill>
                  <a:latin typeface="Calibri"/>
                  <a:ea typeface="+mn-ea"/>
                  <a:cs typeface="+mn-cs"/>
                </a:rPr>
                <a:t>RMS:6.9</a:t>
              </a:r>
              <a:endParaRPr lang="en-US" sz="1400" dirty="0">
                <a:solidFill>
                  <a:prstClr val="black"/>
                </a:solidFill>
                <a:latin typeface="Calibri"/>
                <a:ea typeface="+mn-ea"/>
                <a:cs typeface="+mn-cs"/>
              </a:endParaRPr>
            </a:p>
          </p:txBody>
        </p:sp>
        <p:sp>
          <p:nvSpPr>
            <p:cNvPr id="12" name="TextBox 11"/>
            <p:cNvSpPr txBox="1"/>
            <p:nvPr/>
          </p:nvSpPr>
          <p:spPr>
            <a:xfrm>
              <a:off x="5334000" y="1594624"/>
              <a:ext cx="1061932" cy="738664"/>
            </a:xfrm>
            <a:prstGeom prst="rect">
              <a:avLst/>
            </a:prstGeom>
            <a:noFill/>
          </p:spPr>
          <p:txBody>
            <a:bodyPr wrap="square" rtlCol="0">
              <a:spAutoFit/>
            </a:bodyPr>
            <a:lstStyle/>
            <a:p>
              <a:pPr eaLnBrk="1" fontAlgn="auto" hangingPunct="1">
                <a:spcBef>
                  <a:spcPts val="0"/>
                </a:spcBef>
                <a:spcAft>
                  <a:spcPts val="0"/>
                </a:spcAft>
              </a:pPr>
              <a:r>
                <a:rPr lang="en-US" sz="1400" dirty="0" smtClean="0">
                  <a:solidFill>
                    <a:prstClr val="black"/>
                  </a:solidFill>
                  <a:latin typeface="Calibri"/>
                  <a:ea typeface="+mn-ea"/>
                  <a:cs typeface="+mn-cs"/>
                </a:rPr>
                <a:t>U:</a:t>
              </a:r>
            </a:p>
            <a:p>
              <a:pPr eaLnBrk="1" fontAlgn="auto" hangingPunct="1">
                <a:spcBef>
                  <a:spcPts val="0"/>
                </a:spcBef>
                <a:spcAft>
                  <a:spcPts val="0"/>
                </a:spcAft>
              </a:pPr>
              <a:r>
                <a:rPr lang="en-US" sz="1400" dirty="0" smtClean="0">
                  <a:solidFill>
                    <a:prstClr val="black"/>
                  </a:solidFill>
                  <a:latin typeface="Calibri"/>
                  <a:ea typeface="+mn-ea"/>
                  <a:cs typeface="+mn-cs"/>
                </a:rPr>
                <a:t>ME:0.8</a:t>
              </a:r>
            </a:p>
            <a:p>
              <a:pPr eaLnBrk="1" fontAlgn="auto" hangingPunct="1">
                <a:spcBef>
                  <a:spcPts val="0"/>
                </a:spcBef>
                <a:spcAft>
                  <a:spcPts val="0"/>
                </a:spcAft>
              </a:pPr>
              <a:r>
                <a:rPr lang="en-US" sz="1400" dirty="0" smtClean="0">
                  <a:solidFill>
                    <a:prstClr val="black"/>
                  </a:solidFill>
                  <a:latin typeface="Calibri"/>
                  <a:ea typeface="+mn-ea"/>
                  <a:cs typeface="+mn-cs"/>
                </a:rPr>
                <a:t>RMS:7.7</a:t>
              </a:r>
              <a:endParaRPr lang="en-US" sz="1400" dirty="0">
                <a:solidFill>
                  <a:prstClr val="black"/>
                </a:solidFill>
                <a:latin typeface="Calibri"/>
                <a:ea typeface="+mn-ea"/>
                <a:cs typeface="+mn-cs"/>
              </a:endParaRPr>
            </a:p>
          </p:txBody>
        </p:sp>
        <p:sp>
          <p:nvSpPr>
            <p:cNvPr id="13" name="TextBox 12"/>
            <p:cNvSpPr txBox="1"/>
            <p:nvPr/>
          </p:nvSpPr>
          <p:spPr>
            <a:xfrm>
              <a:off x="2209800" y="4114800"/>
              <a:ext cx="1061932" cy="738664"/>
            </a:xfrm>
            <a:prstGeom prst="rect">
              <a:avLst/>
            </a:prstGeom>
            <a:noFill/>
          </p:spPr>
          <p:txBody>
            <a:bodyPr wrap="square" rtlCol="0">
              <a:spAutoFit/>
            </a:bodyPr>
            <a:lstStyle/>
            <a:p>
              <a:pPr eaLnBrk="1" fontAlgn="auto" hangingPunct="1">
                <a:spcBef>
                  <a:spcPts val="0"/>
                </a:spcBef>
                <a:spcAft>
                  <a:spcPts val="0"/>
                </a:spcAft>
              </a:pPr>
              <a:r>
                <a:rPr lang="en-US" sz="1400" dirty="0">
                  <a:solidFill>
                    <a:prstClr val="black"/>
                  </a:solidFill>
                  <a:latin typeface="Calibri"/>
                  <a:ea typeface="+mn-ea"/>
                  <a:cs typeface="+mn-cs"/>
                </a:rPr>
                <a:t>V</a:t>
              </a:r>
              <a:r>
                <a:rPr lang="en-US" sz="1400" dirty="0" smtClean="0">
                  <a:solidFill>
                    <a:prstClr val="black"/>
                  </a:solidFill>
                  <a:latin typeface="Calibri"/>
                  <a:ea typeface="+mn-ea"/>
                  <a:cs typeface="+mn-cs"/>
                </a:rPr>
                <a:t>:</a:t>
              </a:r>
            </a:p>
            <a:p>
              <a:pPr eaLnBrk="1" fontAlgn="auto" hangingPunct="1">
                <a:spcBef>
                  <a:spcPts val="0"/>
                </a:spcBef>
                <a:spcAft>
                  <a:spcPts val="0"/>
                </a:spcAft>
              </a:pPr>
              <a:r>
                <a:rPr lang="en-US" sz="1400" dirty="0" smtClean="0">
                  <a:solidFill>
                    <a:prstClr val="black"/>
                  </a:solidFill>
                  <a:latin typeface="Calibri"/>
                  <a:ea typeface="+mn-ea"/>
                  <a:cs typeface="+mn-cs"/>
                </a:rPr>
                <a:t>ME:0.1</a:t>
              </a:r>
            </a:p>
            <a:p>
              <a:pPr eaLnBrk="1" fontAlgn="auto" hangingPunct="1">
                <a:spcBef>
                  <a:spcPts val="0"/>
                </a:spcBef>
                <a:spcAft>
                  <a:spcPts val="0"/>
                </a:spcAft>
              </a:pPr>
              <a:r>
                <a:rPr lang="en-US" sz="1400" dirty="0" smtClean="0">
                  <a:solidFill>
                    <a:prstClr val="black"/>
                  </a:solidFill>
                  <a:latin typeface="Calibri"/>
                  <a:ea typeface="+mn-ea"/>
                  <a:cs typeface="+mn-cs"/>
                </a:rPr>
                <a:t>RMS:4.4</a:t>
              </a:r>
              <a:endParaRPr lang="en-US" sz="1400" dirty="0">
                <a:solidFill>
                  <a:prstClr val="black"/>
                </a:solidFill>
                <a:latin typeface="Calibri"/>
                <a:ea typeface="+mn-ea"/>
                <a:cs typeface="+mn-cs"/>
              </a:endParaRPr>
            </a:p>
          </p:txBody>
        </p:sp>
        <p:sp>
          <p:nvSpPr>
            <p:cNvPr id="14" name="TextBox 13"/>
            <p:cNvSpPr txBox="1"/>
            <p:nvPr/>
          </p:nvSpPr>
          <p:spPr>
            <a:xfrm>
              <a:off x="5486400" y="4114800"/>
              <a:ext cx="1061932" cy="738664"/>
            </a:xfrm>
            <a:prstGeom prst="rect">
              <a:avLst/>
            </a:prstGeom>
            <a:noFill/>
          </p:spPr>
          <p:txBody>
            <a:bodyPr wrap="square" rtlCol="0">
              <a:spAutoFit/>
            </a:bodyPr>
            <a:lstStyle/>
            <a:p>
              <a:pPr eaLnBrk="1" fontAlgn="auto" hangingPunct="1">
                <a:spcBef>
                  <a:spcPts val="0"/>
                </a:spcBef>
                <a:spcAft>
                  <a:spcPts val="0"/>
                </a:spcAft>
              </a:pPr>
              <a:r>
                <a:rPr lang="en-US" sz="1400" dirty="0" smtClean="0">
                  <a:solidFill>
                    <a:prstClr val="black"/>
                  </a:solidFill>
                  <a:latin typeface="Calibri"/>
                  <a:ea typeface="+mn-ea"/>
                  <a:cs typeface="+mn-cs"/>
                </a:rPr>
                <a:t>V:</a:t>
              </a:r>
            </a:p>
            <a:p>
              <a:pPr eaLnBrk="1" fontAlgn="auto" hangingPunct="1">
                <a:spcBef>
                  <a:spcPts val="0"/>
                </a:spcBef>
                <a:spcAft>
                  <a:spcPts val="0"/>
                </a:spcAft>
              </a:pPr>
              <a:r>
                <a:rPr lang="en-US" sz="1400" dirty="0" smtClean="0">
                  <a:solidFill>
                    <a:prstClr val="black"/>
                  </a:solidFill>
                  <a:latin typeface="Calibri"/>
                  <a:ea typeface="+mn-ea"/>
                  <a:cs typeface="+mn-cs"/>
                </a:rPr>
                <a:t>ME:0.4</a:t>
              </a:r>
            </a:p>
            <a:p>
              <a:pPr eaLnBrk="1" fontAlgn="auto" hangingPunct="1">
                <a:spcBef>
                  <a:spcPts val="0"/>
                </a:spcBef>
                <a:spcAft>
                  <a:spcPts val="0"/>
                </a:spcAft>
              </a:pPr>
              <a:r>
                <a:rPr lang="en-US" sz="1400" dirty="0" smtClean="0">
                  <a:solidFill>
                    <a:prstClr val="black"/>
                  </a:solidFill>
                  <a:latin typeface="Calibri"/>
                  <a:ea typeface="+mn-ea"/>
                  <a:cs typeface="+mn-cs"/>
                </a:rPr>
                <a:t>RMS:6.9</a:t>
              </a:r>
              <a:endParaRPr lang="en-US" sz="1400" dirty="0">
                <a:solidFill>
                  <a:prstClr val="black"/>
                </a:solidFill>
                <a:latin typeface="Calibri"/>
                <a:ea typeface="+mn-ea"/>
                <a:cs typeface="+mn-cs"/>
              </a:endParaRPr>
            </a:p>
          </p:txBody>
        </p:sp>
      </p:grpSp>
      <p:sp>
        <p:nvSpPr>
          <p:cNvPr id="8" name="Oval 7"/>
          <p:cNvSpPr/>
          <p:nvPr/>
        </p:nvSpPr>
        <p:spPr>
          <a:xfrm>
            <a:off x="3657600" y="3505200"/>
            <a:ext cx="1143000" cy="415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16" name="Oval 15"/>
          <p:cNvSpPr/>
          <p:nvPr/>
        </p:nvSpPr>
        <p:spPr>
          <a:xfrm>
            <a:off x="3560269" y="6019800"/>
            <a:ext cx="1143000" cy="415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10" name="TextBox 9"/>
          <p:cNvSpPr txBox="1"/>
          <p:nvPr/>
        </p:nvSpPr>
        <p:spPr>
          <a:xfrm>
            <a:off x="1600200" y="304800"/>
            <a:ext cx="5943600" cy="523220"/>
          </a:xfrm>
          <a:prstGeom prst="rect">
            <a:avLst/>
          </a:prstGeom>
          <a:noFill/>
        </p:spPr>
        <p:txBody>
          <a:bodyPr wrap="square" rtlCol="0">
            <a:spAutoFit/>
          </a:bodyPr>
          <a:lstStyle/>
          <a:p>
            <a:pPr algn="ctr" eaLnBrk="1" fontAlgn="auto" hangingPunct="1">
              <a:spcBef>
                <a:spcPts val="0"/>
              </a:spcBef>
              <a:spcAft>
                <a:spcPts val="0"/>
              </a:spcAft>
            </a:pPr>
            <a:r>
              <a:rPr lang="en-US" sz="2800" dirty="0" smtClean="0">
                <a:solidFill>
                  <a:prstClr val="black"/>
                </a:solidFill>
                <a:latin typeface="Calibri"/>
                <a:ea typeface="+mn-ea"/>
                <a:cs typeface="+mn-cs"/>
              </a:rPr>
              <a:t>Coupled COAMPS-TC Wind Validation</a:t>
            </a:r>
            <a:endParaRPr lang="en-US" sz="2800" dirty="0">
              <a:solidFill>
                <a:prstClr val="black"/>
              </a:solidFill>
              <a:latin typeface="Calibri"/>
              <a:ea typeface="+mn-ea"/>
              <a:cs typeface="+mn-cs"/>
            </a:endParaRPr>
          </a:p>
        </p:txBody>
      </p:sp>
      <p:sp>
        <p:nvSpPr>
          <p:cNvPr id="17" name="TextBox 16"/>
          <p:cNvSpPr txBox="1"/>
          <p:nvPr/>
        </p:nvSpPr>
        <p:spPr>
          <a:xfrm>
            <a:off x="7696200" y="6488668"/>
            <a:ext cx="1365090" cy="369332"/>
          </a:xfrm>
          <a:prstGeom prst="rect">
            <a:avLst/>
          </a:prstGeom>
          <a:noFill/>
        </p:spPr>
        <p:txBody>
          <a:bodyPr wrap="none" rtlCol="0">
            <a:spAutoFit/>
          </a:bodyPr>
          <a:lstStyle/>
          <a:p>
            <a:r>
              <a:rPr lang="en-US" sz="1800" b="0" dirty="0" smtClean="0"/>
              <a:t>(Sue Chen)</a:t>
            </a:r>
            <a:endParaRPr lang="en-US" sz="1800" b="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1960335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FFFFFF"/>
            </a:gs>
            <a:gs pos="100000">
              <a:srgbClr val="787FCB"/>
            </a:gs>
          </a:gsLst>
          <a:lin ang="5400000" scaled="1"/>
        </a:gradFill>
        <a:effectLst/>
      </p:bgPr>
    </p:bg>
    <p:spTree>
      <p:nvGrpSpPr>
        <p:cNvPr id="1" name=""/>
        <p:cNvGrpSpPr/>
        <p:nvPr/>
      </p:nvGrpSpPr>
      <p:grpSpPr>
        <a:xfrm>
          <a:off x="0" y="0"/>
          <a:ext cx="0" cy="0"/>
          <a:chOff x="0" y="0"/>
          <a:chExt cx="0" cy="0"/>
        </a:xfrm>
      </p:grpSpPr>
      <p:sp>
        <p:nvSpPr>
          <p:cNvPr id="34818" name="Line 5"/>
          <p:cNvSpPr>
            <a:spLocks noChangeShapeType="1"/>
          </p:cNvSpPr>
          <p:nvPr/>
        </p:nvSpPr>
        <p:spPr bwMode="auto">
          <a:xfrm>
            <a:off x="381000" y="1143000"/>
            <a:ext cx="8610600" cy="0"/>
          </a:xfrm>
          <a:prstGeom prst="line">
            <a:avLst/>
          </a:prstGeom>
          <a:noFill/>
          <a:ln w="57150" cmpd="thinThick">
            <a:solidFill>
              <a:schemeClr val="tx1"/>
            </a:solidFill>
            <a:round/>
            <a:headEnd/>
            <a:tailEnd/>
          </a:ln>
        </p:spPr>
        <p:txBody>
          <a:bodyPr>
            <a:prstTxWarp prst="textNoShape">
              <a:avLst/>
            </a:prstTxWarp>
          </a:bodyPr>
          <a:lstStyle/>
          <a:p>
            <a:endParaRPr lang="en-US">
              <a:solidFill>
                <a:srgbClr val="000000"/>
              </a:solidFill>
            </a:endParaRPr>
          </a:p>
        </p:txBody>
      </p:sp>
      <p:sp>
        <p:nvSpPr>
          <p:cNvPr id="34819" name="Text Box 7"/>
          <p:cNvSpPr txBox="1">
            <a:spLocks noChangeArrowheads="1"/>
          </p:cNvSpPr>
          <p:nvPr/>
        </p:nvSpPr>
        <p:spPr bwMode="auto">
          <a:xfrm>
            <a:off x="381000" y="1143000"/>
            <a:ext cx="8382000" cy="5478423"/>
          </a:xfrm>
          <a:prstGeom prst="rect">
            <a:avLst/>
          </a:prstGeom>
          <a:noFill/>
          <a:ln w="9525">
            <a:noFill/>
            <a:miter lim="800000"/>
            <a:headEnd/>
            <a:tailEnd/>
          </a:ln>
        </p:spPr>
        <p:txBody>
          <a:bodyPr wrap="square">
            <a:prstTxWarp prst="textNoShape">
              <a:avLst/>
            </a:prstTxWarp>
            <a:spAutoFit/>
          </a:bodyPr>
          <a:lstStyle/>
          <a:p>
            <a:pPr eaLnBrk="1" hangingPunct="1">
              <a:buSzPct val="120000"/>
            </a:pPr>
            <a:endParaRPr lang="en-US" sz="2000" dirty="0" smtClean="0">
              <a:solidFill>
                <a:srgbClr val="000000"/>
              </a:solidFill>
              <a:ea typeface="ＭＳ Ｐゴシック" pitchFamily="-84" charset="-128"/>
              <a:cs typeface="ＭＳ Ｐゴシック" pitchFamily="-84" charset="-128"/>
            </a:endParaRPr>
          </a:p>
          <a:p>
            <a:pPr eaLnBrk="1" hangingPunct="1">
              <a:spcAft>
                <a:spcPts val="1200"/>
              </a:spcAft>
              <a:buSzPct val="120000"/>
              <a:buFont typeface="Wingdings" pitchFamily="-84" charset="2"/>
              <a:buChar char="Ø"/>
            </a:pPr>
            <a:r>
              <a:rPr lang="en-US" sz="2000" dirty="0" smtClean="0">
                <a:solidFill>
                  <a:srgbClr val="000000"/>
                </a:solidFill>
                <a:ea typeface="ＭＳ Ｐゴシック" pitchFamily="-84" charset="-128"/>
                <a:cs typeface="ＭＳ Ｐゴシック" pitchFamily="-84" charset="-128"/>
              </a:rPr>
              <a:t> High-resolution coupled atmosphere-ocean-wave model forecasts were made in real-time in support of the ITOP field campaign.</a:t>
            </a:r>
          </a:p>
          <a:p>
            <a:pPr eaLnBrk="1" hangingPunct="1">
              <a:spcAft>
                <a:spcPts val="1200"/>
              </a:spcAft>
              <a:buSzPct val="120000"/>
              <a:buFont typeface="Wingdings" pitchFamily="-84" charset="2"/>
              <a:buChar char="Ø"/>
            </a:pPr>
            <a:r>
              <a:rPr lang="en-US" sz="2000" dirty="0" smtClean="0">
                <a:solidFill>
                  <a:srgbClr val="000000"/>
                </a:solidFill>
                <a:ea typeface="ＭＳ Ｐゴシック" pitchFamily="-84" charset="-128"/>
                <a:cs typeface="ＭＳ Ｐゴシック" pitchFamily="-84" charset="-128"/>
              </a:rPr>
              <a:t> Track and intensity errors of the high-res coupled models for the 3 typhoons compare favorably with the operational models.</a:t>
            </a:r>
          </a:p>
          <a:p>
            <a:pPr eaLnBrk="1" hangingPunct="1">
              <a:spcAft>
                <a:spcPts val="1200"/>
              </a:spcAft>
              <a:buSzPct val="120000"/>
              <a:buFont typeface="Wingdings" pitchFamily="-84" charset="2"/>
              <a:buChar char="Ø"/>
            </a:pPr>
            <a:r>
              <a:rPr lang="en-US" sz="2000" dirty="0" smtClean="0">
                <a:latin typeface="Arial" pitchFamily="34" charset="0"/>
                <a:cs typeface="Arial" pitchFamily="34" charset="0"/>
              </a:rPr>
              <a:t> ITOP provides a unique, coupled data set for evaluation and verification of the high-res coupled model forecasts of TC structure, air-sea fluxes, and upper ocean properties.</a:t>
            </a:r>
          </a:p>
          <a:p>
            <a:pPr eaLnBrk="1" hangingPunct="1">
              <a:spcAft>
                <a:spcPts val="1200"/>
              </a:spcAft>
              <a:buSzPct val="120000"/>
              <a:buFont typeface="Wingdings" pitchFamily="-84" charset="2"/>
              <a:buChar char="Ø"/>
            </a:pPr>
            <a:r>
              <a:rPr lang="en-US" sz="2000" dirty="0" smtClean="0">
                <a:solidFill>
                  <a:prstClr val="black"/>
                </a:solidFill>
                <a:latin typeface="Arial"/>
                <a:cs typeface="Arial"/>
              </a:rPr>
              <a:t> Negative intensity and significant wave height biases in coupled COAMPS-TC  are reduced using a lower momentum drag coefficient in the atmospheric and wave models</a:t>
            </a:r>
          </a:p>
          <a:p>
            <a:pPr eaLnBrk="1" hangingPunct="1">
              <a:spcAft>
                <a:spcPts val="1200"/>
              </a:spcAft>
              <a:buSzPct val="120000"/>
              <a:buFont typeface="Wingdings" pitchFamily="-84" charset="2"/>
              <a:buChar char="Ø"/>
            </a:pPr>
            <a:r>
              <a:rPr lang="en-US" sz="2000" dirty="0" smtClean="0">
                <a:solidFill>
                  <a:prstClr val="black"/>
                </a:solidFill>
                <a:latin typeface="Arial"/>
                <a:cs typeface="Arial"/>
              </a:rPr>
              <a:t> Simulations with ocean and wave coupling have a smaller low-level wind error compare to the uncoupled  run</a:t>
            </a:r>
            <a:r>
              <a:rPr lang="en-US" sz="2000" dirty="0" smtClean="0">
                <a:solidFill>
                  <a:srgbClr val="000000"/>
                </a:solidFill>
                <a:latin typeface="Arial"/>
                <a:ea typeface="ＭＳ Ｐゴシック" pitchFamily="-84" charset="-128"/>
                <a:cs typeface="Arial"/>
              </a:rPr>
              <a:t>  </a:t>
            </a:r>
          </a:p>
          <a:p>
            <a:endParaRPr lang="en-US" sz="2000" b="0" dirty="0">
              <a:solidFill>
                <a:srgbClr val="000000"/>
              </a:solidFill>
              <a:latin typeface="Comic Sans MS" pitchFamily="-84" charset="0"/>
              <a:ea typeface="ＭＳ Ｐゴシック" pitchFamily="-84" charset="-128"/>
              <a:cs typeface="ＭＳ Ｐゴシック" pitchFamily="-84" charset="-128"/>
            </a:endParaRPr>
          </a:p>
        </p:txBody>
      </p:sp>
      <p:sp>
        <p:nvSpPr>
          <p:cNvPr id="34822" name="TextBox 6"/>
          <p:cNvSpPr txBox="1">
            <a:spLocks noChangeArrowheads="1"/>
          </p:cNvSpPr>
          <p:nvPr/>
        </p:nvSpPr>
        <p:spPr bwMode="auto">
          <a:xfrm>
            <a:off x="685800" y="533400"/>
            <a:ext cx="8001000" cy="461665"/>
          </a:xfrm>
          <a:prstGeom prst="rect">
            <a:avLst/>
          </a:prstGeom>
          <a:noFill/>
          <a:ln w="9525">
            <a:noFill/>
            <a:miter lim="800000"/>
            <a:headEnd/>
            <a:tailEnd/>
          </a:ln>
        </p:spPr>
        <p:txBody>
          <a:bodyPr wrap="square">
            <a:prstTxWarp prst="textNoShape">
              <a:avLst/>
            </a:prstTxWarp>
            <a:spAutoFit/>
          </a:bodyPr>
          <a:lstStyle/>
          <a:p>
            <a:pPr algn="ctr"/>
            <a:r>
              <a:rPr lang="en-US" dirty="0" smtClean="0">
                <a:solidFill>
                  <a:srgbClr val="000000"/>
                </a:solidFill>
              </a:rPr>
              <a:t>Summary </a:t>
            </a:r>
            <a:endParaRPr lang="en-US" dirty="0">
              <a:solidFill>
                <a:srgbClr val="000000"/>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010" name="Picture 1"/>
          <p:cNvPicPr>
            <a:picLocks noChangeAspect="1"/>
          </p:cNvPicPr>
          <p:nvPr/>
        </p:nvPicPr>
        <p:blipFill>
          <a:blip r:embed="rId2"/>
          <a:srcRect/>
          <a:stretch>
            <a:fillRect/>
          </a:stretch>
        </p:blipFill>
        <p:spPr bwMode="auto">
          <a:xfrm>
            <a:off x="-228600" y="533400"/>
            <a:ext cx="9590088" cy="6324600"/>
          </a:xfrm>
          <a:prstGeom prst="rect">
            <a:avLst/>
          </a:prstGeom>
          <a:noFill/>
          <a:ln w="9525">
            <a:noFill/>
            <a:miter lim="800000"/>
            <a:headEnd/>
            <a:tailEnd/>
          </a:ln>
        </p:spPr>
      </p:pic>
      <p:sp>
        <p:nvSpPr>
          <p:cNvPr id="43011" name="TextBox 2"/>
          <p:cNvSpPr txBox="1">
            <a:spLocks noChangeArrowheads="1"/>
          </p:cNvSpPr>
          <p:nvPr/>
        </p:nvSpPr>
        <p:spPr bwMode="auto">
          <a:xfrm>
            <a:off x="857250" y="76200"/>
            <a:ext cx="7296150" cy="400050"/>
          </a:xfrm>
          <a:prstGeom prst="rect">
            <a:avLst/>
          </a:prstGeom>
          <a:noFill/>
          <a:ln w="9525">
            <a:noFill/>
            <a:miter lim="800000"/>
            <a:headEnd/>
            <a:tailEnd/>
          </a:ln>
        </p:spPr>
        <p:txBody>
          <a:bodyPr wrap="none">
            <a:prstTxWarp prst="textNoShape">
              <a:avLst/>
            </a:prstTxWarp>
            <a:spAutoFit/>
          </a:bodyPr>
          <a:lstStyle/>
          <a:p>
            <a:r>
              <a:rPr lang="en-US" sz="2000" dirty="0"/>
              <a:t>Comparison of </a:t>
            </a:r>
            <a:r>
              <a:rPr lang="en-US" sz="2000" dirty="0" err="1"/>
              <a:t>AXBTs/ARGOs/EASHF/UM</a:t>
            </a:r>
            <a:r>
              <a:rPr lang="en-US" sz="2000" dirty="0"/>
              <a:t> coupled models</a:t>
            </a:r>
          </a:p>
        </p:txBody>
      </p:sp>
      <p:pic>
        <p:nvPicPr>
          <p:cNvPr id="43012" name="Picture 3"/>
          <p:cNvPicPr>
            <a:picLocks noChangeAspect="1"/>
          </p:cNvPicPr>
          <p:nvPr/>
        </p:nvPicPr>
        <p:blipFill>
          <a:blip r:embed="rId3"/>
          <a:srcRect/>
          <a:stretch>
            <a:fillRect/>
          </a:stretch>
        </p:blipFill>
        <p:spPr bwMode="auto">
          <a:xfrm>
            <a:off x="7162800" y="609600"/>
            <a:ext cx="2057400" cy="2057400"/>
          </a:xfrm>
          <a:prstGeom prst="rect">
            <a:avLst/>
          </a:prstGeom>
          <a:noFill/>
          <a:ln w="9525">
            <a:noFill/>
            <a:miter lim="800000"/>
            <a:headEnd/>
            <a:tailEnd/>
          </a:ln>
        </p:spPr>
      </p:pic>
      <p:sp>
        <p:nvSpPr>
          <p:cNvPr id="5" name="TextBox 2"/>
          <p:cNvSpPr txBox="1">
            <a:spLocks noChangeArrowheads="1"/>
          </p:cNvSpPr>
          <p:nvPr/>
        </p:nvSpPr>
        <p:spPr bwMode="auto">
          <a:xfrm>
            <a:off x="0" y="5638800"/>
            <a:ext cx="2536321" cy="400110"/>
          </a:xfrm>
          <a:prstGeom prst="rect">
            <a:avLst/>
          </a:prstGeom>
          <a:noFill/>
          <a:ln w="9525">
            <a:noFill/>
            <a:miter lim="800000"/>
            <a:headEnd/>
            <a:tailEnd/>
          </a:ln>
        </p:spPr>
        <p:txBody>
          <a:bodyPr wrap="none">
            <a:prstTxWarp prst="textNoShape">
              <a:avLst/>
            </a:prstTxWarp>
            <a:spAutoFit/>
          </a:bodyPr>
          <a:lstStyle/>
          <a:p>
            <a:r>
              <a:rPr lang="en-US" sz="2000" dirty="0" err="1" smtClean="0">
                <a:solidFill>
                  <a:schemeClr val="bg1"/>
                </a:solidFill>
              </a:rPr>
              <a:t>Fanapi</a:t>
            </a:r>
            <a:r>
              <a:rPr lang="en-US" sz="2000" dirty="0" smtClean="0">
                <a:solidFill>
                  <a:schemeClr val="bg1"/>
                </a:solidFill>
              </a:rPr>
              <a:t> (14-20 Sept)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034" name="Picture 2"/>
          <p:cNvPicPr>
            <a:picLocks noChangeAspect="1"/>
          </p:cNvPicPr>
          <p:nvPr/>
        </p:nvPicPr>
        <p:blipFill>
          <a:blip r:embed="rId2"/>
          <a:srcRect r="6250"/>
          <a:stretch>
            <a:fillRect/>
          </a:stretch>
        </p:blipFill>
        <p:spPr bwMode="auto">
          <a:xfrm>
            <a:off x="4419600" y="1752600"/>
            <a:ext cx="4572000" cy="3657600"/>
          </a:xfrm>
          <a:prstGeom prst="rect">
            <a:avLst/>
          </a:prstGeom>
          <a:noFill/>
          <a:ln w="9525">
            <a:noFill/>
            <a:miter lim="800000"/>
            <a:headEnd/>
            <a:tailEnd/>
          </a:ln>
        </p:spPr>
      </p:pic>
      <p:pic>
        <p:nvPicPr>
          <p:cNvPr id="44035" name="Picture 3"/>
          <p:cNvPicPr>
            <a:picLocks noChangeAspect="1"/>
          </p:cNvPicPr>
          <p:nvPr/>
        </p:nvPicPr>
        <p:blipFill>
          <a:blip r:embed="rId3"/>
          <a:srcRect r="6250"/>
          <a:stretch>
            <a:fillRect/>
          </a:stretch>
        </p:blipFill>
        <p:spPr bwMode="auto">
          <a:xfrm>
            <a:off x="0" y="1752600"/>
            <a:ext cx="4572000" cy="3657600"/>
          </a:xfrm>
          <a:prstGeom prst="rect">
            <a:avLst/>
          </a:prstGeom>
          <a:noFill/>
          <a:ln w="9525">
            <a:noFill/>
            <a:miter lim="800000"/>
            <a:headEnd/>
            <a:tailEnd/>
          </a:ln>
        </p:spPr>
      </p:pic>
      <p:sp>
        <p:nvSpPr>
          <p:cNvPr id="44036" name="TextBox 4"/>
          <p:cNvSpPr txBox="1">
            <a:spLocks noChangeArrowheads="1"/>
          </p:cNvSpPr>
          <p:nvPr/>
        </p:nvSpPr>
        <p:spPr bwMode="auto">
          <a:xfrm>
            <a:off x="1519238" y="838200"/>
            <a:ext cx="6249987" cy="461963"/>
          </a:xfrm>
          <a:prstGeom prst="rect">
            <a:avLst/>
          </a:prstGeom>
          <a:noFill/>
          <a:ln w="9525">
            <a:noFill/>
            <a:miter lim="800000"/>
            <a:headEnd/>
            <a:tailEnd/>
          </a:ln>
        </p:spPr>
        <p:txBody>
          <a:bodyPr wrap="none">
            <a:prstTxWarp prst="textNoShape">
              <a:avLst/>
            </a:prstTxWarp>
            <a:spAutoFit/>
          </a:bodyPr>
          <a:lstStyle/>
          <a:p>
            <a:r>
              <a:rPr lang="en-US"/>
              <a:t>ITOP: Co-located Dropsondes and AXBTs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FFFFFF"/>
            </a:gs>
            <a:gs pos="100000">
              <a:srgbClr val="787FCB"/>
            </a:gs>
          </a:gsLst>
          <a:lin ang="5400000" scaled="1"/>
        </a:gradFill>
        <a:effectLst/>
      </p:bgPr>
    </p:bg>
    <p:spTree>
      <p:nvGrpSpPr>
        <p:cNvPr id="1" name=""/>
        <p:cNvGrpSpPr/>
        <p:nvPr/>
      </p:nvGrpSpPr>
      <p:grpSpPr>
        <a:xfrm>
          <a:off x="0" y="0"/>
          <a:ext cx="0" cy="0"/>
          <a:chOff x="0" y="0"/>
          <a:chExt cx="0" cy="0"/>
        </a:xfrm>
      </p:grpSpPr>
      <p:sp>
        <p:nvSpPr>
          <p:cNvPr id="34818" name="Line 5"/>
          <p:cNvSpPr>
            <a:spLocks noChangeShapeType="1"/>
          </p:cNvSpPr>
          <p:nvPr/>
        </p:nvSpPr>
        <p:spPr bwMode="auto">
          <a:xfrm>
            <a:off x="381000" y="1143000"/>
            <a:ext cx="8610600" cy="0"/>
          </a:xfrm>
          <a:prstGeom prst="line">
            <a:avLst/>
          </a:prstGeom>
          <a:noFill/>
          <a:ln w="57150" cmpd="thinThick">
            <a:solidFill>
              <a:schemeClr val="tx1"/>
            </a:solidFill>
            <a:round/>
            <a:headEnd/>
            <a:tailEnd/>
          </a:ln>
        </p:spPr>
        <p:txBody>
          <a:bodyPr>
            <a:prstTxWarp prst="textNoShape">
              <a:avLst/>
            </a:prstTxWarp>
          </a:bodyPr>
          <a:lstStyle/>
          <a:p>
            <a:endParaRPr lang="en-US">
              <a:solidFill>
                <a:srgbClr val="000000"/>
              </a:solidFill>
            </a:endParaRPr>
          </a:p>
        </p:txBody>
      </p:sp>
      <p:sp>
        <p:nvSpPr>
          <p:cNvPr id="34819" name="Text Box 7"/>
          <p:cNvSpPr txBox="1">
            <a:spLocks noChangeArrowheads="1"/>
          </p:cNvSpPr>
          <p:nvPr/>
        </p:nvSpPr>
        <p:spPr bwMode="auto">
          <a:xfrm>
            <a:off x="609600" y="1066800"/>
            <a:ext cx="8153400" cy="5693866"/>
          </a:xfrm>
          <a:prstGeom prst="rect">
            <a:avLst/>
          </a:prstGeom>
          <a:noFill/>
          <a:ln w="9525">
            <a:noFill/>
            <a:miter lim="800000"/>
            <a:headEnd/>
            <a:tailEnd/>
          </a:ln>
        </p:spPr>
        <p:txBody>
          <a:bodyPr wrap="square">
            <a:prstTxWarp prst="textNoShape">
              <a:avLst/>
            </a:prstTxWarp>
            <a:spAutoFit/>
          </a:bodyPr>
          <a:lstStyle/>
          <a:p>
            <a:pPr eaLnBrk="1" hangingPunct="1">
              <a:buSzPct val="120000"/>
            </a:pPr>
            <a:endParaRPr lang="en-US" sz="2000" dirty="0" smtClean="0">
              <a:solidFill>
                <a:srgbClr val="000000"/>
              </a:solidFill>
              <a:ea typeface="ＭＳ Ｐゴシック" pitchFamily="-84" charset="-128"/>
              <a:cs typeface="ＭＳ Ｐゴシック" pitchFamily="-84" charset="-128"/>
            </a:endParaRPr>
          </a:p>
          <a:p>
            <a:pPr eaLnBrk="1" hangingPunct="1">
              <a:buSzPct val="120000"/>
              <a:buFont typeface="Wingdings" pitchFamily="-84" charset="2"/>
              <a:buChar char="Ø"/>
            </a:pPr>
            <a:r>
              <a:rPr lang="en-US" sz="2000" dirty="0" smtClean="0">
                <a:solidFill>
                  <a:srgbClr val="000000"/>
                </a:solidFill>
                <a:ea typeface="ＭＳ Ｐゴシック" pitchFamily="-84" charset="-128"/>
                <a:cs typeface="ＭＳ Ｐゴシック" pitchFamily="-84" charset="-128"/>
              </a:rPr>
              <a:t> </a:t>
            </a:r>
            <a:r>
              <a:rPr lang="en-US" sz="2200" dirty="0" smtClean="0">
                <a:solidFill>
                  <a:srgbClr val="000000"/>
                </a:solidFill>
                <a:ea typeface="ＭＳ Ｐゴシック" pitchFamily="-84" charset="-128"/>
                <a:cs typeface="ＭＳ Ｐゴシック" pitchFamily="-84" charset="-128"/>
              </a:rPr>
              <a:t>Operational and research model forecasts and analysis products (e.g., NOGAPS, GFS, ECMWF, EASNFS, COAMSP-TC, UMCM, Coupled WRF, etc.)</a:t>
            </a:r>
          </a:p>
          <a:p>
            <a:pPr eaLnBrk="1" hangingPunct="1">
              <a:buSzPct val="120000"/>
              <a:buFont typeface="Wingdings" pitchFamily="-84" charset="2"/>
              <a:buChar char="Ø"/>
            </a:pPr>
            <a:endParaRPr lang="en-US" sz="2200" dirty="0">
              <a:solidFill>
                <a:srgbClr val="000000"/>
              </a:solidFill>
              <a:ea typeface="ＭＳ Ｐゴシック" pitchFamily="-84" charset="-128"/>
              <a:cs typeface="ＭＳ Ｐゴシック" pitchFamily="-84" charset="-128"/>
            </a:endParaRPr>
          </a:p>
          <a:p>
            <a:pPr eaLnBrk="1" hangingPunct="1">
              <a:buSzPct val="120000"/>
              <a:buFont typeface="Wingdings" pitchFamily="-84" charset="2"/>
              <a:buChar char="Ø"/>
            </a:pPr>
            <a:r>
              <a:rPr lang="en-US" sz="2200" dirty="0" smtClean="0">
                <a:solidFill>
                  <a:srgbClr val="000000"/>
                </a:solidFill>
                <a:ea typeface="ＭＳ Ｐゴシック" pitchFamily="-84" charset="-128"/>
                <a:cs typeface="ＭＳ Ｐゴシック" pitchFamily="-84" charset="-128"/>
              </a:rPr>
              <a:t> Coupled observational data sets/analyses for model evaluation and verification</a:t>
            </a:r>
          </a:p>
          <a:p>
            <a:pPr eaLnBrk="1" hangingPunct="1">
              <a:buSzPct val="120000"/>
              <a:buFont typeface="Wingdings" pitchFamily="-84" charset="2"/>
              <a:buChar char="Ø"/>
            </a:pPr>
            <a:endParaRPr lang="en-US" sz="2200" dirty="0" smtClean="0">
              <a:solidFill>
                <a:srgbClr val="000000"/>
              </a:solidFill>
              <a:ea typeface="ＭＳ Ｐゴシック" pitchFamily="-84" charset="-128"/>
              <a:cs typeface="ＭＳ Ｐゴシック" pitchFamily="-84" charset="-128"/>
            </a:endParaRPr>
          </a:p>
          <a:p>
            <a:pPr eaLnBrk="1" hangingPunct="1">
              <a:buSzPct val="120000"/>
              <a:buFont typeface="Wingdings" pitchFamily="-84" charset="2"/>
              <a:buChar char="Ø"/>
            </a:pPr>
            <a:r>
              <a:rPr lang="en-US" sz="2200" dirty="0" smtClean="0">
                <a:solidFill>
                  <a:srgbClr val="000000"/>
                </a:solidFill>
                <a:ea typeface="ＭＳ Ｐゴシック" pitchFamily="-84" charset="-128"/>
                <a:cs typeface="ＭＳ Ｐゴシック" pitchFamily="-84" charset="-128"/>
              </a:rPr>
              <a:t> Research results - better understanding of physical and dynamic processes in the atmosphere, ocean, and air-sea coupling</a:t>
            </a:r>
          </a:p>
          <a:p>
            <a:pPr eaLnBrk="1" hangingPunct="1">
              <a:buSzPct val="120000"/>
              <a:buFont typeface="Wingdings" pitchFamily="-84" charset="2"/>
              <a:buChar char="Ø"/>
            </a:pPr>
            <a:endParaRPr lang="en-US" sz="2200" dirty="0" smtClean="0">
              <a:solidFill>
                <a:schemeClr val="accent6"/>
              </a:solidFill>
              <a:ea typeface="ＭＳ Ｐゴシック" pitchFamily="-84" charset="-128"/>
              <a:cs typeface="ＭＳ Ｐゴシック" pitchFamily="-84" charset="-128"/>
            </a:endParaRPr>
          </a:p>
          <a:p>
            <a:pPr lvl="1" eaLnBrk="1" hangingPunct="1">
              <a:buSzPct val="120000"/>
              <a:buFont typeface="Arial"/>
              <a:buChar char="•"/>
            </a:pPr>
            <a:r>
              <a:rPr lang="en-US" sz="2200" dirty="0" smtClean="0">
                <a:solidFill>
                  <a:schemeClr val="accent6"/>
                </a:solidFill>
                <a:ea typeface="ＭＳ Ｐゴシック" pitchFamily="-84" charset="-128"/>
                <a:cs typeface="ＭＳ Ｐゴシック" pitchFamily="-84" charset="-128"/>
              </a:rPr>
              <a:t> 	</a:t>
            </a:r>
            <a:r>
              <a:rPr lang="en-US" sz="2000" dirty="0" smtClean="0">
                <a:solidFill>
                  <a:schemeClr val="accent6"/>
                </a:solidFill>
                <a:ea typeface="ＭＳ Ｐゴシック" pitchFamily="-84" charset="-128"/>
                <a:cs typeface="ＭＳ Ｐゴシック" pitchFamily="-84" charset="-128"/>
              </a:rPr>
              <a:t>Formation and recovery of cold wake in </a:t>
            </a:r>
            <a:r>
              <a:rPr lang="en-US" sz="2000" dirty="0" err="1" smtClean="0">
                <a:solidFill>
                  <a:schemeClr val="accent6"/>
                </a:solidFill>
                <a:ea typeface="ＭＳ Ｐゴシック" pitchFamily="-84" charset="-128"/>
                <a:cs typeface="ＭＳ Ｐゴシック" pitchFamily="-84" charset="-128"/>
              </a:rPr>
              <a:t>Fanapi</a:t>
            </a:r>
            <a:endParaRPr lang="en-US" sz="2000" dirty="0" smtClean="0">
              <a:solidFill>
                <a:schemeClr val="accent6"/>
              </a:solidFill>
              <a:ea typeface="ＭＳ Ｐゴシック" pitchFamily="-84" charset="-128"/>
              <a:cs typeface="ＭＳ Ｐゴシック" pitchFamily="-84" charset="-128"/>
            </a:endParaRPr>
          </a:p>
          <a:p>
            <a:pPr lvl="1" eaLnBrk="1" hangingPunct="1">
              <a:buSzPct val="120000"/>
              <a:buFont typeface="Arial"/>
              <a:buChar char="•"/>
            </a:pPr>
            <a:r>
              <a:rPr lang="en-US" sz="2000" dirty="0" smtClean="0">
                <a:solidFill>
                  <a:schemeClr val="accent6"/>
                </a:solidFill>
                <a:ea typeface="ＭＳ Ｐゴシック" pitchFamily="-84" charset="-128"/>
                <a:cs typeface="ＭＳ Ｐゴシック" pitchFamily="-84" charset="-128"/>
              </a:rPr>
              <a:t> 	Stable boundary layer in </a:t>
            </a:r>
            <a:r>
              <a:rPr lang="en-US" sz="2000" dirty="0" err="1" smtClean="0">
                <a:solidFill>
                  <a:schemeClr val="accent6"/>
                </a:solidFill>
                <a:ea typeface="ＭＳ Ｐゴシック" pitchFamily="-84" charset="-128"/>
                <a:cs typeface="ＭＳ Ｐゴシック" pitchFamily="-84" charset="-128"/>
              </a:rPr>
              <a:t>Fanapi</a:t>
            </a:r>
            <a:r>
              <a:rPr lang="en-US" sz="2000" dirty="0" smtClean="0">
                <a:solidFill>
                  <a:schemeClr val="accent6"/>
                </a:solidFill>
                <a:ea typeface="ＭＳ Ｐゴシック" pitchFamily="-84" charset="-128"/>
                <a:cs typeface="ＭＳ Ｐゴシック" pitchFamily="-84" charset="-128"/>
              </a:rPr>
              <a:t> and its impact on 	storm structure and intensity</a:t>
            </a:r>
          </a:p>
          <a:p>
            <a:pPr lvl="1" eaLnBrk="1" hangingPunct="1">
              <a:buSzPct val="120000"/>
              <a:buFont typeface="Arial"/>
              <a:buChar char="•"/>
            </a:pPr>
            <a:r>
              <a:rPr lang="en-US" sz="2000" dirty="0" smtClean="0">
                <a:solidFill>
                  <a:schemeClr val="accent6"/>
                </a:solidFill>
                <a:ea typeface="ＭＳ Ｐゴシック" pitchFamily="-84" charset="-128"/>
                <a:cs typeface="ＭＳ Ｐゴシック" pitchFamily="-84" charset="-128"/>
              </a:rPr>
              <a:t>     Air-sea fluxes and energetic in </a:t>
            </a:r>
            <a:r>
              <a:rPr lang="en-US" sz="2000" dirty="0" err="1" smtClean="0">
                <a:solidFill>
                  <a:schemeClr val="accent6"/>
                </a:solidFill>
                <a:ea typeface="ＭＳ Ｐゴシック" pitchFamily="-84" charset="-128"/>
                <a:cs typeface="ＭＳ Ｐゴシック" pitchFamily="-84" charset="-128"/>
              </a:rPr>
              <a:t>TCs</a:t>
            </a:r>
            <a:endParaRPr lang="en-US" sz="2000" dirty="0" smtClean="0">
              <a:solidFill>
                <a:schemeClr val="accent6"/>
              </a:solidFill>
              <a:ea typeface="ＭＳ Ｐゴシック" pitchFamily="-84" charset="-128"/>
              <a:cs typeface="ＭＳ Ｐゴシック" pitchFamily="-84" charset="-128"/>
            </a:endParaRPr>
          </a:p>
          <a:p>
            <a:endParaRPr lang="en-US" sz="2000" b="0" dirty="0">
              <a:solidFill>
                <a:srgbClr val="000000"/>
              </a:solidFill>
              <a:latin typeface="Comic Sans MS" pitchFamily="-84" charset="0"/>
              <a:ea typeface="ＭＳ Ｐゴシック" pitchFamily="-84" charset="-128"/>
              <a:cs typeface="ＭＳ Ｐゴシック" pitchFamily="-84" charset="-128"/>
            </a:endParaRPr>
          </a:p>
        </p:txBody>
      </p:sp>
      <p:sp>
        <p:nvSpPr>
          <p:cNvPr id="34822" name="TextBox 6"/>
          <p:cNvSpPr txBox="1">
            <a:spLocks noChangeArrowheads="1"/>
          </p:cNvSpPr>
          <p:nvPr/>
        </p:nvSpPr>
        <p:spPr bwMode="auto">
          <a:xfrm>
            <a:off x="685800" y="533400"/>
            <a:ext cx="8001000" cy="461665"/>
          </a:xfrm>
          <a:prstGeom prst="rect">
            <a:avLst/>
          </a:prstGeom>
          <a:noFill/>
          <a:ln w="9525">
            <a:noFill/>
            <a:miter lim="800000"/>
            <a:headEnd/>
            <a:tailEnd/>
          </a:ln>
        </p:spPr>
        <p:txBody>
          <a:bodyPr wrap="square">
            <a:prstTxWarp prst="textNoShape">
              <a:avLst/>
            </a:prstTxWarp>
            <a:spAutoFit/>
          </a:bodyPr>
          <a:lstStyle/>
          <a:p>
            <a:pPr algn="ctr"/>
            <a:r>
              <a:rPr lang="en-US" dirty="0" smtClean="0">
                <a:solidFill>
                  <a:srgbClr val="000000"/>
                </a:solidFill>
              </a:rPr>
              <a:t>Contents </a:t>
            </a:r>
            <a:endParaRPr lang="en-US" dirty="0">
              <a:solidFill>
                <a:srgbClr val="000000"/>
              </a:solidFill>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5058" name="Picture 3"/>
          <p:cNvPicPr>
            <a:picLocks noChangeAspect="1"/>
          </p:cNvPicPr>
          <p:nvPr/>
        </p:nvPicPr>
        <p:blipFill>
          <a:blip r:embed="rId2"/>
          <a:srcRect l="6593" t="5495" r="6868" b="5495"/>
          <a:stretch>
            <a:fillRect/>
          </a:stretch>
        </p:blipFill>
        <p:spPr bwMode="auto">
          <a:xfrm>
            <a:off x="0" y="914400"/>
            <a:ext cx="6518744" cy="5029200"/>
          </a:xfrm>
          <a:prstGeom prst="rect">
            <a:avLst/>
          </a:prstGeom>
          <a:noFill/>
          <a:ln w="9525">
            <a:noFill/>
            <a:miter lim="800000"/>
            <a:headEnd/>
            <a:tailEnd/>
          </a:ln>
        </p:spPr>
      </p:pic>
      <p:sp>
        <p:nvSpPr>
          <p:cNvPr id="45059" name="TextBox 4"/>
          <p:cNvSpPr txBox="1">
            <a:spLocks noChangeArrowheads="1"/>
          </p:cNvSpPr>
          <p:nvPr/>
        </p:nvSpPr>
        <p:spPr bwMode="auto">
          <a:xfrm>
            <a:off x="533400" y="361950"/>
            <a:ext cx="8093075" cy="400050"/>
          </a:xfrm>
          <a:prstGeom prst="rect">
            <a:avLst/>
          </a:prstGeom>
          <a:noFill/>
          <a:ln w="9525">
            <a:noFill/>
            <a:miter lim="800000"/>
            <a:headEnd/>
            <a:tailEnd/>
          </a:ln>
        </p:spPr>
        <p:txBody>
          <a:bodyPr wrap="none">
            <a:prstTxWarp prst="textNoShape">
              <a:avLst/>
            </a:prstTxWarp>
            <a:spAutoFit/>
          </a:bodyPr>
          <a:lstStyle/>
          <a:p>
            <a:r>
              <a:rPr lang="en-US" sz="2000"/>
              <a:t>Co-located Dropsondes and AXBTs in Storm-Relative Coordinate</a:t>
            </a:r>
          </a:p>
        </p:txBody>
      </p:sp>
      <p:cxnSp>
        <p:nvCxnSpPr>
          <p:cNvPr id="45060" name="Straight Arrow Connector 6"/>
          <p:cNvCxnSpPr>
            <a:cxnSpLocks noChangeShapeType="1"/>
          </p:cNvCxnSpPr>
          <p:nvPr/>
        </p:nvCxnSpPr>
        <p:spPr bwMode="auto">
          <a:xfrm rot="5400000" flipH="1" flipV="1">
            <a:off x="2630488" y="1560512"/>
            <a:ext cx="685800" cy="3175"/>
          </a:xfrm>
          <a:prstGeom prst="straightConnector1">
            <a:avLst/>
          </a:prstGeom>
          <a:noFill/>
          <a:ln w="57150" cmpd="dbl">
            <a:solidFill>
              <a:schemeClr val="tx1"/>
            </a:solidFill>
            <a:round/>
            <a:headEnd/>
            <a:tailEnd type="arrow" w="med" len="med"/>
          </a:ln>
        </p:spPr>
      </p:cxnSp>
      <p:sp>
        <p:nvSpPr>
          <p:cNvPr id="45062" name="TextBox 8"/>
          <p:cNvSpPr txBox="1">
            <a:spLocks noChangeArrowheads="1"/>
          </p:cNvSpPr>
          <p:nvPr/>
        </p:nvSpPr>
        <p:spPr bwMode="auto">
          <a:xfrm>
            <a:off x="6324600" y="990600"/>
            <a:ext cx="928688" cy="369888"/>
          </a:xfrm>
          <a:prstGeom prst="rect">
            <a:avLst/>
          </a:prstGeom>
          <a:noFill/>
          <a:ln w="9525">
            <a:noFill/>
            <a:miter lim="800000"/>
            <a:headEnd/>
            <a:tailEnd/>
          </a:ln>
        </p:spPr>
        <p:txBody>
          <a:bodyPr wrap="none">
            <a:prstTxWarp prst="textNoShape">
              <a:avLst/>
            </a:prstTxWarp>
            <a:spAutoFit/>
          </a:bodyPr>
          <a:lstStyle/>
          <a:p>
            <a:r>
              <a:rPr lang="en-US" sz="1800" dirty="0" err="1"/>
              <a:t>Fanapi</a:t>
            </a:r>
            <a:endParaRPr lang="en-US" sz="1800" dirty="0"/>
          </a:p>
        </p:txBody>
      </p:sp>
      <p:sp>
        <p:nvSpPr>
          <p:cNvPr id="45063" name="TextBox 9"/>
          <p:cNvSpPr txBox="1">
            <a:spLocks noChangeArrowheads="1"/>
          </p:cNvSpPr>
          <p:nvPr/>
        </p:nvSpPr>
        <p:spPr bwMode="auto">
          <a:xfrm>
            <a:off x="6324600" y="1600200"/>
            <a:ext cx="1082675" cy="369888"/>
          </a:xfrm>
          <a:prstGeom prst="rect">
            <a:avLst/>
          </a:prstGeom>
          <a:noFill/>
          <a:ln w="9525">
            <a:noFill/>
            <a:miter lim="800000"/>
            <a:headEnd/>
            <a:tailEnd/>
          </a:ln>
        </p:spPr>
        <p:txBody>
          <a:bodyPr wrap="none">
            <a:prstTxWarp prst="textNoShape">
              <a:avLst/>
            </a:prstTxWarp>
            <a:spAutoFit/>
          </a:bodyPr>
          <a:lstStyle/>
          <a:p>
            <a:r>
              <a:rPr lang="en-US" sz="1800" dirty="0" err="1"/>
              <a:t>Malakas</a:t>
            </a:r>
            <a:endParaRPr lang="en-US" sz="1800" dirty="0"/>
          </a:p>
        </p:txBody>
      </p:sp>
      <p:sp>
        <p:nvSpPr>
          <p:cNvPr id="45064" name="TextBox 10"/>
          <p:cNvSpPr txBox="1">
            <a:spLocks noChangeArrowheads="1"/>
          </p:cNvSpPr>
          <p:nvPr/>
        </p:nvSpPr>
        <p:spPr bwMode="auto">
          <a:xfrm>
            <a:off x="6324600" y="2133600"/>
            <a:ext cx="711200" cy="369888"/>
          </a:xfrm>
          <a:prstGeom prst="rect">
            <a:avLst/>
          </a:prstGeom>
          <a:noFill/>
          <a:ln w="9525">
            <a:noFill/>
            <a:miter lim="800000"/>
            <a:headEnd/>
            <a:tailEnd/>
          </a:ln>
        </p:spPr>
        <p:txBody>
          <a:bodyPr wrap="none">
            <a:prstTxWarp prst="textNoShape">
              <a:avLst/>
            </a:prstTxWarp>
            <a:spAutoFit/>
          </a:bodyPr>
          <a:lstStyle/>
          <a:p>
            <a:r>
              <a:rPr lang="en-US" sz="1800" dirty="0" err="1"/>
              <a:t>Megi</a:t>
            </a:r>
            <a:endParaRPr lang="en-US" sz="1800" dirty="0"/>
          </a:p>
        </p:txBody>
      </p:sp>
      <p:pic>
        <p:nvPicPr>
          <p:cNvPr id="13" name="Picture 8"/>
          <p:cNvPicPr>
            <a:picLocks noChangeAspect="1"/>
          </p:cNvPicPr>
          <p:nvPr/>
        </p:nvPicPr>
        <p:blipFill>
          <a:blip r:embed="rId3"/>
          <a:srcRect l="3378" t="6757" r="7108"/>
          <a:stretch>
            <a:fillRect/>
          </a:stretch>
        </p:blipFill>
        <p:spPr bwMode="auto">
          <a:xfrm>
            <a:off x="5105400" y="3200400"/>
            <a:ext cx="4038600" cy="3154363"/>
          </a:xfrm>
          <a:prstGeom prst="rect">
            <a:avLst/>
          </a:prstGeom>
          <a:noFill/>
          <a:ln w="9525">
            <a:noFill/>
            <a:miter lim="800000"/>
            <a:headEnd/>
            <a:tailEnd/>
          </a:ln>
        </p:spPr>
      </p:pic>
      <p:sp>
        <p:nvSpPr>
          <p:cNvPr id="14" name="TextBox 7"/>
          <p:cNvSpPr txBox="1">
            <a:spLocks noChangeArrowheads="1"/>
          </p:cNvSpPr>
          <p:nvPr/>
        </p:nvSpPr>
        <p:spPr bwMode="auto">
          <a:xfrm>
            <a:off x="4997450" y="2819400"/>
            <a:ext cx="4146550" cy="369888"/>
          </a:xfrm>
          <a:prstGeom prst="rect">
            <a:avLst/>
          </a:prstGeom>
          <a:noFill/>
          <a:ln w="9525">
            <a:noFill/>
            <a:miter lim="800000"/>
            <a:headEnd/>
            <a:tailEnd/>
          </a:ln>
        </p:spPr>
        <p:txBody>
          <a:bodyPr wrap="none">
            <a:prstTxWarp prst="textNoShape">
              <a:avLst/>
            </a:prstTxWarp>
            <a:spAutoFit/>
          </a:bodyPr>
          <a:lstStyle/>
          <a:p>
            <a:r>
              <a:rPr lang="en-US" sz="1800" b="0" u="sng" dirty="0"/>
              <a:t>Enthalpy (Sensible + Latent Heat) Flux</a:t>
            </a:r>
          </a:p>
        </p:txBody>
      </p:sp>
      <p:sp>
        <p:nvSpPr>
          <p:cNvPr id="15" name="TextBox 8"/>
          <p:cNvSpPr txBox="1">
            <a:spLocks noChangeArrowheads="1"/>
          </p:cNvSpPr>
          <p:nvPr/>
        </p:nvSpPr>
        <p:spPr bwMode="auto">
          <a:xfrm>
            <a:off x="6400800" y="3505200"/>
            <a:ext cx="928688" cy="369888"/>
          </a:xfrm>
          <a:prstGeom prst="rect">
            <a:avLst/>
          </a:prstGeom>
          <a:noFill/>
          <a:ln w="9525">
            <a:noFill/>
            <a:miter lim="800000"/>
            <a:headEnd/>
            <a:tailEnd/>
          </a:ln>
        </p:spPr>
        <p:txBody>
          <a:bodyPr wrap="none">
            <a:prstTxWarp prst="textNoShape">
              <a:avLst/>
            </a:prstTxWarp>
            <a:spAutoFit/>
          </a:bodyPr>
          <a:lstStyle/>
          <a:p>
            <a:r>
              <a:rPr lang="en-US" sz="1800" dirty="0" err="1"/>
              <a:t>Fanapi</a:t>
            </a:r>
            <a:endParaRPr lang="en-US" sz="1800" dirty="0"/>
          </a:p>
        </p:txBody>
      </p:sp>
      <p:sp>
        <p:nvSpPr>
          <p:cNvPr id="11" name="TextBox 10"/>
          <p:cNvSpPr txBox="1"/>
          <p:nvPr/>
        </p:nvSpPr>
        <p:spPr>
          <a:xfrm>
            <a:off x="6959148" y="6336268"/>
            <a:ext cx="2032452" cy="369332"/>
          </a:xfrm>
          <a:prstGeom prst="rect">
            <a:avLst/>
          </a:prstGeom>
          <a:noFill/>
        </p:spPr>
        <p:txBody>
          <a:bodyPr wrap="none" rtlCol="0">
            <a:spAutoFit/>
          </a:bodyPr>
          <a:lstStyle/>
          <a:p>
            <a:r>
              <a:rPr lang="en-US" sz="1800" b="0" dirty="0" smtClean="0"/>
              <a:t>(Chen et al. 2012)</a:t>
            </a:r>
            <a:endParaRPr lang="en-US" sz="1800" b="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8279" y="0"/>
            <a:ext cx="4876800" cy="3657600"/>
          </a:xfrm>
          <a:prstGeom prst="rect">
            <a:avLst/>
          </a:prstGeom>
        </p:spPr>
      </p:pic>
      <p:pic>
        <p:nvPicPr>
          <p:cNvPr id="3" name="Picture 2"/>
          <p:cNvPicPr>
            <a:picLocks noChangeAspect="1"/>
          </p:cNvPicPr>
          <p:nvPr/>
        </p:nvPicPr>
        <p:blipFill>
          <a:blip r:embed="rId4"/>
          <a:stretch>
            <a:fillRect/>
          </a:stretch>
        </p:blipFill>
        <p:spPr>
          <a:xfrm>
            <a:off x="4420067" y="-4895"/>
            <a:ext cx="4876800" cy="3657600"/>
          </a:xfrm>
          <a:prstGeom prst="rect">
            <a:avLst/>
          </a:prstGeom>
        </p:spPr>
      </p:pic>
      <p:pic>
        <p:nvPicPr>
          <p:cNvPr id="4" name="Picture 3"/>
          <p:cNvPicPr>
            <a:picLocks noChangeAspect="1"/>
          </p:cNvPicPr>
          <p:nvPr/>
        </p:nvPicPr>
        <p:blipFill>
          <a:blip r:embed="rId5"/>
          <a:stretch>
            <a:fillRect/>
          </a:stretch>
        </p:blipFill>
        <p:spPr>
          <a:xfrm>
            <a:off x="2299160" y="3270948"/>
            <a:ext cx="4876800" cy="3657600"/>
          </a:xfrm>
          <a:prstGeom prst="rect">
            <a:avLst/>
          </a:prstGeom>
        </p:spPr>
      </p:pic>
      <p:sp>
        <p:nvSpPr>
          <p:cNvPr id="5" name="TextBox 4"/>
          <p:cNvSpPr txBox="1"/>
          <p:nvPr/>
        </p:nvSpPr>
        <p:spPr>
          <a:xfrm>
            <a:off x="6934200" y="6172200"/>
            <a:ext cx="2032452" cy="369332"/>
          </a:xfrm>
          <a:prstGeom prst="rect">
            <a:avLst/>
          </a:prstGeom>
          <a:noFill/>
        </p:spPr>
        <p:txBody>
          <a:bodyPr wrap="none" rtlCol="0">
            <a:spAutoFit/>
          </a:bodyPr>
          <a:lstStyle/>
          <a:p>
            <a:r>
              <a:rPr lang="en-US" sz="1800" b="0" dirty="0" smtClean="0"/>
              <a:t>(Chen et al. 2012)</a:t>
            </a:r>
            <a:endParaRPr lang="en-US" sz="1800" b="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1150" y="-221736"/>
            <a:ext cx="4876800" cy="3657600"/>
          </a:xfrm>
          <a:prstGeom prst="rect">
            <a:avLst/>
          </a:prstGeom>
        </p:spPr>
      </p:pic>
      <p:pic>
        <p:nvPicPr>
          <p:cNvPr id="5" name="Picture 4"/>
          <p:cNvPicPr>
            <a:picLocks noChangeAspect="1"/>
          </p:cNvPicPr>
          <p:nvPr/>
        </p:nvPicPr>
        <p:blipFill>
          <a:blip r:embed="rId3"/>
          <a:stretch>
            <a:fillRect/>
          </a:stretch>
        </p:blipFill>
        <p:spPr>
          <a:xfrm>
            <a:off x="4277786" y="-228600"/>
            <a:ext cx="4876800" cy="3657600"/>
          </a:xfrm>
          <a:prstGeom prst="rect">
            <a:avLst/>
          </a:prstGeom>
        </p:spPr>
      </p:pic>
      <p:pic>
        <p:nvPicPr>
          <p:cNvPr id="6" name="Picture 5"/>
          <p:cNvPicPr>
            <a:picLocks noChangeAspect="1"/>
          </p:cNvPicPr>
          <p:nvPr/>
        </p:nvPicPr>
        <p:blipFill>
          <a:blip r:embed="rId4"/>
          <a:srcRect t="5749"/>
          <a:stretch>
            <a:fillRect/>
          </a:stretch>
        </p:blipFill>
        <p:spPr>
          <a:xfrm>
            <a:off x="-261150" y="3352800"/>
            <a:ext cx="4876800" cy="3447318"/>
          </a:xfrm>
          <a:prstGeom prst="rect">
            <a:avLst/>
          </a:prstGeom>
        </p:spPr>
      </p:pic>
      <p:pic>
        <p:nvPicPr>
          <p:cNvPr id="7" name="Picture 6"/>
          <p:cNvPicPr>
            <a:picLocks noChangeAspect="1"/>
          </p:cNvPicPr>
          <p:nvPr/>
        </p:nvPicPr>
        <p:blipFill>
          <a:blip r:embed="rId5"/>
          <a:srcRect t="5143"/>
          <a:stretch>
            <a:fillRect/>
          </a:stretch>
        </p:blipFill>
        <p:spPr>
          <a:xfrm>
            <a:off x="4277786" y="3312328"/>
            <a:ext cx="4876800" cy="3469472"/>
          </a:xfrm>
          <a:prstGeom prst="rect">
            <a:avLst/>
          </a:prstGeom>
        </p:spPr>
      </p:pic>
      <p:cxnSp>
        <p:nvCxnSpPr>
          <p:cNvPr id="9" name="Straight Connector 8"/>
          <p:cNvCxnSpPr/>
          <p:nvPr/>
        </p:nvCxnSpPr>
        <p:spPr bwMode="auto">
          <a:xfrm rot="5400000">
            <a:off x="5937250" y="1619250"/>
            <a:ext cx="30099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rot="5400000">
            <a:off x="5938839" y="5015767"/>
            <a:ext cx="30099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rot="5400000">
            <a:off x="591344" y="1619250"/>
            <a:ext cx="30099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rot="5400000">
            <a:off x="589756" y="5015767"/>
            <a:ext cx="30099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TextBox 9"/>
          <p:cNvSpPr txBox="1"/>
          <p:nvPr/>
        </p:nvSpPr>
        <p:spPr>
          <a:xfrm>
            <a:off x="7111548" y="6488668"/>
            <a:ext cx="2032452" cy="369332"/>
          </a:xfrm>
          <a:prstGeom prst="rect">
            <a:avLst/>
          </a:prstGeom>
          <a:noFill/>
        </p:spPr>
        <p:txBody>
          <a:bodyPr wrap="none" rtlCol="0">
            <a:spAutoFit/>
          </a:bodyPr>
          <a:lstStyle/>
          <a:p>
            <a:r>
              <a:rPr lang="en-US" sz="1800" b="0" dirty="0" smtClean="0"/>
              <a:t>(Chen et al. 2012)</a:t>
            </a:r>
            <a:endParaRPr lang="en-US" sz="1800" b="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7346" name="Picture 3"/>
          <p:cNvPicPr>
            <a:picLocks noChangeAspect="1"/>
          </p:cNvPicPr>
          <p:nvPr/>
        </p:nvPicPr>
        <p:blipFill>
          <a:blip r:embed="rId2"/>
          <a:srcRect/>
          <a:stretch>
            <a:fillRect/>
          </a:stretch>
        </p:blipFill>
        <p:spPr bwMode="auto">
          <a:xfrm>
            <a:off x="-30163" y="457200"/>
            <a:ext cx="9174163"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29228" cy="68580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l="7407" r="7407"/>
          <a:stretch>
            <a:fillRect/>
          </a:stretch>
        </p:blipFill>
        <p:spPr>
          <a:xfrm>
            <a:off x="3886200" y="914400"/>
            <a:ext cx="5257800" cy="2743200"/>
          </a:xfrm>
          <a:prstGeom prst="rect">
            <a:avLst/>
          </a:prstGeom>
        </p:spPr>
      </p:pic>
      <p:pic>
        <p:nvPicPr>
          <p:cNvPr id="6" name="Picture 5"/>
          <p:cNvPicPr>
            <a:picLocks noChangeAspect="1"/>
          </p:cNvPicPr>
          <p:nvPr/>
        </p:nvPicPr>
        <p:blipFill>
          <a:blip r:embed="rId4"/>
          <a:srcRect l="6173" r="7407"/>
          <a:stretch>
            <a:fillRect/>
          </a:stretch>
        </p:blipFill>
        <p:spPr>
          <a:xfrm>
            <a:off x="3810000" y="3810000"/>
            <a:ext cx="5334000" cy="2743200"/>
          </a:xfrm>
          <a:prstGeom prst="rect">
            <a:avLst/>
          </a:prstGeom>
        </p:spPr>
      </p:pic>
      <p:pic>
        <p:nvPicPr>
          <p:cNvPr id="7" name="Picture 6"/>
          <p:cNvPicPr>
            <a:picLocks noChangeAspect="1"/>
          </p:cNvPicPr>
          <p:nvPr/>
        </p:nvPicPr>
        <p:blipFill>
          <a:blip r:embed="rId5"/>
          <a:srcRect l="4167" r="8333"/>
          <a:stretch>
            <a:fillRect/>
          </a:stretch>
        </p:blipFill>
        <p:spPr>
          <a:xfrm>
            <a:off x="152400" y="838200"/>
            <a:ext cx="3581400" cy="3069771"/>
          </a:xfrm>
          <a:prstGeom prst="rect">
            <a:avLst/>
          </a:prstGeom>
        </p:spPr>
      </p:pic>
      <p:sp>
        <p:nvSpPr>
          <p:cNvPr id="8" name="TextBox 7"/>
          <p:cNvSpPr txBox="1"/>
          <p:nvPr/>
        </p:nvSpPr>
        <p:spPr>
          <a:xfrm>
            <a:off x="1143000" y="209490"/>
            <a:ext cx="7082212" cy="400110"/>
          </a:xfrm>
          <a:prstGeom prst="rect">
            <a:avLst/>
          </a:prstGeom>
          <a:noFill/>
        </p:spPr>
        <p:txBody>
          <a:bodyPr wrap="none" rtlCol="0">
            <a:spAutoFit/>
          </a:bodyPr>
          <a:lstStyle/>
          <a:p>
            <a:r>
              <a:rPr lang="en-US" sz="2000" dirty="0" smtClean="0"/>
              <a:t>Observed and Modeled Structure and Intensity of </a:t>
            </a:r>
            <a:r>
              <a:rPr lang="en-US" sz="2000" dirty="0" err="1" smtClean="0"/>
              <a:t>Fanapi</a:t>
            </a:r>
            <a:endParaRPr lang="en-US" sz="2000" dirty="0"/>
          </a:p>
        </p:txBody>
      </p:sp>
      <p:pic>
        <p:nvPicPr>
          <p:cNvPr id="9" name="Picture 8"/>
          <p:cNvPicPr>
            <a:picLocks noChangeAspect="1"/>
          </p:cNvPicPr>
          <p:nvPr/>
        </p:nvPicPr>
        <p:blipFill>
          <a:blip r:embed="rId6"/>
          <a:srcRect l="8333" r="11667" b="6250"/>
          <a:stretch>
            <a:fillRect/>
          </a:stretch>
        </p:blipFill>
        <p:spPr>
          <a:xfrm>
            <a:off x="381000" y="3810000"/>
            <a:ext cx="3276600" cy="2919413"/>
          </a:xfrm>
          <a:prstGeom prst="rect">
            <a:avLst/>
          </a:prstGeom>
        </p:spPr>
      </p:pic>
      <p:cxnSp>
        <p:nvCxnSpPr>
          <p:cNvPr id="10" name="Straight Connector 9"/>
          <p:cNvCxnSpPr/>
          <p:nvPr/>
        </p:nvCxnSpPr>
        <p:spPr bwMode="auto">
          <a:xfrm>
            <a:off x="4267201" y="2057400"/>
            <a:ext cx="47244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a:off x="4267201" y="4495800"/>
            <a:ext cx="47244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Arrow Connector 12"/>
          <p:cNvCxnSpPr/>
          <p:nvPr/>
        </p:nvCxnSpPr>
        <p:spPr bwMode="auto">
          <a:xfrm rot="5400000">
            <a:off x="6477000" y="1828800"/>
            <a:ext cx="228600" cy="228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5" name="TextBox 14"/>
          <p:cNvSpPr txBox="1"/>
          <p:nvPr/>
        </p:nvSpPr>
        <p:spPr>
          <a:xfrm>
            <a:off x="6400800" y="1535668"/>
            <a:ext cx="683212" cy="307777"/>
          </a:xfrm>
          <a:prstGeom prst="rect">
            <a:avLst/>
          </a:prstGeom>
          <a:noFill/>
        </p:spPr>
        <p:txBody>
          <a:bodyPr wrap="none" rtlCol="0">
            <a:spAutoFit/>
          </a:bodyPr>
          <a:lstStyle/>
          <a:p>
            <a:r>
              <a:rPr lang="en-US" sz="1400" b="0" dirty="0" smtClean="0"/>
              <a:t>JTWC</a:t>
            </a:r>
            <a:endParaRPr lang="en-US" sz="1400" b="0" dirty="0"/>
          </a:p>
        </p:txBody>
      </p:sp>
      <p:cxnSp>
        <p:nvCxnSpPr>
          <p:cNvPr id="16" name="Straight Arrow Connector 15"/>
          <p:cNvCxnSpPr/>
          <p:nvPr/>
        </p:nvCxnSpPr>
        <p:spPr bwMode="auto">
          <a:xfrm rot="5400000">
            <a:off x="5791200" y="4267200"/>
            <a:ext cx="228600" cy="228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7" name="TextBox 16"/>
          <p:cNvSpPr txBox="1"/>
          <p:nvPr/>
        </p:nvSpPr>
        <p:spPr>
          <a:xfrm>
            <a:off x="5715000" y="4035623"/>
            <a:ext cx="683212" cy="307777"/>
          </a:xfrm>
          <a:prstGeom prst="rect">
            <a:avLst/>
          </a:prstGeom>
          <a:noFill/>
        </p:spPr>
        <p:txBody>
          <a:bodyPr wrap="none" rtlCol="0">
            <a:spAutoFit/>
          </a:bodyPr>
          <a:lstStyle/>
          <a:p>
            <a:r>
              <a:rPr lang="en-US" sz="1400" b="0" dirty="0" smtClean="0"/>
              <a:t>JTWC</a:t>
            </a:r>
            <a:endParaRPr lang="en-US" sz="1400" b="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p:nvPr/>
        </p:nvPicPr>
        <p:blipFill>
          <a:blip r:embed="rId3" cstate="print">
            <a:extLst>
              <a:ext uri="{28A0092B-C50C-407E-A947-70E740481C1C}">
                <a14:useLocalDpi xmlns:lc="http://schemas.openxmlformats.org/drawingml/2006/lockedCanvas" xmlns="" xmlns:wpc="http://schemas.microsoft.com/office/word/2010/wordprocessingCanvas" xmlns:mc="http://schemas.openxmlformats.org/markup-compatibility/2006"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http://schemas.openxmlformats.org/drawingml/2006/main" xmlns:pic="http://schemas.openxmlformats.org/drawingml/2006/picture" xmlns:a14="http://schemas.microsoft.com/office/drawing/2010/main" xmlns:mv="urn:schemas-microsoft-com:mac:vml" xmlns:ve="http://schemas.openxmlformats.org/markup-compatibility/2006" xmlns:mo="http://schemas.microsoft.com/office/mac/office/2008/main" xmlns:p="http://schemas.openxmlformats.org/presentationml/2006/main" val="0"/>
              </a:ext>
            </a:extLst>
          </a:blip>
          <a:srcRect b="9499"/>
          <a:stretch>
            <a:fillRect/>
          </a:stretch>
        </p:blipFill>
        <p:spPr>
          <a:xfrm>
            <a:off x="838200" y="0"/>
            <a:ext cx="7239000" cy="5334000"/>
          </a:xfrm>
          <a:prstGeom prst="rect">
            <a:avLst/>
          </a:prstGeom>
        </p:spPr>
      </p:pic>
      <p:sp>
        <p:nvSpPr>
          <p:cNvPr id="5" name="Rectangle 4"/>
          <p:cNvSpPr/>
          <p:nvPr/>
        </p:nvSpPr>
        <p:spPr>
          <a:xfrm>
            <a:off x="457200" y="5370493"/>
            <a:ext cx="8305800" cy="954107"/>
          </a:xfrm>
          <a:prstGeom prst="rect">
            <a:avLst/>
          </a:prstGeom>
        </p:spPr>
        <p:txBody>
          <a:bodyPr wrap="square">
            <a:spAutoFit/>
          </a:bodyPr>
          <a:lstStyle/>
          <a:p>
            <a:r>
              <a:rPr lang="en-US" sz="1400" b="0" dirty="0" smtClean="0"/>
              <a:t>Figure: ADOS wind speed observations of typhoon </a:t>
            </a:r>
            <a:r>
              <a:rPr lang="en-US" sz="1400" b="0" dirty="0" err="1" smtClean="0"/>
              <a:t>Fanapi</a:t>
            </a:r>
            <a:r>
              <a:rPr lang="en-US" sz="1400" b="0" dirty="0" smtClean="0"/>
              <a:t>. The sea level winds are adjusted to 10m neutral stability winds and compared with corresponding </a:t>
            </a:r>
            <a:r>
              <a:rPr lang="en-US" sz="1400" b="0" dirty="0" err="1" smtClean="0"/>
              <a:t>dropsonde</a:t>
            </a:r>
            <a:r>
              <a:rPr lang="en-US" sz="1400" b="0" dirty="0" smtClean="0"/>
              <a:t> data. The </a:t>
            </a:r>
            <a:r>
              <a:rPr lang="en-US" sz="1400" b="0" dirty="0" err="1" smtClean="0"/>
              <a:t>dropsonde</a:t>
            </a:r>
            <a:r>
              <a:rPr lang="en-US" sz="1400" b="0" dirty="0" smtClean="0"/>
              <a:t> wind speed observations from levels closest to 10m are adjusted to 10m, as well.  ADOS wind observations ahead of </a:t>
            </a:r>
            <a:r>
              <a:rPr lang="en-US" sz="1400" b="0" dirty="0" err="1" smtClean="0"/>
              <a:t>Fanapi</a:t>
            </a:r>
            <a:r>
              <a:rPr lang="en-US" sz="1400" b="0" dirty="0" smtClean="0"/>
              <a:t> are marked with blue dots, and with black dots in the lee of the storm. </a:t>
            </a:r>
            <a:endParaRPr lang="en-US" sz="1400" b="0" dirty="0"/>
          </a:p>
        </p:txBody>
      </p:sp>
      <p:sp>
        <p:nvSpPr>
          <p:cNvPr id="6" name="Rectangle 5"/>
          <p:cNvSpPr/>
          <p:nvPr/>
        </p:nvSpPr>
        <p:spPr>
          <a:xfrm>
            <a:off x="5486400" y="6400800"/>
            <a:ext cx="3597559" cy="369332"/>
          </a:xfrm>
          <a:prstGeom prst="rect">
            <a:avLst/>
          </a:prstGeom>
        </p:spPr>
        <p:txBody>
          <a:bodyPr wrap="none">
            <a:spAutoFit/>
          </a:bodyPr>
          <a:lstStyle/>
          <a:p>
            <a:r>
              <a:rPr lang="en-US" sz="1800" b="0" dirty="0" smtClean="0"/>
              <a:t>(Luca </a:t>
            </a:r>
            <a:r>
              <a:rPr lang="en-US" sz="1800" b="0" dirty="0" err="1" smtClean="0"/>
              <a:t>Centurioni</a:t>
            </a:r>
            <a:r>
              <a:rPr lang="en-US" sz="1800" b="0" dirty="0" smtClean="0"/>
              <a:t> and Jan </a:t>
            </a:r>
            <a:r>
              <a:rPr lang="en-US" sz="1800" b="0" dirty="0" err="1" smtClean="0"/>
              <a:t>Morzel</a:t>
            </a:r>
            <a:r>
              <a:rPr lang="en-US" sz="1800" b="0" dirty="0" smtClean="0"/>
              <a:t>) </a:t>
            </a:r>
            <a:endParaRPr lang="en-US" sz="1800" b="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55298" name="Picture 50" descr="http://orca.rsmas.miami.edu/~chiaying/2009_choiwan/choiwan_1600_exp3_tracer/vapor/tracer1_ua/tracer0009.jpg"/>
          <p:cNvPicPr>
            <a:picLocks noChangeAspect="1" noChangeArrowheads="1"/>
          </p:cNvPicPr>
          <p:nvPr/>
        </p:nvPicPr>
        <p:blipFill>
          <a:blip r:embed="rId3"/>
          <a:srcRect/>
          <a:stretch>
            <a:fillRect/>
          </a:stretch>
        </p:blipFill>
        <p:spPr bwMode="auto">
          <a:xfrm>
            <a:off x="5418138" y="3962400"/>
            <a:ext cx="3070225" cy="2392363"/>
          </a:xfrm>
          <a:prstGeom prst="rect">
            <a:avLst/>
          </a:prstGeom>
          <a:noFill/>
          <a:ln w="9525">
            <a:noFill/>
            <a:miter lim="800000"/>
            <a:headEnd/>
            <a:tailEnd/>
          </a:ln>
        </p:spPr>
      </p:pic>
      <p:pic>
        <p:nvPicPr>
          <p:cNvPr id="55299" name="Picture 48" descr="http://orca.rsmas.miami.edu/~chiaying/2009_choiwan/choiwan_1600_exp3_tracer/vapor/tracer1/tracer0009.jpg"/>
          <p:cNvPicPr>
            <a:picLocks noChangeAspect="1" noChangeArrowheads="1"/>
          </p:cNvPicPr>
          <p:nvPr/>
        </p:nvPicPr>
        <p:blipFill>
          <a:blip r:embed="rId4"/>
          <a:srcRect/>
          <a:stretch>
            <a:fillRect/>
          </a:stretch>
        </p:blipFill>
        <p:spPr bwMode="auto">
          <a:xfrm>
            <a:off x="5245100" y="1417638"/>
            <a:ext cx="3070225" cy="2392362"/>
          </a:xfrm>
          <a:prstGeom prst="rect">
            <a:avLst/>
          </a:prstGeom>
          <a:noFill/>
          <a:ln w="9525">
            <a:noFill/>
            <a:miter lim="800000"/>
            <a:headEnd/>
            <a:tailEnd/>
          </a:ln>
        </p:spPr>
      </p:pic>
      <p:pic>
        <p:nvPicPr>
          <p:cNvPr id="55303" name="Picture 38" descr="http://orca.rsmas.miami.edu/~chiaying/2009_choiwan/choiwan_1600_exp3_tracer/vapor/tracer1_ua/tracer0001.jpg"/>
          <p:cNvPicPr>
            <a:picLocks noChangeAspect="1" noChangeArrowheads="1"/>
          </p:cNvPicPr>
          <p:nvPr/>
        </p:nvPicPr>
        <p:blipFill>
          <a:blip r:embed="rId5"/>
          <a:srcRect/>
          <a:stretch>
            <a:fillRect/>
          </a:stretch>
        </p:blipFill>
        <p:spPr bwMode="auto">
          <a:xfrm>
            <a:off x="1143000" y="4114800"/>
            <a:ext cx="2781300" cy="2166003"/>
          </a:xfrm>
          <a:prstGeom prst="rect">
            <a:avLst/>
          </a:prstGeom>
          <a:noFill/>
          <a:ln w="9525">
            <a:noFill/>
            <a:miter lim="800000"/>
            <a:headEnd/>
            <a:tailEnd/>
          </a:ln>
        </p:spPr>
      </p:pic>
      <p:pic>
        <p:nvPicPr>
          <p:cNvPr id="55305" name="Picture 30" descr="http://orca.rsmas.miami.edu/~chiaying/2009_choiwan/choiwan_1600_exp3_tracer/vapor/tracer1/tracer0002.jpg"/>
          <p:cNvPicPr>
            <a:picLocks noChangeAspect="1" noChangeArrowheads="1"/>
          </p:cNvPicPr>
          <p:nvPr/>
        </p:nvPicPr>
        <p:blipFill>
          <a:blip r:embed="rId6"/>
          <a:srcRect/>
          <a:stretch>
            <a:fillRect/>
          </a:stretch>
        </p:blipFill>
        <p:spPr bwMode="auto">
          <a:xfrm>
            <a:off x="1143000" y="1524000"/>
            <a:ext cx="2935384" cy="2286000"/>
          </a:xfrm>
          <a:prstGeom prst="rect">
            <a:avLst/>
          </a:prstGeom>
          <a:noFill/>
          <a:ln w="9525">
            <a:noFill/>
            <a:miter lim="800000"/>
            <a:headEnd/>
            <a:tailEnd/>
          </a:ln>
        </p:spPr>
      </p:pic>
      <p:sp>
        <p:nvSpPr>
          <p:cNvPr id="23562" name="TextBox 13"/>
          <p:cNvSpPr txBox="1">
            <a:spLocks noChangeArrowheads="1"/>
          </p:cNvSpPr>
          <p:nvPr/>
        </p:nvSpPr>
        <p:spPr bwMode="auto">
          <a:xfrm>
            <a:off x="228600" y="4267200"/>
            <a:ext cx="1401763" cy="369888"/>
          </a:xfrm>
          <a:prstGeom prst="rect">
            <a:avLst/>
          </a:prstGeom>
          <a:solidFill>
            <a:schemeClr val="tx1"/>
          </a:solidFill>
          <a:ln w="38100">
            <a:solidFill>
              <a:srgbClr val="0000FF"/>
            </a:solidFill>
            <a:miter lim="800000"/>
            <a:headEnd/>
            <a:tailEnd/>
          </a:ln>
        </p:spPr>
        <p:txBody>
          <a:bodyPr>
            <a:prstTxWarp prst="textNoShape">
              <a:avLst/>
            </a:prstTxWarp>
            <a:spAutoFit/>
          </a:bodyPr>
          <a:lstStyle/>
          <a:p>
            <a:pPr defTabSz="457200" eaLnBrk="1" fontAlgn="auto" hangingPunct="1">
              <a:spcBef>
                <a:spcPts val="0"/>
              </a:spcBef>
              <a:spcAft>
                <a:spcPts val="0"/>
              </a:spcAft>
              <a:defRPr/>
            </a:pPr>
            <a:r>
              <a:rPr lang="en-US" altLang="zh-TW" sz="1800" b="0" dirty="0">
                <a:solidFill>
                  <a:prstClr val="black"/>
                </a:solidFill>
                <a:latin typeface="Century Schoolbook" charset="0"/>
                <a:ea typeface="微軟正黑體"/>
              </a:rPr>
              <a:t>Uncoupled</a:t>
            </a:r>
            <a:endParaRPr lang="zh-TW" altLang="en-US" sz="1800" b="0" dirty="0">
              <a:solidFill>
                <a:prstClr val="black"/>
              </a:solidFill>
              <a:latin typeface="Century Schoolbook" charset="0"/>
              <a:ea typeface="微軟正黑體"/>
            </a:endParaRPr>
          </a:p>
        </p:txBody>
      </p:sp>
      <p:sp>
        <p:nvSpPr>
          <p:cNvPr id="23563" name="TextBox 12"/>
          <p:cNvSpPr txBox="1">
            <a:spLocks noChangeArrowheads="1"/>
          </p:cNvSpPr>
          <p:nvPr/>
        </p:nvSpPr>
        <p:spPr bwMode="auto">
          <a:xfrm>
            <a:off x="381000" y="1763713"/>
            <a:ext cx="1058863" cy="369887"/>
          </a:xfrm>
          <a:prstGeom prst="rect">
            <a:avLst/>
          </a:prstGeom>
          <a:solidFill>
            <a:schemeClr val="tx1"/>
          </a:solidFill>
          <a:ln w="38100">
            <a:solidFill>
              <a:srgbClr val="FF0000"/>
            </a:solidFill>
            <a:miter lim="800000"/>
            <a:headEnd/>
            <a:tailEnd/>
          </a:ln>
        </p:spPr>
        <p:txBody>
          <a:bodyPr>
            <a:prstTxWarp prst="textNoShape">
              <a:avLst/>
            </a:prstTxWarp>
            <a:spAutoFit/>
          </a:bodyPr>
          <a:lstStyle/>
          <a:p>
            <a:pPr defTabSz="457200" eaLnBrk="1" fontAlgn="auto" hangingPunct="1">
              <a:spcBef>
                <a:spcPts val="0"/>
              </a:spcBef>
              <a:spcAft>
                <a:spcPts val="0"/>
              </a:spcAft>
              <a:defRPr/>
            </a:pPr>
            <a:r>
              <a:rPr lang="en-US" altLang="zh-TW" sz="1800" b="0" dirty="0">
                <a:solidFill>
                  <a:prstClr val="black"/>
                </a:solidFill>
                <a:latin typeface="Century Schoolbook" charset="0"/>
                <a:ea typeface="微軟正黑體"/>
              </a:rPr>
              <a:t>Coupled</a:t>
            </a:r>
            <a:endParaRPr lang="zh-TW" altLang="en-US" sz="1800" b="0" dirty="0">
              <a:solidFill>
                <a:prstClr val="black"/>
              </a:solidFill>
              <a:latin typeface="Century Schoolbook" charset="0"/>
              <a:ea typeface="微軟正黑體"/>
            </a:endParaRPr>
          </a:p>
        </p:txBody>
      </p:sp>
      <p:sp>
        <p:nvSpPr>
          <p:cNvPr id="23564" name="TextBox 20"/>
          <p:cNvSpPr txBox="1">
            <a:spLocks noChangeArrowheads="1"/>
          </p:cNvSpPr>
          <p:nvPr/>
        </p:nvSpPr>
        <p:spPr bwMode="auto">
          <a:xfrm>
            <a:off x="2890838" y="1524000"/>
            <a:ext cx="766762" cy="368300"/>
          </a:xfrm>
          <a:prstGeom prst="rect">
            <a:avLst/>
          </a:prstGeom>
          <a:noFill/>
          <a:ln w="9525">
            <a:noFill/>
            <a:miter lim="800000"/>
            <a:headEnd/>
            <a:tailEnd/>
          </a:ln>
        </p:spPr>
        <p:txBody>
          <a:bodyPr>
            <a:prstTxWarp prst="textNoShape">
              <a:avLst/>
            </a:prstTxWarp>
            <a:spAutoFit/>
          </a:bodyPr>
          <a:lstStyle/>
          <a:p>
            <a:pPr defTabSz="457200" eaLnBrk="1" fontAlgn="auto" hangingPunct="1">
              <a:spcBef>
                <a:spcPts val="0"/>
              </a:spcBef>
              <a:spcAft>
                <a:spcPts val="0"/>
              </a:spcAft>
              <a:defRPr/>
            </a:pPr>
            <a:r>
              <a:rPr lang="en-US" altLang="zh-TW" sz="1800" dirty="0" err="1">
                <a:solidFill>
                  <a:srgbClr val="FFC000"/>
                </a:solidFill>
                <a:latin typeface="Century Schoolbook" charset="0"/>
                <a:ea typeface="微軟正黑體"/>
              </a:rPr>
              <a:t>t</a:t>
            </a:r>
            <a:r>
              <a:rPr lang="en-US" altLang="zh-TW" sz="1800" dirty="0">
                <a:solidFill>
                  <a:srgbClr val="FFC000"/>
                </a:solidFill>
                <a:latin typeface="Century Schoolbook" charset="0"/>
                <a:ea typeface="微軟正黑體"/>
              </a:rPr>
              <a:t> = 0</a:t>
            </a:r>
            <a:endParaRPr lang="zh-TW" altLang="en-US" sz="1800" dirty="0">
              <a:solidFill>
                <a:srgbClr val="FFC000"/>
              </a:solidFill>
              <a:latin typeface="Century Schoolbook" charset="0"/>
              <a:ea typeface="微軟正黑體"/>
            </a:endParaRPr>
          </a:p>
        </p:txBody>
      </p:sp>
      <p:sp>
        <p:nvSpPr>
          <p:cNvPr id="23567" name="TextBox 23"/>
          <p:cNvSpPr txBox="1">
            <a:spLocks noChangeArrowheads="1"/>
          </p:cNvSpPr>
          <p:nvPr/>
        </p:nvSpPr>
        <p:spPr bwMode="auto">
          <a:xfrm>
            <a:off x="6878637" y="1597025"/>
            <a:ext cx="1808163" cy="369888"/>
          </a:xfrm>
          <a:prstGeom prst="rect">
            <a:avLst/>
          </a:prstGeom>
          <a:noFill/>
          <a:ln w="9525">
            <a:noFill/>
            <a:miter lim="800000"/>
            <a:headEnd/>
            <a:tailEnd/>
          </a:ln>
        </p:spPr>
        <p:txBody>
          <a:bodyPr>
            <a:prstTxWarp prst="textNoShape">
              <a:avLst/>
            </a:prstTxWarp>
            <a:spAutoFit/>
          </a:bodyPr>
          <a:lstStyle/>
          <a:p>
            <a:pPr defTabSz="457200" eaLnBrk="1" fontAlgn="auto" hangingPunct="1">
              <a:spcBef>
                <a:spcPts val="0"/>
              </a:spcBef>
              <a:spcAft>
                <a:spcPts val="0"/>
              </a:spcAft>
              <a:defRPr/>
            </a:pPr>
            <a:r>
              <a:rPr lang="en-US" altLang="zh-TW" sz="1800" dirty="0" err="1">
                <a:solidFill>
                  <a:srgbClr val="FFC000"/>
                </a:solidFill>
                <a:latin typeface="Century Schoolbook" charset="0"/>
                <a:ea typeface="微軟正黑體"/>
              </a:rPr>
              <a:t>t</a:t>
            </a:r>
            <a:r>
              <a:rPr lang="en-US" altLang="zh-TW" sz="1800" dirty="0">
                <a:solidFill>
                  <a:srgbClr val="FFC000"/>
                </a:solidFill>
                <a:latin typeface="Century Schoolbook" charset="0"/>
                <a:ea typeface="微軟正黑體"/>
              </a:rPr>
              <a:t> = 120 min.</a:t>
            </a:r>
            <a:endParaRPr lang="zh-TW" altLang="en-US" sz="1800" dirty="0">
              <a:solidFill>
                <a:srgbClr val="FFC000"/>
              </a:solidFill>
              <a:latin typeface="Century Schoolbook" charset="0"/>
              <a:ea typeface="微軟正黑體"/>
            </a:endParaRPr>
          </a:p>
        </p:txBody>
      </p:sp>
      <p:sp>
        <p:nvSpPr>
          <p:cNvPr id="23568" name="TextBox 26"/>
          <p:cNvSpPr txBox="1">
            <a:spLocks noChangeArrowheads="1"/>
          </p:cNvSpPr>
          <p:nvPr/>
        </p:nvSpPr>
        <p:spPr bwMode="auto">
          <a:xfrm>
            <a:off x="2819400" y="4354513"/>
            <a:ext cx="766763" cy="369887"/>
          </a:xfrm>
          <a:prstGeom prst="rect">
            <a:avLst/>
          </a:prstGeom>
          <a:noFill/>
          <a:ln w="9525">
            <a:noFill/>
            <a:miter lim="800000"/>
            <a:headEnd/>
            <a:tailEnd/>
          </a:ln>
        </p:spPr>
        <p:txBody>
          <a:bodyPr>
            <a:prstTxWarp prst="textNoShape">
              <a:avLst/>
            </a:prstTxWarp>
            <a:spAutoFit/>
          </a:bodyPr>
          <a:lstStyle/>
          <a:p>
            <a:pPr defTabSz="457200" eaLnBrk="1" fontAlgn="auto" hangingPunct="1">
              <a:spcBef>
                <a:spcPts val="0"/>
              </a:spcBef>
              <a:spcAft>
                <a:spcPts val="0"/>
              </a:spcAft>
              <a:defRPr/>
            </a:pPr>
            <a:r>
              <a:rPr lang="en-US" altLang="zh-TW" sz="1800" dirty="0" err="1">
                <a:solidFill>
                  <a:srgbClr val="FFC000"/>
                </a:solidFill>
                <a:latin typeface="Century Schoolbook" charset="0"/>
                <a:ea typeface="微軟正黑體"/>
              </a:rPr>
              <a:t>t</a:t>
            </a:r>
            <a:r>
              <a:rPr lang="en-US" altLang="zh-TW" sz="1800" dirty="0">
                <a:solidFill>
                  <a:srgbClr val="FFC000"/>
                </a:solidFill>
                <a:latin typeface="Century Schoolbook" charset="0"/>
                <a:ea typeface="微軟正黑體"/>
              </a:rPr>
              <a:t> = 0</a:t>
            </a:r>
            <a:endParaRPr lang="zh-TW" altLang="en-US" sz="1800" dirty="0">
              <a:solidFill>
                <a:srgbClr val="FFC000"/>
              </a:solidFill>
              <a:latin typeface="Century Schoolbook" charset="0"/>
              <a:ea typeface="微軟正黑體"/>
            </a:endParaRPr>
          </a:p>
        </p:txBody>
      </p:sp>
      <p:sp>
        <p:nvSpPr>
          <p:cNvPr id="23571" name="TextBox 29"/>
          <p:cNvSpPr txBox="1">
            <a:spLocks noChangeArrowheads="1"/>
          </p:cNvSpPr>
          <p:nvPr/>
        </p:nvSpPr>
        <p:spPr bwMode="auto">
          <a:xfrm>
            <a:off x="6932613" y="4041776"/>
            <a:ext cx="1808162" cy="368300"/>
          </a:xfrm>
          <a:prstGeom prst="rect">
            <a:avLst/>
          </a:prstGeom>
          <a:noFill/>
          <a:ln w="9525">
            <a:noFill/>
            <a:miter lim="800000"/>
            <a:headEnd/>
            <a:tailEnd/>
          </a:ln>
        </p:spPr>
        <p:txBody>
          <a:bodyPr>
            <a:prstTxWarp prst="textNoShape">
              <a:avLst/>
            </a:prstTxWarp>
            <a:spAutoFit/>
          </a:bodyPr>
          <a:lstStyle/>
          <a:p>
            <a:pPr defTabSz="457200" eaLnBrk="1" fontAlgn="auto" hangingPunct="1">
              <a:spcBef>
                <a:spcPts val="0"/>
              </a:spcBef>
              <a:spcAft>
                <a:spcPts val="0"/>
              </a:spcAft>
              <a:defRPr/>
            </a:pPr>
            <a:r>
              <a:rPr lang="en-US" altLang="zh-TW" sz="1800">
                <a:solidFill>
                  <a:srgbClr val="FFC000"/>
                </a:solidFill>
                <a:latin typeface="Century Schoolbook" charset="0"/>
                <a:ea typeface="微軟正黑體"/>
              </a:rPr>
              <a:t>t = 120 min.</a:t>
            </a:r>
            <a:endParaRPr lang="zh-TW" altLang="en-US" sz="1800">
              <a:solidFill>
                <a:srgbClr val="FFC000"/>
              </a:solidFill>
              <a:latin typeface="Century Schoolbook" charset="0"/>
              <a:ea typeface="微軟正黑體"/>
            </a:endParaRPr>
          </a:p>
        </p:txBody>
      </p:sp>
      <p:sp>
        <p:nvSpPr>
          <p:cNvPr id="32" name="TextBox 31"/>
          <p:cNvSpPr txBox="1"/>
          <p:nvPr/>
        </p:nvSpPr>
        <p:spPr>
          <a:xfrm>
            <a:off x="1828800" y="3821113"/>
            <a:ext cx="5519737" cy="369887"/>
          </a:xfrm>
          <a:prstGeom prst="rect">
            <a:avLst/>
          </a:prstGeom>
          <a:noFill/>
        </p:spPr>
        <p:txBody>
          <a:bodyPr>
            <a:prstTxWarp prst="textNoShape">
              <a:avLst/>
            </a:prstTxWarp>
            <a:spAutoFit/>
          </a:bodyPr>
          <a:lstStyle/>
          <a:p>
            <a:pPr defTabSz="457200" eaLnBrk="1" fontAlgn="auto" hangingPunct="1">
              <a:spcBef>
                <a:spcPts val="0"/>
              </a:spcBef>
              <a:spcAft>
                <a:spcPts val="0"/>
              </a:spcAft>
              <a:defRPr/>
            </a:pPr>
            <a:r>
              <a:rPr lang="en-US" altLang="zh-TW" sz="1800" u="sng" dirty="0" err="1">
                <a:solidFill>
                  <a:prstClr val="white"/>
                </a:solidFill>
                <a:effectLst>
                  <a:outerShdw blurRad="38100" dist="38100" dir="2700000" algn="tl">
                    <a:srgbClr val="F8F8F8"/>
                  </a:outerShdw>
                </a:effectLst>
                <a:latin typeface="Century Schoolbook" charset="0"/>
                <a:ea typeface="微軟正黑體"/>
              </a:rPr>
              <a:t>Iso</a:t>
            </a:r>
            <a:r>
              <a:rPr lang="en-US" altLang="zh-TW" sz="1800" u="sng" dirty="0">
                <a:solidFill>
                  <a:prstClr val="white"/>
                </a:solidFill>
                <a:effectLst>
                  <a:outerShdw blurRad="38100" dist="38100" dir="2700000" algn="tl">
                    <a:srgbClr val="F8F8F8"/>
                  </a:outerShdw>
                </a:effectLst>
                <a:latin typeface="Century Schoolbook" charset="0"/>
                <a:ea typeface="微軟正黑體"/>
              </a:rPr>
              <a:t>-surface of</a:t>
            </a:r>
            <a:r>
              <a:rPr lang="en-US" altLang="zh-TW" sz="1800" u="sng" dirty="0" smtClean="0">
                <a:solidFill>
                  <a:prstClr val="white"/>
                </a:solidFill>
                <a:effectLst>
                  <a:outerShdw blurRad="38100" dist="38100" dir="2700000" algn="tl">
                    <a:srgbClr val="F8F8F8"/>
                  </a:outerShdw>
                </a:effectLst>
                <a:latin typeface="Century Schoolbook" charset="0"/>
                <a:ea typeface="微軟正黑體"/>
              </a:rPr>
              <a:t> tracer </a:t>
            </a:r>
            <a:r>
              <a:rPr lang="en-US" altLang="zh-TW" sz="1800" u="sng" dirty="0">
                <a:solidFill>
                  <a:prstClr val="white"/>
                </a:solidFill>
                <a:effectLst>
                  <a:outerShdw blurRad="38100" dist="38100" dir="2700000" algn="tl">
                    <a:srgbClr val="F8F8F8"/>
                  </a:outerShdw>
                </a:effectLst>
                <a:latin typeface="Century Schoolbook" charset="0"/>
                <a:ea typeface="微軟正黑體"/>
              </a:rPr>
              <a:t>from cold wake region </a:t>
            </a:r>
            <a:endParaRPr lang="zh-TW" altLang="en-US" sz="1800" u="sng" dirty="0">
              <a:solidFill>
                <a:prstClr val="white"/>
              </a:solidFill>
              <a:effectLst>
                <a:outerShdw blurRad="38100" dist="38100" dir="2700000" algn="tl">
                  <a:srgbClr val="F8F8F8"/>
                </a:outerShdw>
              </a:effectLst>
              <a:latin typeface="Century Schoolbook" charset="0"/>
              <a:ea typeface="微軟正黑體"/>
            </a:endParaRPr>
          </a:p>
        </p:txBody>
      </p:sp>
      <p:pic>
        <p:nvPicPr>
          <p:cNvPr id="55318" name="Picture 52" descr="http://orca.rsmas.miami.edu/~chiaying/test/Picture%201.png"/>
          <p:cNvPicPr>
            <a:picLocks noChangeAspect="1" noChangeArrowheads="1"/>
          </p:cNvPicPr>
          <p:nvPr/>
        </p:nvPicPr>
        <p:blipFill>
          <a:blip r:embed="rId7"/>
          <a:srcRect l="6203" t="54291" r="75305" b="43008"/>
          <a:stretch>
            <a:fillRect/>
          </a:stretch>
        </p:blipFill>
        <p:spPr bwMode="auto">
          <a:xfrm>
            <a:off x="5041900" y="6172200"/>
            <a:ext cx="3381375" cy="277812"/>
          </a:xfrm>
          <a:prstGeom prst="rect">
            <a:avLst/>
          </a:prstGeom>
          <a:noFill/>
          <a:ln w="9525">
            <a:noFill/>
            <a:miter lim="800000"/>
            <a:headEnd/>
            <a:tailEnd/>
          </a:ln>
        </p:spPr>
      </p:pic>
      <p:sp>
        <p:nvSpPr>
          <p:cNvPr id="55319" name="TextBox 40"/>
          <p:cNvSpPr txBox="1">
            <a:spLocks noChangeArrowheads="1"/>
          </p:cNvSpPr>
          <p:nvPr/>
        </p:nvSpPr>
        <p:spPr bwMode="auto">
          <a:xfrm>
            <a:off x="5041900" y="6408737"/>
            <a:ext cx="3721100" cy="369888"/>
          </a:xfrm>
          <a:prstGeom prst="rect">
            <a:avLst/>
          </a:prstGeom>
          <a:solidFill>
            <a:schemeClr val="bg1"/>
          </a:solidFill>
          <a:ln w="9525">
            <a:noFill/>
            <a:miter lim="800000"/>
            <a:headEnd/>
            <a:tailEnd/>
          </a:ln>
        </p:spPr>
        <p:txBody>
          <a:bodyPr>
            <a:prstTxWarp prst="textNoShape">
              <a:avLst/>
            </a:prstTxWarp>
            <a:spAutoFit/>
          </a:bodyPr>
          <a:lstStyle/>
          <a:p>
            <a:pPr defTabSz="457200" eaLnBrk="1" hangingPunct="1"/>
            <a:r>
              <a:rPr lang="en-US" altLang="zh-TW" sz="1800" b="0">
                <a:solidFill>
                  <a:srgbClr val="F2F2F2"/>
                </a:solidFill>
                <a:latin typeface="Lucida Sans Unicode" pitchFamily="-84" charset="0"/>
                <a:ea typeface="微軟正黑體" charset="0"/>
                <a:cs typeface="微軟正黑體" charset="0"/>
              </a:rPr>
              <a:t>301            302                 303 </a:t>
            </a:r>
            <a:endParaRPr lang="zh-TW" altLang="en-US" sz="1800" b="0">
              <a:solidFill>
                <a:srgbClr val="F2F2F2"/>
              </a:solidFill>
              <a:latin typeface="Lucida Sans Unicode" pitchFamily="-84" charset="0"/>
              <a:ea typeface="微軟正黑體" charset="0"/>
              <a:cs typeface="微軟正黑體" charset="0"/>
            </a:endParaRPr>
          </a:p>
        </p:txBody>
      </p:sp>
      <p:sp>
        <p:nvSpPr>
          <p:cNvPr id="45" name="Right Arrow 44"/>
          <p:cNvSpPr/>
          <p:nvPr/>
        </p:nvSpPr>
        <p:spPr>
          <a:xfrm rot="3291178">
            <a:off x="6000751" y="4289425"/>
            <a:ext cx="601662" cy="185737"/>
          </a:xfrm>
          <a:prstGeom prst="rightArrow">
            <a:avLst/>
          </a:prstGeom>
          <a:solidFill>
            <a:srgbClr val="FF99CC"/>
          </a:solidFill>
          <a:ln w="285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defTabSz="457200" eaLnBrk="1" fontAlgn="auto" hangingPunct="1">
              <a:spcBef>
                <a:spcPts val="0"/>
              </a:spcBef>
              <a:spcAft>
                <a:spcPts val="0"/>
              </a:spcAft>
              <a:defRPr/>
            </a:pPr>
            <a:endParaRPr lang="zh-TW" altLang="en-US" sz="1800" b="0">
              <a:solidFill>
                <a:srgbClr val="FFFFFF"/>
              </a:solidFill>
              <a:cs typeface="新細明體" charset="-120"/>
            </a:endParaRPr>
          </a:p>
        </p:txBody>
      </p:sp>
      <p:sp>
        <p:nvSpPr>
          <p:cNvPr id="46" name="Right Arrow 45"/>
          <p:cNvSpPr/>
          <p:nvPr/>
        </p:nvSpPr>
        <p:spPr>
          <a:xfrm rot="3291178">
            <a:off x="5814218" y="2008982"/>
            <a:ext cx="601663" cy="184150"/>
          </a:xfrm>
          <a:prstGeom prst="rightArrow">
            <a:avLst/>
          </a:prstGeom>
          <a:solidFill>
            <a:srgbClr val="FF99CC"/>
          </a:solidFill>
          <a:ln w="285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defTabSz="457200" eaLnBrk="1" fontAlgn="auto" hangingPunct="1">
              <a:spcBef>
                <a:spcPts val="0"/>
              </a:spcBef>
              <a:spcAft>
                <a:spcPts val="0"/>
              </a:spcAft>
              <a:defRPr/>
            </a:pPr>
            <a:endParaRPr lang="zh-TW" altLang="en-US" sz="1800" b="0">
              <a:solidFill>
                <a:srgbClr val="FFFFFF"/>
              </a:solidFill>
              <a:cs typeface="新細明體" charset="-120"/>
            </a:endParaRPr>
          </a:p>
        </p:txBody>
      </p:sp>
      <p:pic>
        <p:nvPicPr>
          <p:cNvPr id="55327" name="Picture 33"/>
          <p:cNvPicPr>
            <a:picLocks noChangeAspect="1"/>
          </p:cNvPicPr>
          <p:nvPr/>
        </p:nvPicPr>
        <p:blipFill>
          <a:blip r:embed="rId8"/>
          <a:srcRect/>
          <a:stretch>
            <a:fillRect/>
          </a:stretch>
        </p:blipFill>
        <p:spPr bwMode="auto">
          <a:xfrm flipH="1" flipV="1">
            <a:off x="2362200" y="2927350"/>
            <a:ext cx="298450" cy="273050"/>
          </a:xfrm>
          <a:prstGeom prst="rect">
            <a:avLst/>
          </a:prstGeom>
          <a:noFill/>
          <a:ln w="9525">
            <a:noFill/>
            <a:miter lim="800000"/>
            <a:headEnd/>
            <a:tailEnd/>
          </a:ln>
        </p:spPr>
      </p:pic>
      <p:pic>
        <p:nvPicPr>
          <p:cNvPr id="55328" name="Picture 34"/>
          <p:cNvPicPr>
            <a:picLocks noChangeAspect="1"/>
          </p:cNvPicPr>
          <p:nvPr/>
        </p:nvPicPr>
        <p:blipFill>
          <a:blip r:embed="rId8"/>
          <a:srcRect/>
          <a:stretch>
            <a:fillRect/>
          </a:stretch>
        </p:blipFill>
        <p:spPr bwMode="auto">
          <a:xfrm flipH="1" flipV="1">
            <a:off x="2368550" y="5367337"/>
            <a:ext cx="298450" cy="271463"/>
          </a:xfrm>
          <a:prstGeom prst="rect">
            <a:avLst/>
          </a:prstGeom>
          <a:noFill/>
          <a:ln w="9525">
            <a:noFill/>
            <a:miter lim="800000"/>
            <a:headEnd/>
            <a:tailEnd/>
          </a:ln>
        </p:spPr>
      </p:pic>
      <p:sp>
        <p:nvSpPr>
          <p:cNvPr id="36" name="TextBox 35"/>
          <p:cNvSpPr txBox="1"/>
          <p:nvPr/>
        </p:nvSpPr>
        <p:spPr>
          <a:xfrm>
            <a:off x="381000" y="76200"/>
            <a:ext cx="8382000" cy="1077218"/>
          </a:xfrm>
          <a:prstGeom prst="rect">
            <a:avLst/>
          </a:prstGeom>
          <a:noFill/>
        </p:spPr>
        <p:txBody>
          <a:bodyPr wrap="square">
            <a:spAutoFit/>
          </a:bodyPr>
          <a:lstStyle/>
          <a:p>
            <a:pPr algn="ctr" defTabSz="457200" eaLnBrk="1" fontAlgn="auto" hangingPunct="1">
              <a:spcBef>
                <a:spcPts val="0"/>
              </a:spcBef>
              <a:spcAft>
                <a:spcPts val="0"/>
              </a:spcAft>
              <a:defRPr/>
            </a:pPr>
            <a:r>
              <a:rPr lang="en-US" sz="2800" u="sng" dirty="0" smtClean="0">
                <a:solidFill>
                  <a:srgbClr val="DEF5FA"/>
                </a:solidFill>
                <a:latin typeface="Arial"/>
                <a:cs typeface="Arial"/>
              </a:rPr>
              <a:t>Is cold wake good or bad for TC intensification?</a:t>
            </a:r>
          </a:p>
          <a:p>
            <a:pPr algn="ctr" defTabSz="457200" eaLnBrk="1" fontAlgn="auto" hangingPunct="1">
              <a:spcBef>
                <a:spcPts val="0"/>
              </a:spcBef>
              <a:spcAft>
                <a:spcPts val="0"/>
              </a:spcAft>
              <a:defRPr/>
            </a:pPr>
            <a:endParaRPr lang="en-US" sz="1800" dirty="0" smtClean="0">
              <a:solidFill>
                <a:srgbClr val="DEF5FA"/>
              </a:solidFill>
              <a:latin typeface="Arial"/>
              <a:cs typeface="Arial"/>
            </a:endParaRPr>
          </a:p>
          <a:p>
            <a:pPr algn="ctr" defTabSz="457200" eaLnBrk="1" fontAlgn="auto" hangingPunct="1">
              <a:spcBef>
                <a:spcPts val="0"/>
              </a:spcBef>
              <a:spcAft>
                <a:spcPts val="0"/>
              </a:spcAft>
              <a:defRPr/>
            </a:pPr>
            <a:r>
              <a:rPr lang="en-US" sz="1800" dirty="0" smtClean="0">
                <a:solidFill>
                  <a:srgbClr val="DEF5FA"/>
                </a:solidFill>
                <a:latin typeface="Arial"/>
                <a:cs typeface="Arial"/>
              </a:rPr>
              <a:t>(How </a:t>
            </a:r>
            <a:r>
              <a:rPr lang="en-US" sz="1800" dirty="0">
                <a:solidFill>
                  <a:srgbClr val="DEF5FA"/>
                </a:solidFill>
                <a:latin typeface="Arial"/>
                <a:cs typeface="Arial"/>
              </a:rPr>
              <a:t>does Air-Sea Coupling Affect</a:t>
            </a:r>
            <a:r>
              <a:rPr lang="en-US" sz="1800" dirty="0" smtClean="0">
                <a:solidFill>
                  <a:srgbClr val="DEF5FA"/>
                </a:solidFill>
                <a:latin typeface="Arial"/>
                <a:cs typeface="Arial"/>
              </a:rPr>
              <a:t> TC </a:t>
            </a:r>
            <a:r>
              <a:rPr lang="en-US" sz="1800" dirty="0">
                <a:solidFill>
                  <a:srgbClr val="DEF5FA"/>
                </a:solidFill>
                <a:latin typeface="Arial"/>
                <a:cs typeface="Arial"/>
              </a:rPr>
              <a:t>Intensity</a:t>
            </a:r>
            <a:r>
              <a:rPr lang="en-US" sz="1800" dirty="0" smtClean="0">
                <a:solidFill>
                  <a:srgbClr val="DEF5FA"/>
                </a:solidFill>
                <a:latin typeface="Arial"/>
                <a:cs typeface="Arial"/>
              </a:rPr>
              <a:t>? – Lee and Chen 2012)</a:t>
            </a:r>
            <a:endParaRPr lang="en-US" sz="1800" dirty="0">
              <a:solidFill>
                <a:srgbClr val="DEF5FA"/>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4"/>
          <a:srcRect l="5329" t="8526" r="429" b="11901"/>
          <a:stretch>
            <a:fillRect/>
          </a:stretch>
        </p:blipFill>
        <p:spPr>
          <a:xfrm>
            <a:off x="1905000" y="4815840"/>
            <a:ext cx="7239000" cy="1965960"/>
          </a:xfrm>
          <a:prstGeom prst="rect">
            <a:avLst/>
          </a:prstGeom>
        </p:spPr>
      </p:pic>
      <p:sp>
        <p:nvSpPr>
          <p:cNvPr id="5" name="Rounded Rectangle 4"/>
          <p:cNvSpPr/>
          <p:nvPr/>
        </p:nvSpPr>
        <p:spPr>
          <a:xfrm>
            <a:off x="0" y="0"/>
            <a:ext cx="9144000" cy="4572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r>
              <a:rPr lang="en-US" sz="1800" b="0" dirty="0">
                <a:solidFill>
                  <a:prstClr val="white"/>
                </a:solidFill>
              </a:rPr>
              <a:t>Stable Boundary Layer: surface is cooler than the air (Stull 1988)</a:t>
            </a:r>
          </a:p>
        </p:txBody>
      </p:sp>
      <p:graphicFrame>
        <p:nvGraphicFramePr>
          <p:cNvPr id="58370" name="Object 2"/>
          <p:cNvGraphicFramePr>
            <a:graphicFrameLocks noChangeAspect="1"/>
          </p:cNvGraphicFramePr>
          <p:nvPr/>
        </p:nvGraphicFramePr>
        <p:xfrm>
          <a:off x="919163" y="1219200"/>
          <a:ext cx="665162" cy="876300"/>
        </p:xfrm>
        <a:graphic>
          <a:graphicData uri="http://schemas.openxmlformats.org/presentationml/2006/ole">
            <p:oleObj spid="_x0000_s58370" name="Equation" r:id="rId5" imgW="279400" imgH="368300" progId="Equation.3">
              <p:embed/>
            </p:oleObj>
          </a:graphicData>
        </a:graphic>
      </p:graphicFrame>
      <p:sp>
        <p:nvSpPr>
          <p:cNvPr id="94" name="TextBox 93"/>
          <p:cNvSpPr txBox="1"/>
          <p:nvPr/>
        </p:nvSpPr>
        <p:spPr>
          <a:xfrm>
            <a:off x="1765300" y="1295400"/>
            <a:ext cx="1663700" cy="830263"/>
          </a:xfrm>
          <a:prstGeom prst="rect">
            <a:avLst/>
          </a:prstGeom>
          <a:noFill/>
        </p:spPr>
        <p:txBody>
          <a:bodyPr>
            <a:spAutoFit/>
          </a:bodyPr>
          <a:lstStyle/>
          <a:p>
            <a:pPr defTabSz="457200" eaLnBrk="1" fontAlgn="auto" hangingPunct="1">
              <a:spcBef>
                <a:spcPts val="0"/>
              </a:spcBef>
              <a:spcAft>
                <a:spcPts val="0"/>
              </a:spcAft>
              <a:defRPr/>
            </a:pPr>
            <a:r>
              <a:rPr lang="en-US" sz="1600" b="0" dirty="0">
                <a:solidFill>
                  <a:prstClr val="white"/>
                </a:solidFill>
                <a:latin typeface="Lucida Sans Unicode"/>
                <a:ea typeface="+mn-ea"/>
                <a:cs typeface="+mn-cs"/>
              </a:rPr>
              <a:t>&gt; 0 - stable</a:t>
            </a:r>
          </a:p>
          <a:p>
            <a:pPr defTabSz="457200" eaLnBrk="1" fontAlgn="auto" hangingPunct="1">
              <a:spcBef>
                <a:spcPts val="0"/>
              </a:spcBef>
              <a:spcAft>
                <a:spcPts val="0"/>
              </a:spcAft>
              <a:defRPr/>
            </a:pPr>
            <a:r>
              <a:rPr lang="en-US" sz="1600" b="0" dirty="0">
                <a:solidFill>
                  <a:prstClr val="white"/>
                </a:solidFill>
                <a:latin typeface="Lucida Sans Unicode"/>
                <a:ea typeface="+mn-ea"/>
                <a:cs typeface="+mn-cs"/>
              </a:rPr>
              <a:t>= 0 – neutral</a:t>
            </a:r>
          </a:p>
          <a:p>
            <a:pPr defTabSz="457200" eaLnBrk="1" fontAlgn="auto" hangingPunct="1">
              <a:spcBef>
                <a:spcPts val="0"/>
              </a:spcBef>
              <a:spcAft>
                <a:spcPts val="0"/>
              </a:spcAft>
              <a:defRPr/>
            </a:pPr>
            <a:r>
              <a:rPr lang="en-US" sz="1600" b="0" dirty="0">
                <a:solidFill>
                  <a:prstClr val="white"/>
                </a:solidFill>
                <a:latin typeface="Lucida Sans Unicode"/>
                <a:ea typeface="+mn-ea"/>
                <a:cs typeface="+mn-cs"/>
              </a:rPr>
              <a:t>&lt; 0 - unstable</a:t>
            </a:r>
            <a:r>
              <a:rPr lang="en-US" sz="1400" b="0" dirty="0">
                <a:solidFill>
                  <a:prstClr val="white"/>
                </a:solidFill>
                <a:latin typeface="Lucida Sans Unicode"/>
                <a:ea typeface="+mn-ea"/>
                <a:cs typeface="+mn-cs"/>
              </a:rPr>
              <a:t> </a:t>
            </a:r>
          </a:p>
        </p:txBody>
      </p:sp>
      <p:grpSp>
        <p:nvGrpSpPr>
          <p:cNvPr id="58373" name="Group 103"/>
          <p:cNvGrpSpPr>
            <a:grpSpLocks/>
          </p:cNvGrpSpPr>
          <p:nvPr/>
        </p:nvGrpSpPr>
        <p:grpSpPr bwMode="auto">
          <a:xfrm>
            <a:off x="4448175" y="690563"/>
            <a:ext cx="4151313" cy="2128837"/>
            <a:chOff x="272345" y="1009155"/>
            <a:chExt cx="4151488" cy="2128756"/>
          </a:xfrm>
        </p:grpSpPr>
        <p:cxnSp>
          <p:nvCxnSpPr>
            <p:cNvPr id="84" name="Straight Arrow Connector 83"/>
            <p:cNvCxnSpPr/>
            <p:nvPr/>
          </p:nvCxnSpPr>
          <p:spPr>
            <a:xfrm rot="16200000" flipV="1">
              <a:off x="-95112" y="1808431"/>
              <a:ext cx="1598551"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3923749" y="2768038"/>
              <a:ext cx="500084" cy="369873"/>
            </a:xfrm>
            <a:prstGeom prst="rect">
              <a:avLst/>
            </a:prstGeom>
            <a:noFill/>
          </p:spPr>
          <p:txBody>
            <a:bodyPr>
              <a:spAutoFit/>
            </a:bodyPr>
            <a:lstStyle/>
            <a:p>
              <a:pPr defTabSz="457200" eaLnBrk="1" fontAlgn="auto" hangingPunct="1">
                <a:spcBef>
                  <a:spcPts val="0"/>
                </a:spcBef>
                <a:spcAft>
                  <a:spcPts val="0"/>
                </a:spcAft>
                <a:defRPr/>
              </a:pPr>
              <a:r>
                <a:rPr lang="en-US" sz="1800" b="0" dirty="0" err="1">
                  <a:solidFill>
                    <a:prstClr val="white"/>
                  </a:solidFill>
                  <a:latin typeface="Symbol"/>
                  <a:ea typeface="+mn-ea"/>
                  <a:cs typeface="+mn-cs"/>
                </a:rPr>
                <a:t>q</a:t>
              </a:r>
              <a:r>
                <a:rPr lang="en-US" sz="1800" b="0" baseline="-25000" dirty="0" err="1">
                  <a:solidFill>
                    <a:prstClr val="white"/>
                  </a:solidFill>
                  <a:latin typeface="Lucida Sans Unicode"/>
                  <a:ea typeface="+mn-ea"/>
                  <a:cs typeface="+mn-cs"/>
                </a:rPr>
                <a:t>v</a:t>
              </a:r>
              <a:endParaRPr lang="en-US" sz="1800" b="0" baseline="-25000" dirty="0">
                <a:solidFill>
                  <a:prstClr val="white"/>
                </a:solidFill>
                <a:latin typeface="Lucida Sans Unicode"/>
                <a:ea typeface="+mn-ea"/>
                <a:cs typeface="+mn-cs"/>
              </a:endParaRPr>
            </a:p>
          </p:txBody>
        </p:sp>
        <p:sp>
          <p:nvSpPr>
            <p:cNvPr id="86" name="TextBox 85"/>
            <p:cNvSpPr txBox="1"/>
            <p:nvPr/>
          </p:nvSpPr>
          <p:spPr>
            <a:xfrm>
              <a:off x="272345" y="1485387"/>
              <a:ext cx="287350" cy="647675"/>
            </a:xfrm>
            <a:prstGeom prst="rect">
              <a:avLst/>
            </a:prstGeom>
            <a:noFill/>
          </p:spPr>
          <p:txBody>
            <a:bodyPr>
              <a:spAutoFit/>
            </a:bodyPr>
            <a:lstStyle/>
            <a:p>
              <a:pPr defTabSz="457200" eaLnBrk="1" fontAlgn="auto" hangingPunct="1">
                <a:spcBef>
                  <a:spcPts val="0"/>
                </a:spcBef>
                <a:spcAft>
                  <a:spcPts val="0"/>
                </a:spcAft>
                <a:defRPr/>
              </a:pPr>
              <a:r>
                <a:rPr lang="en-US" sz="1800" b="0" dirty="0" err="1">
                  <a:solidFill>
                    <a:prstClr val="white"/>
                  </a:solidFill>
                  <a:latin typeface="Lucida Sans Unicode"/>
                  <a:ea typeface="+mn-ea"/>
                  <a:cs typeface="+mn-cs"/>
                </a:rPr>
                <a:t>z</a:t>
              </a:r>
              <a:endParaRPr lang="en-US" sz="1800" b="0" dirty="0">
                <a:solidFill>
                  <a:prstClr val="white"/>
                </a:solidFill>
                <a:latin typeface="Lucida Sans Unicode"/>
                <a:ea typeface="+mn-ea"/>
                <a:cs typeface="+mn-cs"/>
              </a:endParaRPr>
            </a:p>
          </p:txBody>
        </p:sp>
        <p:sp>
          <p:nvSpPr>
            <p:cNvPr id="88" name="TextBox 87"/>
            <p:cNvSpPr txBox="1"/>
            <p:nvPr/>
          </p:nvSpPr>
          <p:spPr>
            <a:xfrm>
              <a:off x="928011" y="1947331"/>
              <a:ext cx="1193850" cy="369874"/>
            </a:xfrm>
            <a:prstGeom prst="rect">
              <a:avLst/>
            </a:prstGeom>
            <a:noFill/>
          </p:spPr>
          <p:txBody>
            <a:bodyPr>
              <a:spAutoFit/>
            </a:bodyPr>
            <a:lstStyle/>
            <a:p>
              <a:pPr defTabSz="457200" eaLnBrk="1" fontAlgn="auto" hangingPunct="1">
                <a:spcBef>
                  <a:spcPts val="0"/>
                </a:spcBef>
                <a:spcAft>
                  <a:spcPts val="0"/>
                </a:spcAft>
                <a:defRPr/>
              </a:pPr>
              <a:r>
                <a:rPr lang="en-US" sz="1800" b="0" dirty="0">
                  <a:solidFill>
                    <a:srgbClr val="92D050"/>
                  </a:solidFill>
                  <a:latin typeface="Lucida Sans Unicode"/>
                  <a:ea typeface="+mn-ea"/>
                  <a:cs typeface="+mn-cs"/>
                </a:rPr>
                <a:t>Stable</a:t>
              </a:r>
            </a:p>
          </p:txBody>
        </p:sp>
        <p:sp>
          <p:nvSpPr>
            <p:cNvPr id="89" name="TextBox 88"/>
            <p:cNvSpPr txBox="1"/>
            <p:nvPr/>
          </p:nvSpPr>
          <p:spPr>
            <a:xfrm>
              <a:off x="2426674" y="1996542"/>
              <a:ext cx="1727273" cy="369873"/>
            </a:xfrm>
            <a:prstGeom prst="rect">
              <a:avLst/>
            </a:prstGeom>
            <a:noFill/>
          </p:spPr>
          <p:txBody>
            <a:bodyPr>
              <a:spAutoFit/>
            </a:bodyPr>
            <a:lstStyle/>
            <a:p>
              <a:pPr defTabSz="457200" eaLnBrk="1" fontAlgn="auto" hangingPunct="1">
                <a:spcBef>
                  <a:spcPts val="0"/>
                </a:spcBef>
                <a:spcAft>
                  <a:spcPts val="0"/>
                </a:spcAft>
                <a:defRPr/>
              </a:pPr>
              <a:r>
                <a:rPr lang="en-US" sz="1800" b="0" dirty="0">
                  <a:solidFill>
                    <a:srgbClr val="FF9811"/>
                  </a:solidFill>
                  <a:latin typeface="Lucida Sans Unicode"/>
                  <a:ea typeface="+mn-ea"/>
                  <a:cs typeface="+mn-cs"/>
                </a:rPr>
                <a:t>Unstable</a:t>
              </a:r>
            </a:p>
          </p:txBody>
        </p:sp>
        <p:cxnSp>
          <p:nvCxnSpPr>
            <p:cNvPr id="92" name="Straight Arrow Connector 91"/>
            <p:cNvCxnSpPr/>
            <p:nvPr/>
          </p:nvCxnSpPr>
          <p:spPr>
            <a:xfrm>
              <a:off x="704163" y="2607706"/>
              <a:ext cx="3719670" cy="1588"/>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1" name="Freeform 100"/>
            <p:cNvSpPr/>
            <p:nvPr/>
          </p:nvSpPr>
          <p:spPr>
            <a:xfrm>
              <a:off x="1650353" y="1996542"/>
              <a:ext cx="536598" cy="592114"/>
            </a:xfrm>
            <a:custGeom>
              <a:avLst/>
              <a:gdLst>
                <a:gd name="connsiteX0" fmla="*/ 0 w 762000"/>
                <a:gd name="connsiteY0" fmla="*/ 592667 h 592667"/>
                <a:gd name="connsiteX1" fmla="*/ 254000 w 762000"/>
                <a:gd name="connsiteY1" fmla="*/ 585611 h 592667"/>
                <a:gd name="connsiteX2" fmla="*/ 296334 w 762000"/>
                <a:gd name="connsiteY2" fmla="*/ 571500 h 592667"/>
                <a:gd name="connsiteX3" fmla="*/ 352778 w 762000"/>
                <a:gd name="connsiteY3" fmla="*/ 557389 h 592667"/>
                <a:gd name="connsiteX4" fmla="*/ 395111 w 762000"/>
                <a:gd name="connsiteY4" fmla="*/ 529167 h 592667"/>
                <a:gd name="connsiteX5" fmla="*/ 416278 w 762000"/>
                <a:gd name="connsiteY5" fmla="*/ 508000 h 592667"/>
                <a:gd name="connsiteX6" fmla="*/ 458611 w 762000"/>
                <a:gd name="connsiteY6" fmla="*/ 479778 h 592667"/>
                <a:gd name="connsiteX7" fmla="*/ 479778 w 762000"/>
                <a:gd name="connsiteY7" fmla="*/ 465667 h 592667"/>
                <a:gd name="connsiteX8" fmla="*/ 522111 w 762000"/>
                <a:gd name="connsiteY8" fmla="*/ 423334 h 592667"/>
                <a:gd name="connsiteX9" fmla="*/ 543278 w 762000"/>
                <a:gd name="connsiteY9" fmla="*/ 402167 h 592667"/>
                <a:gd name="connsiteX10" fmla="*/ 550334 w 762000"/>
                <a:gd name="connsiteY10" fmla="*/ 381000 h 592667"/>
                <a:gd name="connsiteX11" fmla="*/ 599722 w 762000"/>
                <a:gd name="connsiteY11" fmla="*/ 310445 h 592667"/>
                <a:gd name="connsiteX12" fmla="*/ 613834 w 762000"/>
                <a:gd name="connsiteY12" fmla="*/ 268111 h 592667"/>
                <a:gd name="connsiteX13" fmla="*/ 656167 w 762000"/>
                <a:gd name="connsiteY13" fmla="*/ 197556 h 592667"/>
                <a:gd name="connsiteX14" fmla="*/ 677334 w 762000"/>
                <a:gd name="connsiteY14" fmla="*/ 127000 h 592667"/>
                <a:gd name="connsiteX15" fmla="*/ 691445 w 762000"/>
                <a:gd name="connsiteY15" fmla="*/ 84667 h 592667"/>
                <a:gd name="connsiteX16" fmla="*/ 705556 w 762000"/>
                <a:gd name="connsiteY16" fmla="*/ 63500 h 592667"/>
                <a:gd name="connsiteX17" fmla="*/ 740834 w 762000"/>
                <a:gd name="connsiteY17" fmla="*/ 14111 h 592667"/>
                <a:gd name="connsiteX18" fmla="*/ 762000 w 762000"/>
                <a:gd name="connsiteY18" fmla="*/ 0 h 592667"/>
                <a:gd name="connsiteX19" fmla="*/ 762000 w 762000"/>
                <a:gd name="connsiteY19" fmla="*/ 0 h 59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2000" h="592667">
                  <a:moveTo>
                    <a:pt x="0" y="592667"/>
                  </a:moveTo>
                  <a:cubicBezTo>
                    <a:pt x="84667" y="590315"/>
                    <a:pt x="169516" y="591646"/>
                    <a:pt x="254000" y="585611"/>
                  </a:cubicBezTo>
                  <a:cubicBezTo>
                    <a:pt x="268837" y="584551"/>
                    <a:pt x="281904" y="575108"/>
                    <a:pt x="296334" y="571500"/>
                  </a:cubicBezTo>
                  <a:lnTo>
                    <a:pt x="352778" y="557389"/>
                  </a:lnTo>
                  <a:cubicBezTo>
                    <a:pt x="366889" y="547982"/>
                    <a:pt x="383119" y="541159"/>
                    <a:pt x="395111" y="529167"/>
                  </a:cubicBezTo>
                  <a:cubicBezTo>
                    <a:pt x="402167" y="522111"/>
                    <a:pt x="408402" y="514126"/>
                    <a:pt x="416278" y="508000"/>
                  </a:cubicBezTo>
                  <a:cubicBezTo>
                    <a:pt x="429665" y="497588"/>
                    <a:pt x="444500" y="489185"/>
                    <a:pt x="458611" y="479778"/>
                  </a:cubicBezTo>
                  <a:cubicBezTo>
                    <a:pt x="465667" y="475074"/>
                    <a:pt x="473782" y="471663"/>
                    <a:pt x="479778" y="465667"/>
                  </a:cubicBezTo>
                  <a:lnTo>
                    <a:pt x="522111" y="423334"/>
                  </a:lnTo>
                  <a:lnTo>
                    <a:pt x="543278" y="402167"/>
                  </a:lnTo>
                  <a:cubicBezTo>
                    <a:pt x="545630" y="395111"/>
                    <a:pt x="546644" y="387457"/>
                    <a:pt x="550334" y="381000"/>
                  </a:cubicBezTo>
                  <a:cubicBezTo>
                    <a:pt x="563213" y="358461"/>
                    <a:pt x="591604" y="334799"/>
                    <a:pt x="599722" y="310445"/>
                  </a:cubicBezTo>
                  <a:cubicBezTo>
                    <a:pt x="604426" y="296334"/>
                    <a:pt x="605583" y="280488"/>
                    <a:pt x="613834" y="268111"/>
                  </a:cubicBezTo>
                  <a:cubicBezTo>
                    <a:pt x="647890" y="217027"/>
                    <a:pt x="634472" y="240947"/>
                    <a:pt x="656167" y="197556"/>
                  </a:cubicBezTo>
                  <a:cubicBezTo>
                    <a:pt x="666830" y="154899"/>
                    <a:pt x="660154" y="178540"/>
                    <a:pt x="677334" y="127000"/>
                  </a:cubicBezTo>
                  <a:cubicBezTo>
                    <a:pt x="677335" y="126996"/>
                    <a:pt x="691443" y="84670"/>
                    <a:pt x="691445" y="84667"/>
                  </a:cubicBezTo>
                  <a:lnTo>
                    <a:pt x="705556" y="63500"/>
                  </a:lnTo>
                  <a:cubicBezTo>
                    <a:pt x="714145" y="37733"/>
                    <a:pt x="712135" y="33244"/>
                    <a:pt x="740834" y="14111"/>
                  </a:cubicBezTo>
                  <a:lnTo>
                    <a:pt x="762000" y="0"/>
                  </a:lnTo>
                  <a:lnTo>
                    <a:pt x="762000" y="0"/>
                  </a:lnTo>
                </a:path>
              </a:pathLst>
            </a:custGeom>
            <a:ln w="38100" cmpd="sng">
              <a:solidFill>
                <a:srgbClr val="92D050"/>
              </a:solidFill>
            </a:ln>
          </p:spPr>
          <p:style>
            <a:lnRef idx="2">
              <a:schemeClr val="accent1"/>
            </a:lnRef>
            <a:fillRef idx="0">
              <a:schemeClr val="accent1"/>
            </a:fillRef>
            <a:effectRef idx="1">
              <a:schemeClr val="accent1"/>
            </a:effectRef>
            <a:fontRef idx="minor">
              <a:schemeClr val="tx1"/>
            </a:fontRef>
          </p:style>
          <p:txBody>
            <a:bodyPr anchor="ctr"/>
            <a:lstStyle/>
            <a:p>
              <a:pPr algn="ctr" defTabSz="457200" eaLnBrk="1" fontAlgn="auto" hangingPunct="1">
                <a:spcBef>
                  <a:spcPts val="0"/>
                </a:spcBef>
                <a:spcAft>
                  <a:spcPts val="0"/>
                </a:spcAft>
                <a:defRPr/>
              </a:pPr>
              <a:endParaRPr lang="en-US" sz="1800" b="0">
                <a:solidFill>
                  <a:prstClr val="white"/>
                </a:solidFill>
              </a:endParaRPr>
            </a:p>
          </p:txBody>
        </p:sp>
        <p:sp>
          <p:nvSpPr>
            <p:cNvPr id="102" name="Freeform 101"/>
            <p:cNvSpPr/>
            <p:nvPr/>
          </p:nvSpPr>
          <p:spPr>
            <a:xfrm>
              <a:off x="2121861" y="2172748"/>
              <a:ext cx="304813" cy="415909"/>
            </a:xfrm>
            <a:custGeom>
              <a:avLst/>
              <a:gdLst>
                <a:gd name="connsiteX0" fmla="*/ 1839 w 481617"/>
                <a:gd name="connsiteY0" fmla="*/ 0 h 416278"/>
                <a:gd name="connsiteX1" fmla="*/ 15950 w 481617"/>
                <a:gd name="connsiteY1" fmla="*/ 148167 h 416278"/>
                <a:gd name="connsiteX2" fmla="*/ 30061 w 481617"/>
                <a:gd name="connsiteY2" fmla="*/ 190500 h 416278"/>
                <a:gd name="connsiteX3" fmla="*/ 44173 w 481617"/>
                <a:gd name="connsiteY3" fmla="*/ 204611 h 416278"/>
                <a:gd name="connsiteX4" fmla="*/ 51228 w 481617"/>
                <a:gd name="connsiteY4" fmla="*/ 225778 h 416278"/>
                <a:gd name="connsiteX5" fmla="*/ 142950 w 481617"/>
                <a:gd name="connsiteY5" fmla="*/ 303389 h 416278"/>
                <a:gd name="connsiteX6" fmla="*/ 206450 w 481617"/>
                <a:gd name="connsiteY6" fmla="*/ 324556 h 416278"/>
                <a:gd name="connsiteX7" fmla="*/ 227617 w 481617"/>
                <a:gd name="connsiteY7" fmla="*/ 331611 h 416278"/>
                <a:gd name="connsiteX8" fmla="*/ 248784 w 481617"/>
                <a:gd name="connsiteY8" fmla="*/ 345722 h 416278"/>
                <a:gd name="connsiteX9" fmla="*/ 277006 w 481617"/>
                <a:gd name="connsiteY9" fmla="*/ 352778 h 416278"/>
                <a:gd name="connsiteX10" fmla="*/ 361673 w 481617"/>
                <a:gd name="connsiteY10" fmla="*/ 366889 h 416278"/>
                <a:gd name="connsiteX11" fmla="*/ 404006 w 481617"/>
                <a:gd name="connsiteY11" fmla="*/ 381000 h 416278"/>
                <a:gd name="connsiteX12" fmla="*/ 425173 w 481617"/>
                <a:gd name="connsiteY12" fmla="*/ 388056 h 416278"/>
                <a:gd name="connsiteX13" fmla="*/ 446339 w 481617"/>
                <a:gd name="connsiteY13" fmla="*/ 402167 h 416278"/>
                <a:gd name="connsiteX14" fmla="*/ 467506 w 481617"/>
                <a:gd name="connsiteY14" fmla="*/ 409222 h 416278"/>
                <a:gd name="connsiteX15" fmla="*/ 481617 w 481617"/>
                <a:gd name="connsiteY15" fmla="*/ 416278 h 416278"/>
                <a:gd name="connsiteX16" fmla="*/ 481617 w 481617"/>
                <a:gd name="connsiteY16" fmla="*/ 416278 h 41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1617" h="416278">
                  <a:moveTo>
                    <a:pt x="1839" y="0"/>
                  </a:moveTo>
                  <a:cubicBezTo>
                    <a:pt x="6085" y="72173"/>
                    <a:pt x="0" y="95000"/>
                    <a:pt x="15950" y="148167"/>
                  </a:cubicBezTo>
                  <a:cubicBezTo>
                    <a:pt x="20224" y="162414"/>
                    <a:pt x="19543" y="179983"/>
                    <a:pt x="30061" y="190500"/>
                  </a:cubicBezTo>
                  <a:lnTo>
                    <a:pt x="44173" y="204611"/>
                  </a:lnTo>
                  <a:cubicBezTo>
                    <a:pt x="46525" y="211667"/>
                    <a:pt x="46582" y="219970"/>
                    <a:pt x="51228" y="225778"/>
                  </a:cubicBezTo>
                  <a:cubicBezTo>
                    <a:pt x="65064" y="243074"/>
                    <a:pt x="115878" y="294365"/>
                    <a:pt x="142950" y="303389"/>
                  </a:cubicBezTo>
                  <a:lnTo>
                    <a:pt x="206450" y="324556"/>
                  </a:lnTo>
                  <a:lnTo>
                    <a:pt x="227617" y="331611"/>
                  </a:lnTo>
                  <a:cubicBezTo>
                    <a:pt x="234673" y="336315"/>
                    <a:pt x="240990" y="342382"/>
                    <a:pt x="248784" y="345722"/>
                  </a:cubicBezTo>
                  <a:cubicBezTo>
                    <a:pt x="257697" y="349542"/>
                    <a:pt x="267682" y="350114"/>
                    <a:pt x="277006" y="352778"/>
                  </a:cubicBezTo>
                  <a:cubicBezTo>
                    <a:pt x="329654" y="367820"/>
                    <a:pt x="258489" y="355423"/>
                    <a:pt x="361673" y="366889"/>
                  </a:cubicBezTo>
                  <a:lnTo>
                    <a:pt x="404006" y="381000"/>
                  </a:lnTo>
                  <a:cubicBezTo>
                    <a:pt x="411062" y="383352"/>
                    <a:pt x="418985" y="383930"/>
                    <a:pt x="425173" y="388056"/>
                  </a:cubicBezTo>
                  <a:cubicBezTo>
                    <a:pt x="432228" y="392760"/>
                    <a:pt x="438755" y="398375"/>
                    <a:pt x="446339" y="402167"/>
                  </a:cubicBezTo>
                  <a:cubicBezTo>
                    <a:pt x="452991" y="405493"/>
                    <a:pt x="460601" y="406460"/>
                    <a:pt x="467506" y="409222"/>
                  </a:cubicBezTo>
                  <a:cubicBezTo>
                    <a:pt x="472389" y="411175"/>
                    <a:pt x="476913" y="413926"/>
                    <a:pt x="481617" y="416278"/>
                  </a:cubicBezTo>
                  <a:lnTo>
                    <a:pt x="481617" y="416278"/>
                  </a:lnTo>
                </a:path>
              </a:pathLst>
            </a:custGeom>
            <a:ln w="38100" cmpd="sng">
              <a:solidFill>
                <a:srgbClr val="FF9811"/>
              </a:solidFill>
            </a:ln>
          </p:spPr>
          <p:style>
            <a:lnRef idx="2">
              <a:schemeClr val="accent1"/>
            </a:lnRef>
            <a:fillRef idx="0">
              <a:schemeClr val="accent1"/>
            </a:fillRef>
            <a:effectRef idx="1">
              <a:schemeClr val="accent1"/>
            </a:effectRef>
            <a:fontRef idx="minor">
              <a:schemeClr val="tx1"/>
            </a:fontRef>
          </p:style>
          <p:txBody>
            <a:bodyPr anchor="ctr"/>
            <a:lstStyle/>
            <a:p>
              <a:pPr algn="ctr" defTabSz="457200" eaLnBrk="1" fontAlgn="auto" hangingPunct="1">
                <a:spcBef>
                  <a:spcPts val="0"/>
                </a:spcBef>
                <a:spcAft>
                  <a:spcPts val="0"/>
                </a:spcAft>
                <a:defRPr/>
              </a:pPr>
              <a:endParaRPr lang="en-US" sz="1800" b="0">
                <a:solidFill>
                  <a:prstClr val="white"/>
                </a:solidFill>
              </a:endParaRPr>
            </a:p>
          </p:txBody>
        </p:sp>
        <p:sp>
          <p:nvSpPr>
            <p:cNvPr id="100" name="Freeform 99"/>
            <p:cNvSpPr/>
            <p:nvPr/>
          </p:nvSpPr>
          <p:spPr>
            <a:xfrm>
              <a:off x="2115511" y="1009155"/>
              <a:ext cx="1532002" cy="1598551"/>
            </a:xfrm>
            <a:custGeom>
              <a:avLst/>
              <a:gdLst>
                <a:gd name="connsiteX0" fmla="*/ 496 w 1185829"/>
                <a:gd name="connsiteY0" fmla="*/ 1756833 h 1775199"/>
                <a:gd name="connsiteX1" fmla="*/ 14607 w 1185829"/>
                <a:gd name="connsiteY1" fmla="*/ 1234722 h 1775199"/>
                <a:gd name="connsiteX2" fmla="*/ 35773 w 1185829"/>
                <a:gd name="connsiteY2" fmla="*/ 1143000 h 1775199"/>
                <a:gd name="connsiteX3" fmla="*/ 49884 w 1185829"/>
                <a:gd name="connsiteY3" fmla="*/ 1100666 h 1775199"/>
                <a:gd name="connsiteX4" fmla="*/ 56940 w 1185829"/>
                <a:gd name="connsiteY4" fmla="*/ 1079500 h 1775199"/>
                <a:gd name="connsiteX5" fmla="*/ 71051 w 1185829"/>
                <a:gd name="connsiteY5" fmla="*/ 1058333 h 1775199"/>
                <a:gd name="connsiteX6" fmla="*/ 85162 w 1185829"/>
                <a:gd name="connsiteY6" fmla="*/ 1001888 h 1775199"/>
                <a:gd name="connsiteX7" fmla="*/ 92218 w 1185829"/>
                <a:gd name="connsiteY7" fmla="*/ 980722 h 1775199"/>
                <a:gd name="connsiteX8" fmla="*/ 99273 w 1185829"/>
                <a:gd name="connsiteY8" fmla="*/ 952500 h 1775199"/>
                <a:gd name="connsiteX9" fmla="*/ 141607 w 1185829"/>
                <a:gd name="connsiteY9" fmla="*/ 881944 h 1775199"/>
                <a:gd name="connsiteX10" fmla="*/ 155718 w 1185829"/>
                <a:gd name="connsiteY10" fmla="*/ 853722 h 1775199"/>
                <a:gd name="connsiteX11" fmla="*/ 162773 w 1185829"/>
                <a:gd name="connsiteY11" fmla="*/ 825500 h 1775199"/>
                <a:gd name="connsiteX12" fmla="*/ 176884 w 1185829"/>
                <a:gd name="connsiteY12" fmla="*/ 804333 h 1775199"/>
                <a:gd name="connsiteX13" fmla="*/ 190996 w 1185829"/>
                <a:gd name="connsiteY13" fmla="*/ 776111 h 1775199"/>
                <a:gd name="connsiteX14" fmla="*/ 198051 w 1185829"/>
                <a:gd name="connsiteY14" fmla="*/ 754944 h 1775199"/>
                <a:gd name="connsiteX15" fmla="*/ 247440 w 1185829"/>
                <a:gd name="connsiteY15" fmla="*/ 691444 h 1775199"/>
                <a:gd name="connsiteX16" fmla="*/ 268607 w 1185829"/>
                <a:gd name="connsiteY16" fmla="*/ 656166 h 1775199"/>
                <a:gd name="connsiteX17" fmla="*/ 296829 w 1185829"/>
                <a:gd name="connsiteY17" fmla="*/ 627944 h 1775199"/>
                <a:gd name="connsiteX18" fmla="*/ 310940 w 1185829"/>
                <a:gd name="connsiteY18" fmla="*/ 599722 h 1775199"/>
                <a:gd name="connsiteX19" fmla="*/ 367384 w 1185829"/>
                <a:gd name="connsiteY19" fmla="*/ 529166 h 1775199"/>
                <a:gd name="connsiteX20" fmla="*/ 381496 w 1185829"/>
                <a:gd name="connsiteY20" fmla="*/ 508000 h 1775199"/>
                <a:gd name="connsiteX21" fmla="*/ 409718 w 1185829"/>
                <a:gd name="connsiteY21" fmla="*/ 493888 h 1775199"/>
                <a:gd name="connsiteX22" fmla="*/ 466162 w 1185829"/>
                <a:gd name="connsiteY22" fmla="*/ 430388 h 1775199"/>
                <a:gd name="connsiteX23" fmla="*/ 501440 w 1185829"/>
                <a:gd name="connsiteY23" fmla="*/ 388055 h 1775199"/>
                <a:gd name="connsiteX24" fmla="*/ 522607 w 1185829"/>
                <a:gd name="connsiteY24" fmla="*/ 373944 h 1775199"/>
                <a:gd name="connsiteX25" fmla="*/ 550829 w 1185829"/>
                <a:gd name="connsiteY25" fmla="*/ 345722 h 1775199"/>
                <a:gd name="connsiteX26" fmla="*/ 586107 w 1185829"/>
                <a:gd name="connsiteY26" fmla="*/ 317500 h 1775199"/>
                <a:gd name="connsiteX27" fmla="*/ 614329 w 1185829"/>
                <a:gd name="connsiteY27" fmla="*/ 289277 h 1775199"/>
                <a:gd name="connsiteX28" fmla="*/ 628440 w 1185829"/>
                <a:gd name="connsiteY28" fmla="*/ 268111 h 1775199"/>
                <a:gd name="connsiteX29" fmla="*/ 656662 w 1185829"/>
                <a:gd name="connsiteY29" fmla="*/ 254000 h 1775199"/>
                <a:gd name="connsiteX30" fmla="*/ 698996 w 1185829"/>
                <a:gd name="connsiteY30" fmla="*/ 218722 h 1775199"/>
                <a:gd name="connsiteX31" fmla="*/ 720162 w 1185829"/>
                <a:gd name="connsiteY31" fmla="*/ 197555 h 1775199"/>
                <a:gd name="connsiteX32" fmla="*/ 762496 w 1185829"/>
                <a:gd name="connsiteY32" fmla="*/ 183444 h 1775199"/>
                <a:gd name="connsiteX33" fmla="*/ 783662 w 1185829"/>
                <a:gd name="connsiteY33" fmla="*/ 176388 h 1775199"/>
                <a:gd name="connsiteX34" fmla="*/ 804829 w 1185829"/>
                <a:gd name="connsiteY34" fmla="*/ 162277 h 1775199"/>
                <a:gd name="connsiteX35" fmla="*/ 847162 w 1185829"/>
                <a:gd name="connsiteY35" fmla="*/ 148166 h 1775199"/>
                <a:gd name="connsiteX36" fmla="*/ 896551 w 1185829"/>
                <a:gd name="connsiteY36" fmla="*/ 119944 h 1775199"/>
                <a:gd name="connsiteX37" fmla="*/ 924773 w 1185829"/>
                <a:gd name="connsiteY37" fmla="*/ 112888 h 1775199"/>
                <a:gd name="connsiteX38" fmla="*/ 967107 w 1185829"/>
                <a:gd name="connsiteY38" fmla="*/ 98777 h 1775199"/>
                <a:gd name="connsiteX39" fmla="*/ 995329 w 1185829"/>
                <a:gd name="connsiteY39" fmla="*/ 84666 h 1775199"/>
                <a:gd name="connsiteX40" fmla="*/ 1044718 w 1185829"/>
                <a:gd name="connsiteY40" fmla="*/ 70555 h 1775199"/>
                <a:gd name="connsiteX41" fmla="*/ 1101162 w 1185829"/>
                <a:gd name="connsiteY41" fmla="*/ 49388 h 1775199"/>
                <a:gd name="connsiteX42" fmla="*/ 1150551 w 1185829"/>
                <a:gd name="connsiteY42" fmla="*/ 14111 h 1775199"/>
                <a:gd name="connsiteX43" fmla="*/ 1171718 w 1185829"/>
                <a:gd name="connsiteY43" fmla="*/ 7055 h 1775199"/>
                <a:gd name="connsiteX44" fmla="*/ 1185829 w 1185829"/>
                <a:gd name="connsiteY44" fmla="*/ 0 h 1775199"/>
                <a:gd name="connsiteX45" fmla="*/ 1185829 w 1185829"/>
                <a:gd name="connsiteY45" fmla="*/ 0 h 177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85829" h="1775199">
                  <a:moveTo>
                    <a:pt x="496" y="1756833"/>
                  </a:moveTo>
                  <a:cubicBezTo>
                    <a:pt x="30607" y="1546041"/>
                    <a:pt x="0" y="1775199"/>
                    <a:pt x="14607" y="1234722"/>
                  </a:cubicBezTo>
                  <a:cubicBezTo>
                    <a:pt x="15685" y="1194851"/>
                    <a:pt x="23631" y="1179426"/>
                    <a:pt x="35773" y="1143000"/>
                  </a:cubicBezTo>
                  <a:lnTo>
                    <a:pt x="49884" y="1100666"/>
                  </a:lnTo>
                  <a:cubicBezTo>
                    <a:pt x="52236" y="1093611"/>
                    <a:pt x="52815" y="1085688"/>
                    <a:pt x="56940" y="1079500"/>
                  </a:cubicBezTo>
                  <a:lnTo>
                    <a:pt x="71051" y="1058333"/>
                  </a:lnTo>
                  <a:cubicBezTo>
                    <a:pt x="75755" y="1039518"/>
                    <a:pt x="79029" y="1020287"/>
                    <a:pt x="85162" y="1001888"/>
                  </a:cubicBezTo>
                  <a:cubicBezTo>
                    <a:pt x="87514" y="994833"/>
                    <a:pt x="90175" y="987873"/>
                    <a:pt x="92218" y="980722"/>
                  </a:cubicBezTo>
                  <a:cubicBezTo>
                    <a:pt x="94882" y="971398"/>
                    <a:pt x="95868" y="961579"/>
                    <a:pt x="99273" y="952500"/>
                  </a:cubicBezTo>
                  <a:cubicBezTo>
                    <a:pt x="110026" y="923824"/>
                    <a:pt x="125193" y="909300"/>
                    <a:pt x="141607" y="881944"/>
                  </a:cubicBezTo>
                  <a:cubicBezTo>
                    <a:pt x="147018" y="872925"/>
                    <a:pt x="151014" y="863129"/>
                    <a:pt x="155718" y="853722"/>
                  </a:cubicBezTo>
                  <a:cubicBezTo>
                    <a:pt x="158070" y="844315"/>
                    <a:pt x="158953" y="834413"/>
                    <a:pt x="162773" y="825500"/>
                  </a:cubicBezTo>
                  <a:cubicBezTo>
                    <a:pt x="166113" y="817706"/>
                    <a:pt x="172677" y="811695"/>
                    <a:pt x="176884" y="804333"/>
                  </a:cubicBezTo>
                  <a:cubicBezTo>
                    <a:pt x="182102" y="795201"/>
                    <a:pt x="186853" y="785778"/>
                    <a:pt x="190996" y="776111"/>
                  </a:cubicBezTo>
                  <a:cubicBezTo>
                    <a:pt x="193926" y="769275"/>
                    <a:pt x="193926" y="761132"/>
                    <a:pt x="198051" y="754944"/>
                  </a:cubicBezTo>
                  <a:cubicBezTo>
                    <a:pt x="212925" y="732632"/>
                    <a:pt x="233644" y="714438"/>
                    <a:pt x="247440" y="691444"/>
                  </a:cubicBezTo>
                  <a:cubicBezTo>
                    <a:pt x="254496" y="679685"/>
                    <a:pt x="260188" y="666991"/>
                    <a:pt x="268607" y="656166"/>
                  </a:cubicBezTo>
                  <a:cubicBezTo>
                    <a:pt x="276775" y="645664"/>
                    <a:pt x="288847" y="638587"/>
                    <a:pt x="296829" y="627944"/>
                  </a:cubicBezTo>
                  <a:cubicBezTo>
                    <a:pt x="303140" y="619530"/>
                    <a:pt x="305529" y="608741"/>
                    <a:pt x="310940" y="599722"/>
                  </a:cubicBezTo>
                  <a:cubicBezTo>
                    <a:pt x="351759" y="531690"/>
                    <a:pt x="323077" y="580855"/>
                    <a:pt x="367384" y="529166"/>
                  </a:cubicBezTo>
                  <a:cubicBezTo>
                    <a:pt x="372903" y="522728"/>
                    <a:pt x="374982" y="513429"/>
                    <a:pt x="381496" y="508000"/>
                  </a:cubicBezTo>
                  <a:cubicBezTo>
                    <a:pt x="389576" y="501267"/>
                    <a:pt x="400311" y="498592"/>
                    <a:pt x="409718" y="493888"/>
                  </a:cubicBezTo>
                  <a:cubicBezTo>
                    <a:pt x="439462" y="449273"/>
                    <a:pt x="407094" y="494826"/>
                    <a:pt x="466162" y="430388"/>
                  </a:cubicBezTo>
                  <a:cubicBezTo>
                    <a:pt x="478574" y="416848"/>
                    <a:pt x="488451" y="401043"/>
                    <a:pt x="501440" y="388055"/>
                  </a:cubicBezTo>
                  <a:cubicBezTo>
                    <a:pt x="507436" y="382059"/>
                    <a:pt x="516169" y="379463"/>
                    <a:pt x="522607" y="373944"/>
                  </a:cubicBezTo>
                  <a:cubicBezTo>
                    <a:pt x="532708" y="365286"/>
                    <a:pt x="540885" y="354561"/>
                    <a:pt x="550829" y="345722"/>
                  </a:cubicBezTo>
                  <a:cubicBezTo>
                    <a:pt x="562084" y="335717"/>
                    <a:pt x="574852" y="327505"/>
                    <a:pt x="586107" y="317500"/>
                  </a:cubicBezTo>
                  <a:cubicBezTo>
                    <a:pt x="596051" y="308661"/>
                    <a:pt x="605671" y="299378"/>
                    <a:pt x="614329" y="289277"/>
                  </a:cubicBezTo>
                  <a:cubicBezTo>
                    <a:pt x="619847" y="282839"/>
                    <a:pt x="621926" y="273539"/>
                    <a:pt x="628440" y="268111"/>
                  </a:cubicBezTo>
                  <a:cubicBezTo>
                    <a:pt x="636520" y="261378"/>
                    <a:pt x="647255" y="258704"/>
                    <a:pt x="656662" y="254000"/>
                  </a:cubicBezTo>
                  <a:cubicBezTo>
                    <a:pt x="693317" y="217343"/>
                    <a:pt x="640298" y="269034"/>
                    <a:pt x="698996" y="218722"/>
                  </a:cubicBezTo>
                  <a:cubicBezTo>
                    <a:pt x="706572" y="212228"/>
                    <a:pt x="711440" y="202401"/>
                    <a:pt x="720162" y="197555"/>
                  </a:cubicBezTo>
                  <a:cubicBezTo>
                    <a:pt x="733165" y="190331"/>
                    <a:pt x="748385" y="188148"/>
                    <a:pt x="762496" y="183444"/>
                  </a:cubicBezTo>
                  <a:cubicBezTo>
                    <a:pt x="769551" y="181092"/>
                    <a:pt x="777474" y="180513"/>
                    <a:pt x="783662" y="176388"/>
                  </a:cubicBezTo>
                  <a:cubicBezTo>
                    <a:pt x="790718" y="171684"/>
                    <a:pt x="797080" y="165721"/>
                    <a:pt x="804829" y="162277"/>
                  </a:cubicBezTo>
                  <a:cubicBezTo>
                    <a:pt x="818421" y="156236"/>
                    <a:pt x="834786" y="156417"/>
                    <a:pt x="847162" y="148166"/>
                  </a:cubicBezTo>
                  <a:cubicBezTo>
                    <a:pt x="864708" y="136469"/>
                    <a:pt x="876090" y="127617"/>
                    <a:pt x="896551" y="119944"/>
                  </a:cubicBezTo>
                  <a:cubicBezTo>
                    <a:pt x="905630" y="116539"/>
                    <a:pt x="915485" y="115674"/>
                    <a:pt x="924773" y="112888"/>
                  </a:cubicBezTo>
                  <a:cubicBezTo>
                    <a:pt x="939020" y="108614"/>
                    <a:pt x="953296" y="104301"/>
                    <a:pt x="967107" y="98777"/>
                  </a:cubicBezTo>
                  <a:cubicBezTo>
                    <a:pt x="976872" y="94871"/>
                    <a:pt x="985481" y="88359"/>
                    <a:pt x="995329" y="84666"/>
                  </a:cubicBezTo>
                  <a:cubicBezTo>
                    <a:pt x="1043079" y="66760"/>
                    <a:pt x="1004908" y="87616"/>
                    <a:pt x="1044718" y="70555"/>
                  </a:cubicBezTo>
                  <a:cubicBezTo>
                    <a:pt x="1096371" y="48418"/>
                    <a:pt x="1049130" y="62397"/>
                    <a:pt x="1101162" y="49388"/>
                  </a:cubicBezTo>
                  <a:cubicBezTo>
                    <a:pt x="1107555" y="44593"/>
                    <a:pt x="1140233" y="19270"/>
                    <a:pt x="1150551" y="14111"/>
                  </a:cubicBezTo>
                  <a:cubicBezTo>
                    <a:pt x="1157203" y="10785"/>
                    <a:pt x="1164813" y="9817"/>
                    <a:pt x="1171718" y="7055"/>
                  </a:cubicBezTo>
                  <a:cubicBezTo>
                    <a:pt x="1176601" y="5102"/>
                    <a:pt x="1181125" y="2352"/>
                    <a:pt x="1185829" y="0"/>
                  </a:cubicBezTo>
                  <a:lnTo>
                    <a:pt x="1185829" y="0"/>
                  </a:ln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defTabSz="457200" eaLnBrk="1" fontAlgn="auto" hangingPunct="1">
                <a:spcBef>
                  <a:spcPts val="0"/>
                </a:spcBef>
                <a:spcAft>
                  <a:spcPts val="0"/>
                </a:spcAft>
                <a:defRPr/>
              </a:pPr>
              <a:endParaRPr lang="en-US" sz="1800" b="0">
                <a:solidFill>
                  <a:prstClr val="white"/>
                </a:solidFill>
              </a:endParaRPr>
            </a:p>
          </p:txBody>
        </p:sp>
        <p:sp>
          <p:nvSpPr>
            <p:cNvPr id="103" name="TextBox 102"/>
            <p:cNvSpPr txBox="1"/>
            <p:nvPr/>
          </p:nvSpPr>
          <p:spPr>
            <a:xfrm>
              <a:off x="2009143" y="2637868"/>
              <a:ext cx="1193850" cy="369873"/>
            </a:xfrm>
            <a:prstGeom prst="rect">
              <a:avLst/>
            </a:prstGeom>
            <a:noFill/>
          </p:spPr>
          <p:txBody>
            <a:bodyPr>
              <a:spAutoFit/>
            </a:bodyPr>
            <a:lstStyle/>
            <a:p>
              <a:pPr defTabSz="457200" eaLnBrk="1" fontAlgn="auto" hangingPunct="1">
                <a:spcBef>
                  <a:spcPts val="0"/>
                </a:spcBef>
                <a:spcAft>
                  <a:spcPts val="0"/>
                </a:spcAft>
                <a:defRPr/>
              </a:pPr>
              <a:r>
                <a:rPr lang="en-US" sz="1800" b="0" dirty="0">
                  <a:solidFill>
                    <a:prstClr val="white"/>
                  </a:solidFill>
                  <a:latin typeface="Lucida Sans Unicode"/>
                  <a:ea typeface="+mn-ea"/>
                  <a:cs typeface="+mn-cs"/>
                </a:rPr>
                <a:t>Neutral</a:t>
              </a:r>
            </a:p>
          </p:txBody>
        </p:sp>
      </p:grpSp>
      <p:sp>
        <p:nvSpPr>
          <p:cNvPr id="114" name="TextBox 113"/>
          <p:cNvSpPr txBox="1"/>
          <p:nvPr/>
        </p:nvSpPr>
        <p:spPr>
          <a:xfrm>
            <a:off x="779463" y="685800"/>
            <a:ext cx="2039937" cy="400050"/>
          </a:xfrm>
          <a:prstGeom prst="rect">
            <a:avLst/>
          </a:prstGeom>
          <a:noFill/>
          <a:ln>
            <a:noFill/>
          </a:ln>
        </p:spPr>
        <p:txBody>
          <a:bodyPr>
            <a:spAutoFit/>
          </a:bodyPr>
          <a:lstStyle/>
          <a:p>
            <a:pPr defTabSz="457200" eaLnBrk="1" fontAlgn="auto" hangingPunct="1">
              <a:spcBef>
                <a:spcPts val="0"/>
              </a:spcBef>
              <a:spcAft>
                <a:spcPts val="0"/>
              </a:spcAft>
              <a:defRPr/>
            </a:pPr>
            <a:r>
              <a:rPr lang="en-US" sz="2000" b="0" dirty="0">
                <a:solidFill>
                  <a:srgbClr val="DEF5FA">
                    <a:lumMod val="50000"/>
                  </a:srgbClr>
                </a:solidFill>
                <a:latin typeface="Lucida Sans Unicode"/>
                <a:ea typeface="+mn-ea"/>
                <a:cs typeface="+mn-cs"/>
              </a:rPr>
              <a:t>Static stability</a:t>
            </a:r>
          </a:p>
        </p:txBody>
      </p:sp>
      <p:sp>
        <p:nvSpPr>
          <p:cNvPr id="52" name="TextBox 51"/>
          <p:cNvSpPr txBox="1">
            <a:spLocks noChangeArrowheads="1"/>
          </p:cNvSpPr>
          <p:nvPr/>
        </p:nvSpPr>
        <p:spPr bwMode="auto">
          <a:xfrm>
            <a:off x="457200" y="2438400"/>
            <a:ext cx="2392001" cy="461665"/>
          </a:xfrm>
          <a:prstGeom prst="rect">
            <a:avLst/>
          </a:prstGeom>
          <a:noFill/>
          <a:ln w="9525">
            <a:noFill/>
            <a:miter lim="800000"/>
            <a:headEnd/>
            <a:tailEnd/>
          </a:ln>
        </p:spPr>
        <p:txBody>
          <a:bodyPr wrap="none">
            <a:prstTxWarp prst="textNoShape">
              <a:avLst/>
            </a:prstTxWarp>
            <a:spAutoFit/>
          </a:bodyPr>
          <a:lstStyle/>
          <a:p>
            <a:r>
              <a:rPr lang="en-US" b="0" dirty="0"/>
              <a:t>Typhoon </a:t>
            </a:r>
            <a:r>
              <a:rPr lang="en-US" b="0" dirty="0" err="1" smtClean="0"/>
              <a:t>Fanapi</a:t>
            </a:r>
            <a:endParaRPr lang="en-US" b="0" dirty="0"/>
          </a:p>
        </p:txBody>
      </p:sp>
      <p:pic>
        <p:nvPicPr>
          <p:cNvPr id="58378" name="Picture 20"/>
          <p:cNvPicPr>
            <a:picLocks noChangeAspect="1"/>
          </p:cNvPicPr>
          <p:nvPr/>
        </p:nvPicPr>
        <p:blipFill>
          <a:blip r:embed="rId6"/>
          <a:srcRect l="5103" t="9796" r="1019" b="11836"/>
          <a:stretch>
            <a:fillRect/>
          </a:stretch>
        </p:blipFill>
        <p:spPr bwMode="auto">
          <a:xfrm>
            <a:off x="1905000" y="2895600"/>
            <a:ext cx="7220099" cy="1920239"/>
          </a:xfrm>
          <a:prstGeom prst="rect">
            <a:avLst/>
          </a:prstGeom>
          <a:noFill/>
          <a:ln w="9525">
            <a:noFill/>
            <a:miter lim="800000"/>
            <a:headEnd/>
            <a:tailEnd/>
          </a:ln>
        </p:spPr>
      </p:pic>
      <p:sp>
        <p:nvSpPr>
          <p:cNvPr id="23" name="TextBox 22"/>
          <p:cNvSpPr txBox="1"/>
          <p:nvPr/>
        </p:nvSpPr>
        <p:spPr>
          <a:xfrm>
            <a:off x="2438400" y="3124200"/>
            <a:ext cx="633594" cy="369332"/>
          </a:xfrm>
          <a:prstGeom prst="rect">
            <a:avLst/>
          </a:prstGeom>
          <a:noFill/>
        </p:spPr>
        <p:txBody>
          <a:bodyPr wrap="none" rtlCol="0">
            <a:spAutoFit/>
          </a:bodyPr>
          <a:lstStyle/>
          <a:p>
            <a:r>
              <a:rPr lang="en-US" sz="1800" dirty="0" err="1" smtClean="0">
                <a:solidFill>
                  <a:schemeClr val="bg1"/>
                </a:solidFill>
              </a:rPr>
              <a:t>Obs</a:t>
            </a:r>
            <a:endParaRPr lang="en-US" sz="1800" dirty="0">
              <a:solidFill>
                <a:schemeClr val="bg1"/>
              </a:solidFill>
            </a:endParaRPr>
          </a:p>
        </p:txBody>
      </p:sp>
      <p:sp>
        <p:nvSpPr>
          <p:cNvPr id="24" name="TextBox 23"/>
          <p:cNvSpPr txBox="1"/>
          <p:nvPr/>
        </p:nvSpPr>
        <p:spPr>
          <a:xfrm>
            <a:off x="2438400" y="5117068"/>
            <a:ext cx="876938" cy="369332"/>
          </a:xfrm>
          <a:prstGeom prst="rect">
            <a:avLst/>
          </a:prstGeom>
          <a:noFill/>
        </p:spPr>
        <p:txBody>
          <a:bodyPr wrap="none" rtlCol="0">
            <a:spAutoFit/>
          </a:bodyPr>
          <a:lstStyle/>
          <a:p>
            <a:r>
              <a:rPr lang="en-US" sz="1800" dirty="0" smtClean="0">
                <a:solidFill>
                  <a:schemeClr val="bg1"/>
                </a:solidFill>
              </a:rPr>
              <a:t>CWRF</a:t>
            </a:r>
            <a:endParaRPr lang="en-US" sz="1800"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 name="Picture 2" descr="http://orca.rsmas.miami.edu/~chiaying/2011_itop_santafe/TMI_SST_2010917.jpg"/>
          <p:cNvPicPr>
            <a:picLocks noChangeAspect="1" noChangeArrowheads="1"/>
          </p:cNvPicPr>
          <p:nvPr/>
        </p:nvPicPr>
        <p:blipFill>
          <a:blip r:embed="rId3" cstate="print"/>
          <a:srcRect/>
          <a:stretch>
            <a:fillRect/>
          </a:stretch>
        </p:blipFill>
        <p:spPr bwMode="auto">
          <a:xfrm>
            <a:off x="4031940" y="116520"/>
            <a:ext cx="5080000" cy="3492500"/>
          </a:xfrm>
          <a:prstGeom prst="rect">
            <a:avLst/>
          </a:prstGeom>
          <a:noFill/>
        </p:spPr>
      </p:pic>
      <p:graphicFrame>
        <p:nvGraphicFramePr>
          <p:cNvPr id="5" name="Table 4"/>
          <p:cNvGraphicFramePr>
            <a:graphicFrameLocks noGrp="1"/>
          </p:cNvGraphicFramePr>
          <p:nvPr/>
        </p:nvGraphicFramePr>
        <p:xfrm>
          <a:off x="179512" y="944724"/>
          <a:ext cx="3283245" cy="1260416"/>
        </p:xfrm>
        <a:graphic>
          <a:graphicData uri="http://schemas.openxmlformats.org/drawingml/2006/table">
            <a:tbl>
              <a:tblPr firstRow="1" bandRow="1">
                <a:tableStyleId>{D113A9D2-9D6B-4929-AA2D-F23B5EE8CBE7}</a:tableStyleId>
              </a:tblPr>
              <a:tblGrid>
                <a:gridCol w="1943744"/>
                <a:gridCol w="1339501"/>
              </a:tblGrid>
              <a:tr h="467936">
                <a:tc>
                  <a:txBody>
                    <a:bodyPr/>
                    <a:lstStyle/>
                    <a:p>
                      <a:r>
                        <a:rPr lang="en-US" sz="2000" dirty="0" smtClean="0"/>
                        <a:t>Mission</a:t>
                      </a:r>
                      <a:endParaRPr lang="en-US" sz="2000" b="0" i="0" dirty="0">
                        <a:solidFill>
                          <a:schemeClr val="bg1"/>
                        </a:solidFill>
                      </a:endParaRPr>
                    </a:p>
                  </a:txBody>
                  <a:tcPr/>
                </a:tc>
                <a:tc>
                  <a:txBody>
                    <a:bodyPr/>
                    <a:lstStyle/>
                    <a:p>
                      <a:pPr algn="ctr"/>
                      <a:r>
                        <a:rPr lang="en-US" sz="2000" spc="0" dirty="0" smtClean="0"/>
                        <a:t>0620w</a:t>
                      </a:r>
                      <a:endParaRPr lang="en-US" sz="2000" spc="0" dirty="0">
                        <a:solidFill>
                          <a:schemeClr val="bg1"/>
                        </a:solidFill>
                      </a:endParaRPr>
                    </a:p>
                  </a:txBody>
                  <a:tcPr/>
                </a:tc>
              </a:tr>
              <a:tr h="396102">
                <a:tc>
                  <a:txBody>
                    <a:bodyPr/>
                    <a:lstStyle/>
                    <a:p>
                      <a:r>
                        <a:rPr lang="en-US" sz="2000" dirty="0" err="1" smtClean="0"/>
                        <a:t>Dropsonde</a:t>
                      </a:r>
                      <a:endParaRPr lang="en-US" sz="2000" dirty="0">
                        <a:solidFill>
                          <a:schemeClr val="bg1"/>
                        </a:solidFill>
                      </a:endParaRPr>
                    </a:p>
                  </a:txBody>
                  <a:tcPr/>
                </a:tc>
                <a:tc>
                  <a:txBody>
                    <a:bodyPr/>
                    <a:lstStyle/>
                    <a:p>
                      <a:pPr algn="ctr"/>
                      <a:r>
                        <a:rPr lang="en-US" sz="2000" dirty="0" smtClean="0"/>
                        <a:t>49</a:t>
                      </a:r>
                      <a:endParaRPr lang="en-US" sz="2000" dirty="0">
                        <a:solidFill>
                          <a:schemeClr val="bg1"/>
                        </a:solidFill>
                      </a:endParaRPr>
                    </a:p>
                  </a:txBody>
                  <a:tcPr/>
                </a:tc>
              </a:tr>
              <a:tr h="396102">
                <a:tc>
                  <a:txBody>
                    <a:bodyPr/>
                    <a:lstStyle/>
                    <a:p>
                      <a:r>
                        <a:rPr lang="en-US" sz="2000" dirty="0" smtClean="0"/>
                        <a:t>AXBT</a:t>
                      </a:r>
                      <a:endParaRPr lang="en-US" sz="2000" dirty="0">
                        <a:solidFill>
                          <a:schemeClr val="bg1"/>
                        </a:solidFill>
                      </a:endParaRPr>
                    </a:p>
                  </a:txBody>
                  <a:tcPr/>
                </a:tc>
                <a:tc>
                  <a:txBody>
                    <a:bodyPr/>
                    <a:lstStyle/>
                    <a:p>
                      <a:pPr algn="ctr"/>
                      <a:r>
                        <a:rPr lang="en-US" sz="2000" dirty="0" smtClean="0"/>
                        <a:t>33</a:t>
                      </a:r>
                      <a:endParaRPr lang="en-US" sz="2000" dirty="0">
                        <a:solidFill>
                          <a:schemeClr val="bg1"/>
                        </a:solidFill>
                      </a:endParaRPr>
                    </a:p>
                  </a:txBody>
                  <a:tcPr/>
                </a:tc>
              </a:tr>
            </a:tbl>
          </a:graphicData>
        </a:graphic>
      </p:graphicFrame>
      <p:pic>
        <p:nvPicPr>
          <p:cNvPr id="9" name="Picture 8"/>
          <p:cNvPicPr>
            <a:picLocks noChangeAspect="1"/>
          </p:cNvPicPr>
          <p:nvPr/>
        </p:nvPicPr>
        <p:blipFill>
          <a:blip r:embed="rId4" cstate="print"/>
          <a:stretch>
            <a:fillRect/>
          </a:stretch>
        </p:blipFill>
        <p:spPr>
          <a:xfrm>
            <a:off x="5713219" y="1196752"/>
            <a:ext cx="266215" cy="242495"/>
          </a:xfrm>
          <a:prstGeom prst="rect">
            <a:avLst/>
          </a:prstGeom>
        </p:spPr>
      </p:pic>
      <p:sp>
        <p:nvSpPr>
          <p:cNvPr id="11" name="Rounded Rectangle 10"/>
          <p:cNvSpPr/>
          <p:nvPr/>
        </p:nvSpPr>
        <p:spPr>
          <a:xfrm>
            <a:off x="1" y="0"/>
            <a:ext cx="3843160" cy="52295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r>
              <a:rPr lang="en-US" altLang="zh-TW" b="0" dirty="0" smtClean="0">
                <a:solidFill>
                  <a:prstClr val="white"/>
                </a:solidFill>
              </a:rPr>
              <a:t>Typhoon </a:t>
            </a:r>
            <a:r>
              <a:rPr lang="en-US" altLang="zh-TW" b="0" dirty="0" err="1" smtClean="0">
                <a:solidFill>
                  <a:prstClr val="white"/>
                </a:solidFill>
              </a:rPr>
              <a:t>Fanapi</a:t>
            </a:r>
            <a:r>
              <a:rPr lang="en-US" altLang="zh-TW" b="0" dirty="0" smtClean="0">
                <a:solidFill>
                  <a:prstClr val="white"/>
                </a:solidFill>
              </a:rPr>
              <a:t> </a:t>
            </a:r>
            <a:endParaRPr lang="en-US" b="0" dirty="0">
              <a:solidFill>
                <a:prstClr val="white"/>
              </a:solidFill>
            </a:endParaRPr>
          </a:p>
        </p:txBody>
      </p:sp>
      <p:sp>
        <p:nvSpPr>
          <p:cNvPr id="23" name="TextBox 22"/>
          <p:cNvSpPr txBox="1"/>
          <p:nvPr/>
        </p:nvSpPr>
        <p:spPr>
          <a:xfrm>
            <a:off x="5969007" y="5105400"/>
            <a:ext cx="2717793" cy="923330"/>
          </a:xfrm>
          <a:prstGeom prst="rect">
            <a:avLst/>
          </a:prstGeom>
          <a:ln>
            <a:solidFill>
              <a:srgbClr val="3333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eaLnBrk="1" fontAlgn="auto" hangingPunct="1">
              <a:spcBef>
                <a:spcPts val="0"/>
              </a:spcBef>
              <a:spcAft>
                <a:spcPts val="0"/>
              </a:spcAft>
            </a:pPr>
            <a:r>
              <a:rPr lang="en-US" altLang="zh-TW" sz="1800" b="0" dirty="0" smtClean="0">
                <a:solidFill>
                  <a:sysClr val="windowText" lastClr="000000"/>
                </a:solidFill>
              </a:rPr>
              <a:t>Warm air flows over cold ocean, downward sensible heat flux</a:t>
            </a:r>
            <a:endParaRPr lang="zh-TW" altLang="en-US" sz="1800" b="0" dirty="0">
              <a:solidFill>
                <a:sysClr val="windowText" lastClr="000000"/>
              </a:solidFill>
            </a:endParaRPr>
          </a:p>
        </p:txBody>
      </p:sp>
      <p:grpSp>
        <p:nvGrpSpPr>
          <p:cNvPr id="3" name="Group 42"/>
          <p:cNvGrpSpPr/>
          <p:nvPr/>
        </p:nvGrpSpPr>
        <p:grpSpPr>
          <a:xfrm>
            <a:off x="179512" y="2737278"/>
            <a:ext cx="7897688" cy="4120722"/>
            <a:chOff x="179512" y="2737278"/>
            <a:chExt cx="7897688" cy="4120722"/>
          </a:xfrm>
        </p:grpSpPr>
        <p:grpSp>
          <p:nvGrpSpPr>
            <p:cNvPr id="4" name="Group 41"/>
            <p:cNvGrpSpPr/>
            <p:nvPr/>
          </p:nvGrpSpPr>
          <p:grpSpPr>
            <a:xfrm>
              <a:off x="179512" y="2737278"/>
              <a:ext cx="7897688" cy="4120722"/>
              <a:chOff x="179512" y="2737278"/>
              <a:chExt cx="7897688" cy="4120722"/>
            </a:xfrm>
          </p:grpSpPr>
          <p:pic>
            <p:nvPicPr>
              <p:cNvPr id="2054" name="Picture 6" descr="http://orca.rsmas.miami.edu/~chiaying/2011_itop_santafe/CWRF/2daxbt_drop/2d_axbt_drop.jpg"/>
              <p:cNvPicPr>
                <a:picLocks noChangeAspect="1" noChangeArrowheads="1"/>
              </p:cNvPicPr>
              <p:nvPr/>
            </p:nvPicPr>
            <p:blipFill>
              <a:blip r:embed="rId5" cstate="print"/>
              <a:srcRect r="6800"/>
              <a:stretch>
                <a:fillRect/>
              </a:stretch>
            </p:blipFill>
            <p:spPr bwMode="auto">
              <a:xfrm>
                <a:off x="179512" y="2737278"/>
                <a:ext cx="5764088" cy="4120722"/>
              </a:xfrm>
              <a:prstGeom prst="rect">
                <a:avLst/>
              </a:prstGeom>
              <a:noFill/>
              <a:ln>
                <a:noFill/>
              </a:ln>
            </p:spPr>
          </p:pic>
          <p:cxnSp>
            <p:nvCxnSpPr>
              <p:cNvPr id="20" name="Straight Arrow Connector 19"/>
              <p:cNvCxnSpPr/>
              <p:nvPr/>
            </p:nvCxnSpPr>
            <p:spPr>
              <a:xfrm>
                <a:off x="1079612" y="6705364"/>
                <a:ext cx="4500500" cy="1588"/>
              </a:xfrm>
              <a:prstGeom prst="straightConnector1">
                <a:avLst/>
              </a:prstGeom>
              <a:ln w="38100">
                <a:solidFill>
                  <a:srgbClr val="FF0066"/>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043608" y="3032956"/>
                <a:ext cx="2160240" cy="369332"/>
              </a:xfrm>
              <a:prstGeom prst="rect">
                <a:avLst/>
              </a:prstGeom>
              <a:solidFill>
                <a:schemeClr val="bg1"/>
              </a:solidFill>
              <a:ln w="28575">
                <a:noFill/>
              </a:ln>
            </p:spPr>
            <p:txBody>
              <a:bodyPr wrap="square" rtlCol="0">
                <a:spAutoFit/>
              </a:bodyPr>
              <a:lstStyle/>
              <a:p>
                <a:pPr eaLnBrk="1" fontAlgn="auto" hangingPunct="1">
                  <a:spcBef>
                    <a:spcPts val="0"/>
                  </a:spcBef>
                  <a:spcAft>
                    <a:spcPts val="0"/>
                  </a:spcAft>
                </a:pPr>
                <a:r>
                  <a:rPr lang="en-US" altLang="zh-TW" sz="1800" b="0" dirty="0" smtClean="0">
                    <a:solidFill>
                      <a:prstClr val="black"/>
                    </a:solidFill>
                    <a:latin typeface="Lucida Sans Unicode"/>
                    <a:ea typeface="微軟正黑體"/>
                    <a:cs typeface="+mn-cs"/>
                  </a:rPr>
                  <a:t>Air Temperature</a:t>
                </a:r>
                <a:endParaRPr lang="zh-TW" altLang="en-US" sz="1800" b="0" dirty="0">
                  <a:solidFill>
                    <a:prstClr val="black"/>
                  </a:solidFill>
                  <a:latin typeface="Lucida Sans Unicode"/>
                  <a:ea typeface="微軟正黑體"/>
                  <a:cs typeface="+mn-cs"/>
                </a:endParaRPr>
              </a:p>
            </p:txBody>
          </p:sp>
          <p:sp>
            <p:nvSpPr>
              <p:cNvPr id="30" name="TextBox 29"/>
              <p:cNvSpPr txBox="1"/>
              <p:nvPr/>
            </p:nvSpPr>
            <p:spPr>
              <a:xfrm>
                <a:off x="672903" y="6453336"/>
                <a:ext cx="406709" cy="369332"/>
              </a:xfrm>
              <a:prstGeom prst="rect">
                <a:avLst/>
              </a:prstGeom>
              <a:solidFill>
                <a:schemeClr val="bg1"/>
              </a:solidFill>
              <a:ln w="38100">
                <a:solidFill>
                  <a:schemeClr val="tx1"/>
                </a:solidFill>
              </a:ln>
            </p:spPr>
            <p:txBody>
              <a:bodyPr wrap="square" rtlCol="0">
                <a:spAutoFit/>
              </a:bodyPr>
              <a:lstStyle/>
              <a:p>
                <a:pPr eaLnBrk="1" fontAlgn="auto" hangingPunct="1">
                  <a:spcBef>
                    <a:spcPts val="0"/>
                  </a:spcBef>
                  <a:spcAft>
                    <a:spcPts val="0"/>
                  </a:spcAft>
                </a:pPr>
                <a:r>
                  <a:rPr lang="en-US" altLang="zh-TW" sz="1800" b="0" dirty="0" smtClean="0">
                    <a:solidFill>
                      <a:prstClr val="black"/>
                    </a:solidFill>
                    <a:latin typeface="Lucida Sans Unicode"/>
                    <a:ea typeface="微軟正黑體"/>
                    <a:cs typeface="+mn-cs"/>
                  </a:rPr>
                  <a:t>A</a:t>
                </a:r>
                <a:endParaRPr lang="zh-TW" altLang="en-US" sz="1800" b="0" dirty="0">
                  <a:solidFill>
                    <a:prstClr val="black"/>
                  </a:solidFill>
                  <a:latin typeface="Lucida Sans Unicode"/>
                  <a:ea typeface="微軟正黑體"/>
                  <a:cs typeface="+mn-cs"/>
                </a:endParaRPr>
              </a:p>
            </p:txBody>
          </p:sp>
          <p:sp>
            <p:nvSpPr>
              <p:cNvPr id="31" name="TextBox 30"/>
              <p:cNvSpPr txBox="1"/>
              <p:nvPr/>
            </p:nvSpPr>
            <p:spPr>
              <a:xfrm>
                <a:off x="5580112" y="6453336"/>
                <a:ext cx="406709" cy="369332"/>
              </a:xfrm>
              <a:prstGeom prst="rect">
                <a:avLst/>
              </a:prstGeom>
              <a:solidFill>
                <a:schemeClr val="bg1"/>
              </a:solidFill>
              <a:ln w="38100">
                <a:solidFill>
                  <a:schemeClr val="tx1"/>
                </a:solidFill>
              </a:ln>
            </p:spPr>
            <p:txBody>
              <a:bodyPr wrap="square" rtlCol="0">
                <a:spAutoFit/>
              </a:bodyPr>
              <a:lstStyle/>
              <a:p>
                <a:pPr eaLnBrk="1" fontAlgn="auto" hangingPunct="1">
                  <a:spcBef>
                    <a:spcPts val="0"/>
                  </a:spcBef>
                  <a:spcAft>
                    <a:spcPts val="0"/>
                  </a:spcAft>
                </a:pPr>
                <a:r>
                  <a:rPr lang="en-US" altLang="zh-TW" sz="1800" b="0" dirty="0" smtClean="0">
                    <a:solidFill>
                      <a:prstClr val="black"/>
                    </a:solidFill>
                    <a:latin typeface="Lucida Sans Unicode"/>
                    <a:ea typeface="微軟正黑體"/>
                    <a:cs typeface="+mn-cs"/>
                  </a:rPr>
                  <a:t>B</a:t>
                </a:r>
                <a:endParaRPr lang="zh-TW" altLang="en-US" sz="1800" b="0" dirty="0">
                  <a:solidFill>
                    <a:prstClr val="black"/>
                  </a:solidFill>
                  <a:latin typeface="Lucida Sans Unicode"/>
                  <a:ea typeface="微軟正黑體"/>
                  <a:cs typeface="+mn-cs"/>
                </a:endParaRPr>
              </a:p>
            </p:txBody>
          </p:sp>
          <p:sp>
            <p:nvSpPr>
              <p:cNvPr id="32" name="TextBox 31"/>
              <p:cNvSpPr txBox="1"/>
              <p:nvPr/>
            </p:nvSpPr>
            <p:spPr>
              <a:xfrm>
                <a:off x="5926428" y="4545124"/>
                <a:ext cx="2150772" cy="369332"/>
              </a:xfrm>
              <a:prstGeom prst="rect">
                <a:avLst/>
              </a:prstGeom>
              <a:solidFill>
                <a:schemeClr val="bg1"/>
              </a:solidFill>
              <a:ln w="28575">
                <a:solidFill>
                  <a:schemeClr val="tx1"/>
                </a:solidFill>
              </a:ln>
            </p:spPr>
            <p:txBody>
              <a:bodyPr wrap="square" rtlCol="0">
                <a:spAutoFit/>
              </a:bodyPr>
              <a:lstStyle/>
              <a:p>
                <a:pPr eaLnBrk="1" fontAlgn="auto" hangingPunct="1">
                  <a:spcBef>
                    <a:spcPts val="0"/>
                  </a:spcBef>
                  <a:spcAft>
                    <a:spcPts val="0"/>
                  </a:spcAft>
                </a:pPr>
                <a:r>
                  <a:rPr lang="en-US" altLang="zh-TW" sz="1800" b="0" dirty="0" smtClean="0">
                    <a:solidFill>
                      <a:prstClr val="black"/>
                    </a:solidFill>
                    <a:latin typeface="Lucida Sans Unicode"/>
                    <a:ea typeface="微軟正黑體"/>
                    <a:cs typeface="+mn-cs"/>
                  </a:rPr>
                  <a:t>Air-sea interface</a:t>
                </a:r>
                <a:endParaRPr lang="zh-TW" altLang="en-US" sz="1800" b="0" dirty="0">
                  <a:solidFill>
                    <a:prstClr val="black"/>
                  </a:solidFill>
                  <a:latin typeface="Lucida Sans Unicode"/>
                  <a:ea typeface="微軟正黑體"/>
                  <a:cs typeface="+mn-cs"/>
                </a:endParaRPr>
              </a:p>
            </p:txBody>
          </p:sp>
        </p:grpSp>
        <p:sp>
          <p:nvSpPr>
            <p:cNvPr id="25" name="TextBox 24"/>
            <p:cNvSpPr txBox="1"/>
            <p:nvPr/>
          </p:nvSpPr>
          <p:spPr>
            <a:xfrm>
              <a:off x="1079612" y="5932681"/>
              <a:ext cx="2592288" cy="369332"/>
            </a:xfrm>
            <a:prstGeom prst="rect">
              <a:avLst/>
            </a:prstGeom>
            <a:solidFill>
              <a:schemeClr val="bg1"/>
            </a:solidFill>
            <a:ln w="28575">
              <a:noFill/>
            </a:ln>
          </p:spPr>
          <p:txBody>
            <a:bodyPr wrap="square" rtlCol="0">
              <a:spAutoFit/>
            </a:bodyPr>
            <a:lstStyle/>
            <a:p>
              <a:pPr eaLnBrk="1" fontAlgn="auto" hangingPunct="1">
                <a:spcBef>
                  <a:spcPts val="0"/>
                </a:spcBef>
                <a:spcAft>
                  <a:spcPts val="0"/>
                </a:spcAft>
              </a:pPr>
              <a:r>
                <a:rPr lang="en-US" altLang="zh-TW" sz="1800" b="0" dirty="0" smtClean="0">
                  <a:solidFill>
                    <a:prstClr val="black"/>
                  </a:solidFill>
                  <a:latin typeface="Lucida Sans Unicode"/>
                  <a:ea typeface="微軟正黑體"/>
                  <a:cs typeface="+mn-cs"/>
                </a:rPr>
                <a:t>Ocean Temperature</a:t>
              </a:r>
              <a:endParaRPr lang="zh-TW" altLang="en-US" sz="1800" b="0" dirty="0">
                <a:solidFill>
                  <a:prstClr val="black"/>
                </a:solidFill>
                <a:latin typeface="Lucida Sans Unicode"/>
                <a:ea typeface="微軟正黑體"/>
                <a:cs typeface="+mn-cs"/>
              </a:endParaRPr>
            </a:p>
          </p:txBody>
        </p:sp>
      </p:grpSp>
      <p:grpSp>
        <p:nvGrpSpPr>
          <p:cNvPr id="6" name="Group 40"/>
          <p:cNvGrpSpPr/>
          <p:nvPr/>
        </p:nvGrpSpPr>
        <p:grpSpPr>
          <a:xfrm>
            <a:off x="5924282" y="179348"/>
            <a:ext cx="2860187" cy="2927262"/>
            <a:chOff x="5924282" y="179348"/>
            <a:chExt cx="2860187" cy="2927262"/>
          </a:xfrm>
        </p:grpSpPr>
        <p:grpSp>
          <p:nvGrpSpPr>
            <p:cNvPr id="7" name="Group 21"/>
            <p:cNvGrpSpPr/>
            <p:nvPr/>
          </p:nvGrpSpPr>
          <p:grpSpPr>
            <a:xfrm>
              <a:off x="5924282" y="338293"/>
              <a:ext cx="2860187" cy="2392028"/>
              <a:chOff x="5924282" y="338293"/>
              <a:chExt cx="2860187" cy="2392028"/>
            </a:xfrm>
          </p:grpSpPr>
          <p:sp>
            <p:nvSpPr>
              <p:cNvPr id="16" name="TextBox 15"/>
              <p:cNvSpPr txBox="1"/>
              <p:nvPr/>
            </p:nvSpPr>
            <p:spPr>
              <a:xfrm>
                <a:off x="7668345" y="2205140"/>
                <a:ext cx="1116124" cy="369332"/>
              </a:xfrm>
              <a:prstGeom prst="rect">
                <a:avLst/>
              </a:prstGeom>
              <a:noFill/>
            </p:spPr>
            <p:txBody>
              <a:bodyPr wrap="square" rtlCol="0">
                <a:spAutoFit/>
              </a:bodyPr>
              <a:lstStyle/>
              <a:p>
                <a:pPr eaLnBrk="1" fontAlgn="auto" hangingPunct="1">
                  <a:spcBef>
                    <a:spcPts val="0"/>
                  </a:spcBef>
                  <a:spcAft>
                    <a:spcPts val="0"/>
                  </a:spcAft>
                </a:pPr>
                <a:r>
                  <a:rPr lang="en-US" altLang="zh-TW" sz="1800" b="0" dirty="0" smtClean="0">
                    <a:solidFill>
                      <a:srgbClr val="FF0000"/>
                    </a:solidFill>
                    <a:latin typeface="Lucida Sans Unicode"/>
                    <a:ea typeface="微軟正黑體"/>
                    <a:cs typeface="+mn-cs"/>
                  </a:rPr>
                  <a:t>WARM</a:t>
                </a:r>
                <a:endParaRPr lang="zh-TW" altLang="en-US" sz="1800" b="0" dirty="0">
                  <a:solidFill>
                    <a:srgbClr val="FF0000"/>
                  </a:solidFill>
                  <a:latin typeface="Lucida Sans Unicode"/>
                  <a:ea typeface="微軟正黑體"/>
                  <a:cs typeface="+mn-cs"/>
                </a:endParaRPr>
              </a:p>
            </p:txBody>
          </p:sp>
          <p:sp>
            <p:nvSpPr>
              <p:cNvPr id="17" name="TextBox 16"/>
              <p:cNvSpPr txBox="1"/>
              <p:nvPr/>
            </p:nvSpPr>
            <p:spPr>
              <a:xfrm>
                <a:off x="6552221" y="338293"/>
                <a:ext cx="1116124" cy="369332"/>
              </a:xfrm>
              <a:prstGeom prst="rect">
                <a:avLst/>
              </a:prstGeom>
              <a:noFill/>
            </p:spPr>
            <p:txBody>
              <a:bodyPr wrap="square" rtlCol="0">
                <a:spAutoFit/>
              </a:bodyPr>
              <a:lstStyle/>
              <a:p>
                <a:pPr eaLnBrk="1" fontAlgn="auto" hangingPunct="1">
                  <a:spcBef>
                    <a:spcPts val="0"/>
                  </a:spcBef>
                  <a:spcAft>
                    <a:spcPts val="0"/>
                  </a:spcAft>
                </a:pPr>
                <a:r>
                  <a:rPr lang="en-US" altLang="zh-TW" sz="1800" b="0" dirty="0" smtClean="0">
                    <a:solidFill>
                      <a:srgbClr val="FF0000"/>
                    </a:solidFill>
                    <a:latin typeface="Lucida Sans Unicode"/>
                    <a:ea typeface="微軟正黑體"/>
                    <a:cs typeface="+mn-cs"/>
                  </a:rPr>
                  <a:t>WARM</a:t>
                </a:r>
                <a:endParaRPr lang="zh-TW" altLang="en-US" sz="1800" b="0" dirty="0">
                  <a:solidFill>
                    <a:srgbClr val="FF0000"/>
                  </a:solidFill>
                  <a:latin typeface="Lucida Sans Unicode"/>
                  <a:ea typeface="微軟正黑體"/>
                  <a:cs typeface="+mn-cs"/>
                </a:endParaRPr>
              </a:p>
            </p:txBody>
          </p:sp>
          <p:sp>
            <p:nvSpPr>
              <p:cNvPr id="18" name="TextBox 17"/>
              <p:cNvSpPr txBox="1"/>
              <p:nvPr/>
            </p:nvSpPr>
            <p:spPr>
              <a:xfrm>
                <a:off x="7110283" y="1069915"/>
                <a:ext cx="1116124" cy="369332"/>
              </a:xfrm>
              <a:prstGeom prst="rect">
                <a:avLst/>
              </a:prstGeom>
              <a:noFill/>
            </p:spPr>
            <p:txBody>
              <a:bodyPr wrap="square" rtlCol="0">
                <a:spAutoFit/>
              </a:bodyPr>
              <a:lstStyle/>
              <a:p>
                <a:pPr eaLnBrk="1" fontAlgn="auto" hangingPunct="1">
                  <a:spcBef>
                    <a:spcPts val="0"/>
                  </a:spcBef>
                  <a:spcAft>
                    <a:spcPts val="0"/>
                  </a:spcAft>
                </a:pPr>
                <a:r>
                  <a:rPr lang="en-US" altLang="zh-TW" sz="1800" b="0" dirty="0" smtClean="0">
                    <a:solidFill>
                      <a:srgbClr val="FF0000"/>
                    </a:solidFill>
                    <a:latin typeface="Lucida Sans Unicode"/>
                    <a:ea typeface="微軟正黑體"/>
                    <a:cs typeface="+mn-cs"/>
                  </a:rPr>
                  <a:t>COLD</a:t>
                </a:r>
                <a:endParaRPr lang="zh-TW" altLang="en-US" sz="1800" b="0" dirty="0">
                  <a:solidFill>
                    <a:srgbClr val="FF0000"/>
                  </a:solidFill>
                  <a:latin typeface="Lucida Sans Unicode"/>
                  <a:ea typeface="微軟正黑體"/>
                  <a:cs typeface="+mn-cs"/>
                </a:endParaRPr>
              </a:p>
            </p:txBody>
          </p:sp>
          <p:sp>
            <p:nvSpPr>
              <p:cNvPr id="19" name="Freeform 18"/>
              <p:cNvSpPr/>
              <p:nvPr/>
            </p:nvSpPr>
            <p:spPr>
              <a:xfrm>
                <a:off x="5924282" y="450761"/>
                <a:ext cx="2150772" cy="2279560"/>
              </a:xfrm>
              <a:custGeom>
                <a:avLst/>
                <a:gdLst>
                  <a:gd name="connsiteX0" fmla="*/ 2150772 w 2150772"/>
                  <a:gd name="connsiteY0" fmla="*/ 2279560 h 2279560"/>
                  <a:gd name="connsiteX1" fmla="*/ 2125014 w 2150772"/>
                  <a:gd name="connsiteY1" fmla="*/ 2240924 h 2279560"/>
                  <a:gd name="connsiteX2" fmla="*/ 2086377 w 2150772"/>
                  <a:gd name="connsiteY2" fmla="*/ 2215166 h 2279560"/>
                  <a:gd name="connsiteX3" fmla="*/ 1957588 w 2150772"/>
                  <a:gd name="connsiteY3" fmla="*/ 2176529 h 2279560"/>
                  <a:gd name="connsiteX4" fmla="*/ 1918952 w 2150772"/>
                  <a:gd name="connsiteY4" fmla="*/ 2163650 h 2279560"/>
                  <a:gd name="connsiteX5" fmla="*/ 1867436 w 2150772"/>
                  <a:gd name="connsiteY5" fmla="*/ 2086377 h 2279560"/>
                  <a:gd name="connsiteX6" fmla="*/ 1828800 w 2150772"/>
                  <a:gd name="connsiteY6" fmla="*/ 2009104 h 2279560"/>
                  <a:gd name="connsiteX7" fmla="*/ 1803042 w 2150772"/>
                  <a:gd name="connsiteY7" fmla="*/ 1815921 h 2279560"/>
                  <a:gd name="connsiteX8" fmla="*/ 1790163 w 2150772"/>
                  <a:gd name="connsiteY8" fmla="*/ 1777284 h 2279560"/>
                  <a:gd name="connsiteX9" fmla="*/ 1751526 w 2150772"/>
                  <a:gd name="connsiteY9" fmla="*/ 1751526 h 2279560"/>
                  <a:gd name="connsiteX10" fmla="*/ 1712890 w 2150772"/>
                  <a:gd name="connsiteY10" fmla="*/ 1674253 h 2279560"/>
                  <a:gd name="connsiteX11" fmla="*/ 1674253 w 2150772"/>
                  <a:gd name="connsiteY11" fmla="*/ 1648495 h 2279560"/>
                  <a:gd name="connsiteX12" fmla="*/ 1622738 w 2150772"/>
                  <a:gd name="connsiteY12" fmla="*/ 1584101 h 2279560"/>
                  <a:gd name="connsiteX13" fmla="*/ 1571222 w 2150772"/>
                  <a:gd name="connsiteY13" fmla="*/ 1506828 h 2279560"/>
                  <a:gd name="connsiteX14" fmla="*/ 1493949 w 2150772"/>
                  <a:gd name="connsiteY14" fmla="*/ 1442433 h 2279560"/>
                  <a:gd name="connsiteX15" fmla="*/ 1455312 w 2150772"/>
                  <a:gd name="connsiteY15" fmla="*/ 1416676 h 2279560"/>
                  <a:gd name="connsiteX16" fmla="*/ 1403797 w 2150772"/>
                  <a:gd name="connsiteY16" fmla="*/ 1339402 h 2279560"/>
                  <a:gd name="connsiteX17" fmla="*/ 1390918 w 2150772"/>
                  <a:gd name="connsiteY17" fmla="*/ 1300766 h 2279560"/>
                  <a:gd name="connsiteX18" fmla="*/ 1352281 w 2150772"/>
                  <a:gd name="connsiteY18" fmla="*/ 1262129 h 2279560"/>
                  <a:gd name="connsiteX19" fmla="*/ 1326524 w 2150772"/>
                  <a:gd name="connsiteY19" fmla="*/ 1223493 h 2279560"/>
                  <a:gd name="connsiteX20" fmla="*/ 1249250 w 2150772"/>
                  <a:gd name="connsiteY20" fmla="*/ 1171977 h 2279560"/>
                  <a:gd name="connsiteX21" fmla="*/ 1223493 w 2150772"/>
                  <a:gd name="connsiteY21" fmla="*/ 1133340 h 2279560"/>
                  <a:gd name="connsiteX22" fmla="*/ 1184856 w 2150772"/>
                  <a:gd name="connsiteY22" fmla="*/ 1120462 h 2279560"/>
                  <a:gd name="connsiteX23" fmla="*/ 1146219 w 2150772"/>
                  <a:gd name="connsiteY23" fmla="*/ 1094704 h 2279560"/>
                  <a:gd name="connsiteX24" fmla="*/ 1068946 w 2150772"/>
                  <a:gd name="connsiteY24" fmla="*/ 940157 h 2279560"/>
                  <a:gd name="connsiteX25" fmla="*/ 1056067 w 2150772"/>
                  <a:gd name="connsiteY25" fmla="*/ 901521 h 2279560"/>
                  <a:gd name="connsiteX26" fmla="*/ 1017431 w 2150772"/>
                  <a:gd name="connsiteY26" fmla="*/ 824247 h 2279560"/>
                  <a:gd name="connsiteX27" fmla="*/ 978794 w 2150772"/>
                  <a:gd name="connsiteY27" fmla="*/ 811369 h 2279560"/>
                  <a:gd name="connsiteX28" fmla="*/ 862884 w 2150772"/>
                  <a:gd name="connsiteY28" fmla="*/ 798490 h 2279560"/>
                  <a:gd name="connsiteX29" fmla="*/ 682580 w 2150772"/>
                  <a:gd name="connsiteY29" fmla="*/ 785611 h 2279560"/>
                  <a:gd name="connsiteX30" fmla="*/ 231819 w 2150772"/>
                  <a:gd name="connsiteY30" fmla="*/ 759853 h 2279560"/>
                  <a:gd name="connsiteX31" fmla="*/ 180304 w 2150772"/>
                  <a:gd name="connsiteY31" fmla="*/ 746974 h 2279560"/>
                  <a:gd name="connsiteX32" fmla="*/ 77273 w 2150772"/>
                  <a:gd name="connsiteY32" fmla="*/ 721216 h 2279560"/>
                  <a:gd name="connsiteX33" fmla="*/ 38636 w 2150772"/>
                  <a:gd name="connsiteY33" fmla="*/ 695459 h 2279560"/>
                  <a:gd name="connsiteX34" fmla="*/ 12879 w 2150772"/>
                  <a:gd name="connsiteY34" fmla="*/ 618185 h 2279560"/>
                  <a:gd name="connsiteX35" fmla="*/ 0 w 2150772"/>
                  <a:gd name="connsiteY35" fmla="*/ 579549 h 2279560"/>
                  <a:gd name="connsiteX36" fmla="*/ 12879 w 2150772"/>
                  <a:gd name="connsiteY36" fmla="*/ 399245 h 2279560"/>
                  <a:gd name="connsiteX37" fmla="*/ 38636 w 2150772"/>
                  <a:gd name="connsiteY37" fmla="*/ 321971 h 2279560"/>
                  <a:gd name="connsiteX38" fmla="*/ 77273 w 2150772"/>
                  <a:gd name="connsiteY38" fmla="*/ 296214 h 2279560"/>
                  <a:gd name="connsiteX39" fmla="*/ 103031 w 2150772"/>
                  <a:gd name="connsiteY39" fmla="*/ 257577 h 2279560"/>
                  <a:gd name="connsiteX40" fmla="*/ 167425 w 2150772"/>
                  <a:gd name="connsiteY40" fmla="*/ 180304 h 2279560"/>
                  <a:gd name="connsiteX41" fmla="*/ 180304 w 2150772"/>
                  <a:gd name="connsiteY41" fmla="*/ 141667 h 2279560"/>
                  <a:gd name="connsiteX42" fmla="*/ 218941 w 2150772"/>
                  <a:gd name="connsiteY42" fmla="*/ 115909 h 2279560"/>
                  <a:gd name="connsiteX43" fmla="*/ 244698 w 2150772"/>
                  <a:gd name="connsiteY43" fmla="*/ 38636 h 2279560"/>
                  <a:gd name="connsiteX44" fmla="*/ 257577 w 2150772"/>
                  <a:gd name="connsiteY44" fmla="*/ 0 h 227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50772" h="2279560">
                    <a:moveTo>
                      <a:pt x="2150772" y="2279560"/>
                    </a:moveTo>
                    <a:cubicBezTo>
                      <a:pt x="2142186" y="2266681"/>
                      <a:pt x="2135959" y="2251869"/>
                      <a:pt x="2125014" y="2240924"/>
                    </a:cubicBezTo>
                    <a:cubicBezTo>
                      <a:pt x="2114069" y="2229979"/>
                      <a:pt x="2100522" y="2221453"/>
                      <a:pt x="2086377" y="2215166"/>
                    </a:cubicBezTo>
                    <a:cubicBezTo>
                      <a:pt x="2031284" y="2190680"/>
                      <a:pt x="2010037" y="2191515"/>
                      <a:pt x="1957588" y="2176529"/>
                    </a:cubicBezTo>
                    <a:cubicBezTo>
                      <a:pt x="1944535" y="2172800"/>
                      <a:pt x="1931831" y="2167943"/>
                      <a:pt x="1918952" y="2163650"/>
                    </a:cubicBezTo>
                    <a:cubicBezTo>
                      <a:pt x="1901780" y="2137892"/>
                      <a:pt x="1877225" y="2115745"/>
                      <a:pt x="1867436" y="2086377"/>
                    </a:cubicBezTo>
                    <a:cubicBezTo>
                      <a:pt x="1849662" y="2033056"/>
                      <a:pt x="1862087" y="2059036"/>
                      <a:pt x="1828800" y="2009104"/>
                    </a:cubicBezTo>
                    <a:cubicBezTo>
                      <a:pt x="1818672" y="1897700"/>
                      <a:pt x="1825796" y="1895561"/>
                      <a:pt x="1803042" y="1815921"/>
                    </a:cubicBezTo>
                    <a:cubicBezTo>
                      <a:pt x="1799312" y="1802868"/>
                      <a:pt x="1798644" y="1787885"/>
                      <a:pt x="1790163" y="1777284"/>
                    </a:cubicBezTo>
                    <a:cubicBezTo>
                      <a:pt x="1780494" y="1765197"/>
                      <a:pt x="1764405" y="1760112"/>
                      <a:pt x="1751526" y="1751526"/>
                    </a:cubicBezTo>
                    <a:cubicBezTo>
                      <a:pt x="1741052" y="1720101"/>
                      <a:pt x="1737857" y="1699220"/>
                      <a:pt x="1712890" y="1674253"/>
                    </a:cubicBezTo>
                    <a:cubicBezTo>
                      <a:pt x="1701945" y="1663308"/>
                      <a:pt x="1687132" y="1657081"/>
                      <a:pt x="1674253" y="1648495"/>
                    </a:cubicBezTo>
                    <a:cubicBezTo>
                      <a:pt x="1645250" y="1561489"/>
                      <a:pt x="1685472" y="1655797"/>
                      <a:pt x="1622738" y="1584101"/>
                    </a:cubicBezTo>
                    <a:cubicBezTo>
                      <a:pt x="1602353" y="1560803"/>
                      <a:pt x="1596980" y="1524000"/>
                      <a:pt x="1571222" y="1506828"/>
                    </a:cubicBezTo>
                    <a:cubicBezTo>
                      <a:pt x="1475285" y="1442868"/>
                      <a:pt x="1593126" y="1525079"/>
                      <a:pt x="1493949" y="1442433"/>
                    </a:cubicBezTo>
                    <a:cubicBezTo>
                      <a:pt x="1482058" y="1432524"/>
                      <a:pt x="1468191" y="1425262"/>
                      <a:pt x="1455312" y="1416676"/>
                    </a:cubicBezTo>
                    <a:cubicBezTo>
                      <a:pt x="1438140" y="1390918"/>
                      <a:pt x="1413587" y="1368770"/>
                      <a:pt x="1403797" y="1339402"/>
                    </a:cubicBezTo>
                    <a:cubicBezTo>
                      <a:pt x="1399504" y="1326523"/>
                      <a:pt x="1398448" y="1312061"/>
                      <a:pt x="1390918" y="1300766"/>
                    </a:cubicBezTo>
                    <a:cubicBezTo>
                      <a:pt x="1380815" y="1285611"/>
                      <a:pt x="1363941" y="1276121"/>
                      <a:pt x="1352281" y="1262129"/>
                    </a:cubicBezTo>
                    <a:cubicBezTo>
                      <a:pt x="1342372" y="1250238"/>
                      <a:pt x="1338173" y="1233685"/>
                      <a:pt x="1326524" y="1223493"/>
                    </a:cubicBezTo>
                    <a:cubicBezTo>
                      <a:pt x="1303226" y="1203108"/>
                      <a:pt x="1249250" y="1171977"/>
                      <a:pt x="1249250" y="1171977"/>
                    </a:cubicBezTo>
                    <a:cubicBezTo>
                      <a:pt x="1240664" y="1159098"/>
                      <a:pt x="1235580" y="1143009"/>
                      <a:pt x="1223493" y="1133340"/>
                    </a:cubicBezTo>
                    <a:cubicBezTo>
                      <a:pt x="1212892" y="1124859"/>
                      <a:pt x="1196998" y="1126533"/>
                      <a:pt x="1184856" y="1120462"/>
                    </a:cubicBezTo>
                    <a:cubicBezTo>
                      <a:pt x="1171011" y="1113540"/>
                      <a:pt x="1159098" y="1103290"/>
                      <a:pt x="1146219" y="1094704"/>
                    </a:cubicBezTo>
                    <a:cubicBezTo>
                      <a:pt x="1079643" y="994839"/>
                      <a:pt x="1104494" y="1046800"/>
                      <a:pt x="1068946" y="940157"/>
                    </a:cubicBezTo>
                    <a:lnTo>
                      <a:pt x="1056067" y="901521"/>
                    </a:lnTo>
                    <a:cubicBezTo>
                      <a:pt x="1047583" y="876070"/>
                      <a:pt x="1040126" y="842403"/>
                      <a:pt x="1017431" y="824247"/>
                    </a:cubicBezTo>
                    <a:cubicBezTo>
                      <a:pt x="1006830" y="815766"/>
                      <a:pt x="992185" y="813601"/>
                      <a:pt x="978794" y="811369"/>
                    </a:cubicBezTo>
                    <a:cubicBezTo>
                      <a:pt x="940448" y="804978"/>
                      <a:pt x="901612" y="801858"/>
                      <a:pt x="862884" y="798490"/>
                    </a:cubicBezTo>
                    <a:cubicBezTo>
                      <a:pt x="802856" y="793270"/>
                      <a:pt x="742681" y="789904"/>
                      <a:pt x="682580" y="785611"/>
                    </a:cubicBezTo>
                    <a:cubicBezTo>
                      <a:pt x="479307" y="744956"/>
                      <a:pt x="713774" y="788204"/>
                      <a:pt x="231819" y="759853"/>
                    </a:cubicBezTo>
                    <a:cubicBezTo>
                      <a:pt x="214149" y="758814"/>
                      <a:pt x="197583" y="750814"/>
                      <a:pt x="180304" y="746974"/>
                    </a:cubicBezTo>
                    <a:cubicBezTo>
                      <a:pt x="153850" y="741095"/>
                      <a:pt x="104891" y="735024"/>
                      <a:pt x="77273" y="721216"/>
                    </a:cubicBezTo>
                    <a:cubicBezTo>
                      <a:pt x="63429" y="714294"/>
                      <a:pt x="51515" y="704045"/>
                      <a:pt x="38636" y="695459"/>
                    </a:cubicBezTo>
                    <a:lnTo>
                      <a:pt x="12879" y="618185"/>
                    </a:lnTo>
                    <a:lnTo>
                      <a:pt x="0" y="579549"/>
                    </a:lnTo>
                    <a:cubicBezTo>
                      <a:pt x="4293" y="519448"/>
                      <a:pt x="3941" y="458833"/>
                      <a:pt x="12879" y="399245"/>
                    </a:cubicBezTo>
                    <a:cubicBezTo>
                      <a:pt x="16907" y="372394"/>
                      <a:pt x="16045" y="337031"/>
                      <a:pt x="38636" y="321971"/>
                    </a:cubicBezTo>
                    <a:lnTo>
                      <a:pt x="77273" y="296214"/>
                    </a:lnTo>
                    <a:cubicBezTo>
                      <a:pt x="85859" y="283335"/>
                      <a:pt x="93122" y="269468"/>
                      <a:pt x="103031" y="257577"/>
                    </a:cubicBezTo>
                    <a:cubicBezTo>
                      <a:pt x="185671" y="158408"/>
                      <a:pt x="103469" y="276235"/>
                      <a:pt x="167425" y="180304"/>
                    </a:cubicBezTo>
                    <a:cubicBezTo>
                      <a:pt x="171718" y="167425"/>
                      <a:pt x="171823" y="152268"/>
                      <a:pt x="180304" y="141667"/>
                    </a:cubicBezTo>
                    <a:cubicBezTo>
                      <a:pt x="189973" y="129580"/>
                      <a:pt x="210737" y="129035"/>
                      <a:pt x="218941" y="115909"/>
                    </a:cubicBezTo>
                    <a:cubicBezTo>
                      <a:pt x="233331" y="92885"/>
                      <a:pt x="236112" y="64394"/>
                      <a:pt x="244698" y="38636"/>
                    </a:cubicBezTo>
                    <a:lnTo>
                      <a:pt x="257577" y="0"/>
                    </a:lnTo>
                  </a:path>
                </a:pathLst>
              </a:custGeom>
              <a:ln w="28575">
                <a:solidFill>
                  <a:srgbClr val="FF0066">
                    <a:alpha val="96863"/>
                  </a:srgbClr>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zh-TW" altLang="en-US" sz="1800" b="0">
                  <a:solidFill>
                    <a:prstClr val="black"/>
                  </a:solidFill>
                </a:endParaRPr>
              </a:p>
            </p:txBody>
          </p:sp>
        </p:grpSp>
        <p:sp>
          <p:nvSpPr>
            <p:cNvPr id="28" name="TextBox 27"/>
            <p:cNvSpPr txBox="1"/>
            <p:nvPr/>
          </p:nvSpPr>
          <p:spPr>
            <a:xfrm>
              <a:off x="8023052" y="2737278"/>
              <a:ext cx="406709" cy="369332"/>
            </a:xfrm>
            <a:prstGeom prst="rect">
              <a:avLst/>
            </a:prstGeom>
            <a:solidFill>
              <a:schemeClr val="bg1"/>
            </a:solidFill>
            <a:ln w="38100">
              <a:solidFill>
                <a:schemeClr val="tx1"/>
              </a:solidFill>
            </a:ln>
          </p:spPr>
          <p:txBody>
            <a:bodyPr wrap="square" rtlCol="0">
              <a:spAutoFit/>
            </a:bodyPr>
            <a:lstStyle/>
            <a:p>
              <a:pPr eaLnBrk="1" fontAlgn="auto" hangingPunct="1">
                <a:spcBef>
                  <a:spcPts val="0"/>
                </a:spcBef>
                <a:spcAft>
                  <a:spcPts val="0"/>
                </a:spcAft>
              </a:pPr>
              <a:r>
                <a:rPr lang="en-US" altLang="zh-TW" sz="1800" b="0" dirty="0" smtClean="0">
                  <a:solidFill>
                    <a:prstClr val="black"/>
                  </a:solidFill>
                  <a:latin typeface="Lucida Sans Unicode"/>
                  <a:ea typeface="微軟正黑體"/>
                  <a:cs typeface="+mn-cs"/>
                </a:rPr>
                <a:t>A</a:t>
              </a:r>
              <a:endParaRPr lang="zh-TW" altLang="en-US" sz="1800" b="0" dirty="0">
                <a:solidFill>
                  <a:prstClr val="black"/>
                </a:solidFill>
                <a:latin typeface="Lucida Sans Unicode"/>
                <a:ea typeface="微軟正黑體"/>
                <a:cs typeface="+mn-cs"/>
              </a:endParaRPr>
            </a:p>
          </p:txBody>
        </p:sp>
        <p:sp>
          <p:nvSpPr>
            <p:cNvPr id="29" name="TextBox 28"/>
            <p:cNvSpPr txBox="1"/>
            <p:nvPr/>
          </p:nvSpPr>
          <p:spPr>
            <a:xfrm>
              <a:off x="6192180" y="179348"/>
              <a:ext cx="406709" cy="369332"/>
            </a:xfrm>
            <a:prstGeom prst="rect">
              <a:avLst/>
            </a:prstGeom>
            <a:solidFill>
              <a:schemeClr val="bg1"/>
            </a:solidFill>
            <a:ln w="38100">
              <a:solidFill>
                <a:schemeClr val="tx1"/>
              </a:solidFill>
            </a:ln>
          </p:spPr>
          <p:txBody>
            <a:bodyPr wrap="square" rtlCol="0">
              <a:spAutoFit/>
            </a:bodyPr>
            <a:lstStyle/>
            <a:p>
              <a:pPr eaLnBrk="1" fontAlgn="auto" hangingPunct="1">
                <a:spcBef>
                  <a:spcPts val="0"/>
                </a:spcBef>
                <a:spcAft>
                  <a:spcPts val="0"/>
                </a:spcAft>
              </a:pPr>
              <a:r>
                <a:rPr lang="en-US" altLang="zh-TW" sz="1800" b="0" dirty="0" smtClean="0">
                  <a:solidFill>
                    <a:prstClr val="black"/>
                  </a:solidFill>
                  <a:latin typeface="Lucida Sans Unicode"/>
                  <a:ea typeface="微軟正黑體"/>
                  <a:cs typeface="+mn-cs"/>
                </a:rPr>
                <a:t>B</a:t>
              </a:r>
              <a:endParaRPr lang="zh-TW" altLang="en-US" sz="1800" b="0" dirty="0">
                <a:solidFill>
                  <a:prstClr val="black"/>
                </a:solidFill>
                <a:latin typeface="Lucida Sans Unicode"/>
                <a:ea typeface="微軟正黑體"/>
                <a:cs typeface="+mn-cs"/>
              </a:endParaRPr>
            </a:p>
          </p:txBody>
        </p:sp>
      </p:grpSp>
      <p:sp>
        <p:nvSpPr>
          <p:cNvPr id="35" name="Oval 34"/>
          <p:cNvSpPr/>
          <p:nvPr/>
        </p:nvSpPr>
        <p:spPr>
          <a:xfrm>
            <a:off x="1752600" y="4191000"/>
            <a:ext cx="1404156" cy="1029258"/>
          </a:xfrm>
          <a:prstGeom prst="ellipse">
            <a:avLst/>
          </a:prstGeom>
          <a:noFill/>
          <a:ln w="5715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TW" altLang="en-US" sz="1800" b="0">
              <a:solidFill>
                <a:prstClr val="white"/>
              </a:solidFill>
            </a:endParaRPr>
          </a:p>
        </p:txBody>
      </p:sp>
      <p:sp>
        <p:nvSpPr>
          <p:cNvPr id="36" name="Down Arrow 35"/>
          <p:cNvSpPr/>
          <p:nvPr/>
        </p:nvSpPr>
        <p:spPr>
          <a:xfrm>
            <a:off x="2267744" y="5286350"/>
            <a:ext cx="360040" cy="469793"/>
          </a:xfrm>
          <a:prstGeom prst="downArrow">
            <a:avLst/>
          </a:prstGeom>
          <a:ln>
            <a:solidFill>
              <a:srgbClr val="0033CC"/>
            </a:solidFill>
          </a:ln>
        </p:spPr>
        <p:style>
          <a:lnRef idx="2">
            <a:schemeClr val="accent1"/>
          </a:lnRef>
          <a:fillRef idx="1">
            <a:schemeClr val="lt1"/>
          </a:fillRef>
          <a:effectRef idx="0">
            <a:schemeClr val="accent1"/>
          </a:effectRef>
          <a:fontRef idx="minor">
            <a:schemeClr val="dk1"/>
          </a:fontRef>
        </p:style>
        <p:txBody>
          <a:bodyPr rtlCol="0" anchor="ctr"/>
          <a:lstStyle/>
          <a:p>
            <a:pPr algn="ctr" eaLnBrk="1" fontAlgn="auto" hangingPunct="1">
              <a:spcBef>
                <a:spcPts val="0"/>
              </a:spcBef>
              <a:spcAft>
                <a:spcPts val="0"/>
              </a:spcAft>
            </a:pPr>
            <a:endParaRPr lang="zh-TW" altLang="en-US" sz="1800" b="0">
              <a:solidFill>
                <a:prstClr val="black"/>
              </a:solidFill>
            </a:endParaRPr>
          </a:p>
        </p:txBody>
      </p:sp>
      <p:sp>
        <p:nvSpPr>
          <p:cNvPr id="37" name="Oval 36"/>
          <p:cNvSpPr/>
          <p:nvPr/>
        </p:nvSpPr>
        <p:spPr>
          <a:xfrm>
            <a:off x="3347864" y="4257092"/>
            <a:ext cx="2060746" cy="1029258"/>
          </a:xfrm>
          <a:prstGeom prst="ellipse">
            <a:avLst/>
          </a:prstGeom>
          <a:noFill/>
          <a:ln>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eaLnBrk="1" fontAlgn="auto" hangingPunct="1">
              <a:spcBef>
                <a:spcPts val="0"/>
              </a:spcBef>
              <a:spcAft>
                <a:spcPts val="0"/>
              </a:spcAft>
            </a:pPr>
            <a:endParaRPr lang="zh-TW" altLang="en-US" sz="1800" b="0">
              <a:solidFill>
                <a:prstClr val="black"/>
              </a:solidFill>
            </a:endParaRPr>
          </a:p>
        </p:txBody>
      </p:sp>
      <p:sp>
        <p:nvSpPr>
          <p:cNvPr id="39" name="Down Arrow 38"/>
          <p:cNvSpPr/>
          <p:nvPr/>
        </p:nvSpPr>
        <p:spPr>
          <a:xfrm rot="10800000">
            <a:off x="4139953" y="3751294"/>
            <a:ext cx="360040" cy="469793"/>
          </a:xfrm>
          <a:prstGeom prst="down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eaLnBrk="1" fontAlgn="auto" hangingPunct="1">
              <a:spcBef>
                <a:spcPts val="0"/>
              </a:spcBef>
              <a:spcAft>
                <a:spcPts val="0"/>
              </a:spcAft>
            </a:pPr>
            <a:endParaRPr lang="zh-TW" altLang="en-US" sz="1800" b="0">
              <a:solidFill>
                <a:prstClr val="black"/>
              </a:solidFill>
            </a:endParaRPr>
          </a:p>
        </p:txBody>
      </p:sp>
      <p:sp>
        <p:nvSpPr>
          <p:cNvPr id="40" name="TextBox 39"/>
          <p:cNvSpPr txBox="1"/>
          <p:nvPr/>
        </p:nvSpPr>
        <p:spPr>
          <a:xfrm>
            <a:off x="5943600" y="3501008"/>
            <a:ext cx="2717793" cy="923330"/>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eaLnBrk="1" fontAlgn="auto" hangingPunct="1">
              <a:spcBef>
                <a:spcPts val="0"/>
              </a:spcBef>
              <a:spcAft>
                <a:spcPts val="0"/>
              </a:spcAft>
            </a:pPr>
            <a:r>
              <a:rPr lang="en-US" altLang="zh-TW" sz="1800" b="0" dirty="0" smtClean="0">
                <a:solidFill>
                  <a:sysClr val="windowText" lastClr="000000"/>
                </a:solidFill>
              </a:rPr>
              <a:t>Cold air flows over warm ocean, upward sensible heat flux</a:t>
            </a:r>
            <a:endParaRPr lang="zh-TW" altLang="en-US" sz="1800" b="0" dirty="0">
              <a:solidFill>
                <a:sysClr val="windowText" lastClr="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up)">
                                      <p:cBhvr>
                                        <p:cTn id="21" dur="500"/>
                                        <p:tgtEl>
                                          <p:spTgt spid="36"/>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up)">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wipe(down)">
                                      <p:cBhvr>
                                        <p:cTn id="33" dur="500"/>
                                        <p:tgtEl>
                                          <p:spTgt spid="4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down)">
                                      <p:cBhvr>
                                        <p:cTn id="3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5" grpId="0" animBg="1"/>
      <p:bldP spid="36" grpId="0" animBg="1"/>
      <p:bldP spid="37" grpId="0" animBg="1"/>
      <p:bldP spid="39" grpId="0" animBg="1"/>
      <p:bldP spid="40" grpId="0" animBg="1"/>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Rectangle 6"/>
          <p:cNvSpPr>
            <a:spLocks noChangeArrowheads="1"/>
          </p:cNvSpPr>
          <p:nvPr/>
        </p:nvSpPr>
        <p:spPr bwMode="auto">
          <a:xfrm>
            <a:off x="2743200" y="5867400"/>
            <a:ext cx="4038600" cy="276225"/>
          </a:xfrm>
          <a:prstGeom prst="rect">
            <a:avLst/>
          </a:prstGeom>
          <a:noFill/>
          <a:ln w="9525">
            <a:noFill/>
            <a:miter lim="800000"/>
            <a:headEnd/>
            <a:tailEnd/>
          </a:ln>
        </p:spPr>
        <p:txBody>
          <a:bodyPr>
            <a:prstTxWarp prst="textNoShape">
              <a:avLst/>
            </a:prstTxWarp>
            <a:spAutoFit/>
          </a:bodyPr>
          <a:lstStyle/>
          <a:p>
            <a:pPr eaLnBrk="1" hangingPunct="1"/>
            <a:r>
              <a:rPr lang="en-US" sz="1200" b="0" i="1">
                <a:solidFill>
                  <a:srgbClr val="FFC000"/>
                </a:solidFill>
                <a:ea typeface="+mn-ea"/>
                <a:cs typeface="+mn-cs"/>
              </a:rPr>
              <a:t>http://www7320.nrlssc.navy.mil/NLIWI_WWW/ITOP.html</a:t>
            </a:r>
          </a:p>
        </p:txBody>
      </p:sp>
      <p:sp>
        <p:nvSpPr>
          <p:cNvPr id="2051" name="Rectangle 3"/>
          <p:cNvSpPr>
            <a:spLocks noChangeArrowheads="1"/>
          </p:cNvSpPr>
          <p:nvPr/>
        </p:nvSpPr>
        <p:spPr bwMode="auto">
          <a:xfrm>
            <a:off x="685800" y="228600"/>
            <a:ext cx="7848600" cy="1724025"/>
          </a:xfrm>
          <a:prstGeom prst="rect">
            <a:avLst/>
          </a:prstGeom>
          <a:noFill/>
          <a:ln w="9525">
            <a:noFill/>
            <a:miter lim="800000"/>
            <a:headEnd/>
            <a:tailEnd/>
          </a:ln>
        </p:spPr>
        <p:txBody>
          <a:bodyPr>
            <a:prstTxWarp prst="textNoShape">
              <a:avLst/>
            </a:prstTxWarp>
            <a:spAutoFit/>
          </a:bodyPr>
          <a:lstStyle/>
          <a:p>
            <a:pPr algn="ctr" eaLnBrk="1" hangingPunct="1"/>
            <a:r>
              <a:rPr lang="en-US" sz="2800" b="0" dirty="0">
                <a:solidFill>
                  <a:srgbClr val="FFFFFF"/>
                </a:solidFill>
                <a:ea typeface="+mn-ea"/>
                <a:cs typeface="+mn-cs"/>
              </a:rPr>
              <a:t>ITOP</a:t>
            </a:r>
          </a:p>
          <a:p>
            <a:pPr algn="ctr" eaLnBrk="1" hangingPunct="1"/>
            <a:r>
              <a:rPr lang="en-US" sz="1000" dirty="0">
                <a:solidFill>
                  <a:srgbClr val="FFFFFF"/>
                </a:solidFill>
                <a:ea typeface="+mn-ea"/>
                <a:cs typeface="+mn-cs"/>
              </a:rPr>
              <a:t> </a:t>
            </a:r>
          </a:p>
          <a:p>
            <a:pPr algn="ctr" eaLnBrk="1" hangingPunct="1"/>
            <a:r>
              <a:rPr lang="en-US" sz="1400" b="0" dirty="0">
                <a:solidFill>
                  <a:srgbClr val="FFFFFF"/>
                </a:solidFill>
                <a:ea typeface="+mn-ea"/>
                <a:cs typeface="+mn-cs"/>
              </a:rPr>
              <a:t>D. S. </a:t>
            </a:r>
            <a:r>
              <a:rPr lang="en-US" sz="1400" b="0" dirty="0" err="1">
                <a:solidFill>
                  <a:srgbClr val="FFFFFF"/>
                </a:solidFill>
                <a:ea typeface="+mn-ea"/>
                <a:cs typeface="+mn-cs"/>
              </a:rPr>
              <a:t>Ko</a:t>
            </a:r>
            <a:r>
              <a:rPr lang="en-US" sz="1400" b="0" dirty="0">
                <a:solidFill>
                  <a:srgbClr val="FFFFFF"/>
                </a:solidFill>
                <a:ea typeface="+mn-ea"/>
                <a:cs typeface="+mn-cs"/>
              </a:rPr>
              <a:t> (Naval Research Laboratory)              S.-Y. Chao (University of Maryland)</a:t>
            </a:r>
          </a:p>
          <a:p>
            <a:pPr algn="ctr" eaLnBrk="1" hangingPunct="1"/>
            <a:endParaRPr lang="en-US" sz="1200" b="0" dirty="0">
              <a:solidFill>
                <a:srgbClr val="FFFFFF"/>
              </a:solidFill>
              <a:ea typeface="+mn-ea"/>
              <a:cs typeface="+mn-cs"/>
            </a:endParaRPr>
          </a:p>
          <a:p>
            <a:pPr algn="ctr" eaLnBrk="1" hangingPunct="1"/>
            <a:r>
              <a:rPr lang="en-US" sz="1800" b="0" i="1" dirty="0">
                <a:solidFill>
                  <a:srgbClr val="FFFFFF"/>
                </a:solidFill>
                <a:ea typeface="+mn-ea"/>
                <a:cs typeface="+mn-cs"/>
              </a:rPr>
              <a:t>East Asian Seas </a:t>
            </a:r>
            <a:r>
              <a:rPr lang="en-US" sz="1800" b="0" i="1" dirty="0" err="1">
                <a:solidFill>
                  <a:srgbClr val="FFFFFF"/>
                </a:solidFill>
                <a:ea typeface="+mn-ea"/>
                <a:cs typeface="+mn-cs"/>
              </a:rPr>
              <a:t>Nowcast</a:t>
            </a:r>
            <a:r>
              <a:rPr lang="en-US" sz="1800" b="0" i="1" dirty="0">
                <a:solidFill>
                  <a:srgbClr val="FFFFFF"/>
                </a:solidFill>
                <a:ea typeface="+mn-ea"/>
                <a:cs typeface="+mn-cs"/>
              </a:rPr>
              <a:t>/Forecast System (EASNFS)</a:t>
            </a:r>
          </a:p>
          <a:p>
            <a:pPr algn="ctr" eaLnBrk="1" hangingPunct="1"/>
            <a:endParaRPr lang="en-US" sz="600" b="0" dirty="0">
              <a:solidFill>
                <a:srgbClr val="FFFFFF"/>
              </a:solidFill>
              <a:ea typeface="+mn-ea"/>
              <a:cs typeface="+mn-cs"/>
            </a:endParaRPr>
          </a:p>
          <a:p>
            <a:pPr algn="ctr" eaLnBrk="1" hangingPunct="1"/>
            <a:r>
              <a:rPr lang="en-US" sz="1600" b="0" dirty="0">
                <a:solidFill>
                  <a:srgbClr val="FFFFFF"/>
                </a:solidFill>
                <a:ea typeface="+mn-ea"/>
                <a:cs typeface="+mn-cs"/>
              </a:rPr>
              <a:t>Daily 120-hr Forecast from 2010/08/01 to 2010/11/30 to support IOP</a:t>
            </a:r>
          </a:p>
        </p:txBody>
      </p:sp>
      <p:pic>
        <p:nvPicPr>
          <p:cNvPr id="2052" name="Picture 7" descr="east.gif"/>
          <p:cNvPicPr>
            <a:picLocks noChangeAspect="1"/>
          </p:cNvPicPr>
          <p:nvPr/>
        </p:nvPicPr>
        <p:blipFill>
          <a:blip r:embed="rId3"/>
          <a:srcRect/>
          <a:stretch>
            <a:fillRect/>
          </a:stretch>
        </p:blipFill>
        <p:spPr bwMode="auto">
          <a:xfrm>
            <a:off x="2438400" y="2057400"/>
            <a:ext cx="4572000" cy="3886200"/>
          </a:xfrm>
          <a:prstGeom prst="rect">
            <a:avLst/>
          </a:prstGeom>
          <a:noFill/>
          <a:ln w="9525">
            <a:noFill/>
            <a:miter lim="800000"/>
            <a:headEnd/>
            <a:tailEnd/>
          </a:ln>
        </p:spPr>
      </p:pic>
      <p:cxnSp>
        <p:nvCxnSpPr>
          <p:cNvPr id="11" name="Straight Connector 10"/>
          <p:cNvCxnSpPr/>
          <p:nvPr/>
        </p:nvCxnSpPr>
        <p:spPr>
          <a:xfrm>
            <a:off x="381000" y="1143000"/>
            <a:ext cx="838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04800" y="6211888"/>
            <a:ext cx="8534400" cy="461962"/>
          </a:xfrm>
          <a:prstGeom prst="rect">
            <a:avLst/>
          </a:prstGeom>
        </p:spPr>
        <p:txBody>
          <a:bodyPr>
            <a:prstTxWarp prst="textNoShape">
              <a:avLst/>
            </a:prstTxWarp>
            <a:spAutoFit/>
          </a:bodyPr>
          <a:lstStyle/>
          <a:p>
            <a:pPr algn="ctr" eaLnBrk="1" hangingPunct="1"/>
            <a:r>
              <a:rPr lang="en-US" sz="1200" b="0">
                <a:solidFill>
                  <a:srgbClr val="FFFFFF"/>
                </a:solidFill>
                <a:ea typeface="+mn-ea"/>
                <a:cs typeface="+mn-cs"/>
              </a:rPr>
              <a:t>Pun, I.F., I.-I. Lin, P.G. Black, and D.S. Ko, 2012: </a:t>
            </a:r>
            <a:r>
              <a:rPr lang="en-US" altLang="zh-TW" sz="1200" b="0">
                <a:solidFill>
                  <a:srgbClr val="FFFFFF"/>
                </a:solidFill>
                <a:ea typeface="新細明體" pitchFamily="-84" charset="-120"/>
                <a:cs typeface="Times New Roman" pitchFamily="-84" charset="0"/>
              </a:rPr>
              <a:t>Regression-derived satellite-based upper ocean thermal structure</a:t>
            </a:r>
          </a:p>
          <a:p>
            <a:pPr algn="ctr" eaLnBrk="1" hangingPunct="1"/>
            <a:r>
              <a:rPr lang="en-US" altLang="zh-TW" sz="1200" b="0">
                <a:solidFill>
                  <a:srgbClr val="FFFFFF"/>
                </a:solidFill>
                <a:ea typeface="新細明體" pitchFamily="-84" charset="-120"/>
                <a:cs typeface="Times New Roman" pitchFamily="-84" charset="0"/>
              </a:rPr>
              <a:t> for the western North Pacific typhoon research, </a:t>
            </a:r>
            <a:r>
              <a:rPr lang="en-US" altLang="zh-TW" sz="1200" b="0" i="1">
                <a:solidFill>
                  <a:srgbClr val="FFFFFF"/>
                </a:solidFill>
                <a:ea typeface="新細明體" pitchFamily="-84" charset="-120"/>
                <a:cs typeface="Times New Roman" pitchFamily="-84" charset="0"/>
              </a:rPr>
              <a:t>Prog. Oceanog</a:t>
            </a:r>
            <a:r>
              <a:rPr lang="en-US" altLang="zh-TW" sz="1200" b="0">
                <a:solidFill>
                  <a:srgbClr val="FFFFFF"/>
                </a:solidFill>
                <a:ea typeface="新細明體" pitchFamily="-84" charset="-120"/>
                <a:cs typeface="Times New Roman" pitchFamily="-84" charset="0"/>
              </a:rPr>
              <a:t>., submitted.</a:t>
            </a:r>
            <a:endParaRPr lang="en-US" altLang="zh-TW" sz="1200" b="0">
              <a:solidFill>
                <a:srgbClr val="FFFFFF"/>
              </a:solidFill>
              <a:ea typeface="新細明體" pitchFamily="-84" charset="-120"/>
              <a:cs typeface="新細明體" pitchFamily="-84" charset="-12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a:off x="3962400" y="-3048"/>
            <a:ext cx="5084064" cy="3813048"/>
          </a:xfrm>
          <a:prstGeom prst="rect">
            <a:avLst/>
          </a:prstGeom>
        </p:spPr>
      </p:pic>
      <p:pic>
        <p:nvPicPr>
          <p:cNvPr id="9" name="Picture 8"/>
          <p:cNvPicPr>
            <a:picLocks noChangeAspect="1"/>
          </p:cNvPicPr>
          <p:nvPr/>
        </p:nvPicPr>
        <p:blipFill>
          <a:blip r:embed="rId4" cstate="print"/>
          <a:stretch>
            <a:fillRect/>
          </a:stretch>
        </p:blipFill>
        <p:spPr>
          <a:xfrm>
            <a:off x="5713219" y="1196752"/>
            <a:ext cx="266215" cy="242495"/>
          </a:xfrm>
          <a:prstGeom prst="rect">
            <a:avLst/>
          </a:prstGeom>
        </p:spPr>
      </p:pic>
      <p:sp>
        <p:nvSpPr>
          <p:cNvPr id="11" name="Rounded Rectangle 10"/>
          <p:cNvSpPr/>
          <p:nvPr/>
        </p:nvSpPr>
        <p:spPr>
          <a:xfrm>
            <a:off x="1" y="0"/>
            <a:ext cx="3843160" cy="52295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r>
              <a:rPr lang="en-US" altLang="zh-TW" b="0" dirty="0" smtClean="0">
                <a:solidFill>
                  <a:prstClr val="white"/>
                </a:solidFill>
              </a:rPr>
              <a:t>Typhoon </a:t>
            </a:r>
            <a:r>
              <a:rPr lang="en-US" altLang="zh-TW" b="0" dirty="0" err="1" smtClean="0">
                <a:solidFill>
                  <a:prstClr val="white"/>
                </a:solidFill>
              </a:rPr>
              <a:t>Fanapi</a:t>
            </a:r>
            <a:r>
              <a:rPr lang="en-US" altLang="zh-TW" b="0" dirty="0" smtClean="0">
                <a:solidFill>
                  <a:prstClr val="white"/>
                </a:solidFill>
              </a:rPr>
              <a:t> - CWRF </a:t>
            </a:r>
            <a:endParaRPr lang="en-US" b="0" dirty="0">
              <a:solidFill>
                <a:prstClr val="white"/>
              </a:solidFill>
            </a:endParaRPr>
          </a:p>
        </p:txBody>
      </p:sp>
      <p:sp>
        <p:nvSpPr>
          <p:cNvPr id="23" name="TextBox 22"/>
          <p:cNvSpPr txBox="1"/>
          <p:nvPr/>
        </p:nvSpPr>
        <p:spPr>
          <a:xfrm>
            <a:off x="5892807" y="5105400"/>
            <a:ext cx="2717793" cy="923330"/>
          </a:xfrm>
          <a:prstGeom prst="rect">
            <a:avLst/>
          </a:prstGeom>
          <a:ln>
            <a:solidFill>
              <a:srgbClr val="3333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eaLnBrk="1" fontAlgn="auto" hangingPunct="1">
              <a:spcBef>
                <a:spcPts val="0"/>
              </a:spcBef>
              <a:spcAft>
                <a:spcPts val="0"/>
              </a:spcAft>
            </a:pPr>
            <a:r>
              <a:rPr lang="en-US" altLang="zh-TW" sz="1800" b="0" dirty="0" smtClean="0">
                <a:solidFill>
                  <a:sysClr val="windowText" lastClr="000000"/>
                </a:solidFill>
              </a:rPr>
              <a:t>Warm air flows over cold ocean, downward sensible heat flux</a:t>
            </a:r>
            <a:endParaRPr lang="zh-TW" altLang="en-US" sz="1800" b="0" dirty="0">
              <a:solidFill>
                <a:sysClr val="windowText" lastClr="000000"/>
              </a:solidFill>
            </a:endParaRPr>
          </a:p>
        </p:txBody>
      </p:sp>
      <p:grpSp>
        <p:nvGrpSpPr>
          <p:cNvPr id="2" name="Group 40"/>
          <p:cNvGrpSpPr/>
          <p:nvPr/>
        </p:nvGrpSpPr>
        <p:grpSpPr>
          <a:xfrm>
            <a:off x="5979013" y="228600"/>
            <a:ext cx="2860187" cy="2927262"/>
            <a:chOff x="5924282" y="179348"/>
            <a:chExt cx="2860187" cy="2927262"/>
          </a:xfrm>
        </p:grpSpPr>
        <p:grpSp>
          <p:nvGrpSpPr>
            <p:cNvPr id="3" name="Group 21"/>
            <p:cNvGrpSpPr/>
            <p:nvPr/>
          </p:nvGrpSpPr>
          <p:grpSpPr>
            <a:xfrm>
              <a:off x="5924282" y="338293"/>
              <a:ext cx="2860187" cy="2392028"/>
              <a:chOff x="5924282" y="338293"/>
              <a:chExt cx="2860187" cy="2392028"/>
            </a:xfrm>
          </p:grpSpPr>
          <p:sp>
            <p:nvSpPr>
              <p:cNvPr id="16" name="TextBox 15"/>
              <p:cNvSpPr txBox="1"/>
              <p:nvPr/>
            </p:nvSpPr>
            <p:spPr>
              <a:xfrm>
                <a:off x="7668345" y="2205140"/>
                <a:ext cx="1116124" cy="369332"/>
              </a:xfrm>
              <a:prstGeom prst="rect">
                <a:avLst/>
              </a:prstGeom>
              <a:noFill/>
            </p:spPr>
            <p:txBody>
              <a:bodyPr wrap="square" rtlCol="0">
                <a:spAutoFit/>
              </a:bodyPr>
              <a:lstStyle/>
              <a:p>
                <a:pPr eaLnBrk="1" fontAlgn="auto" hangingPunct="1">
                  <a:spcBef>
                    <a:spcPts val="0"/>
                  </a:spcBef>
                  <a:spcAft>
                    <a:spcPts val="0"/>
                  </a:spcAft>
                </a:pPr>
                <a:r>
                  <a:rPr lang="en-US" altLang="zh-TW" sz="1800" b="0" dirty="0" smtClean="0">
                    <a:solidFill>
                      <a:srgbClr val="FF0000"/>
                    </a:solidFill>
                    <a:latin typeface="Lucida Sans Unicode"/>
                    <a:ea typeface="微軟正黑體"/>
                  </a:rPr>
                  <a:t>WARM</a:t>
                </a:r>
                <a:endParaRPr lang="zh-TW" altLang="en-US" sz="1800" b="0" dirty="0">
                  <a:solidFill>
                    <a:srgbClr val="FF0000"/>
                  </a:solidFill>
                  <a:latin typeface="Lucida Sans Unicode"/>
                  <a:ea typeface="微軟正黑體"/>
                </a:endParaRPr>
              </a:p>
            </p:txBody>
          </p:sp>
          <p:sp>
            <p:nvSpPr>
              <p:cNvPr id="17" name="TextBox 16"/>
              <p:cNvSpPr txBox="1"/>
              <p:nvPr/>
            </p:nvSpPr>
            <p:spPr>
              <a:xfrm>
                <a:off x="6552221" y="338293"/>
                <a:ext cx="1116124" cy="369332"/>
              </a:xfrm>
              <a:prstGeom prst="rect">
                <a:avLst/>
              </a:prstGeom>
              <a:noFill/>
            </p:spPr>
            <p:txBody>
              <a:bodyPr wrap="square" rtlCol="0">
                <a:spAutoFit/>
              </a:bodyPr>
              <a:lstStyle/>
              <a:p>
                <a:pPr eaLnBrk="1" fontAlgn="auto" hangingPunct="1">
                  <a:spcBef>
                    <a:spcPts val="0"/>
                  </a:spcBef>
                  <a:spcAft>
                    <a:spcPts val="0"/>
                  </a:spcAft>
                </a:pPr>
                <a:r>
                  <a:rPr lang="en-US" altLang="zh-TW" sz="1800" b="0" dirty="0" smtClean="0">
                    <a:solidFill>
                      <a:srgbClr val="FF0000"/>
                    </a:solidFill>
                    <a:latin typeface="Lucida Sans Unicode"/>
                    <a:ea typeface="微軟正黑體"/>
                  </a:rPr>
                  <a:t>WARM</a:t>
                </a:r>
                <a:endParaRPr lang="zh-TW" altLang="en-US" sz="1800" b="0" dirty="0">
                  <a:solidFill>
                    <a:srgbClr val="FF0000"/>
                  </a:solidFill>
                  <a:latin typeface="Lucida Sans Unicode"/>
                  <a:ea typeface="微軟正黑體"/>
                </a:endParaRPr>
              </a:p>
            </p:txBody>
          </p:sp>
          <p:sp>
            <p:nvSpPr>
              <p:cNvPr id="18" name="TextBox 17"/>
              <p:cNvSpPr txBox="1"/>
              <p:nvPr/>
            </p:nvSpPr>
            <p:spPr>
              <a:xfrm>
                <a:off x="7110283" y="1069915"/>
                <a:ext cx="1116124" cy="369332"/>
              </a:xfrm>
              <a:prstGeom prst="rect">
                <a:avLst/>
              </a:prstGeom>
              <a:noFill/>
            </p:spPr>
            <p:txBody>
              <a:bodyPr wrap="square" rtlCol="0">
                <a:spAutoFit/>
              </a:bodyPr>
              <a:lstStyle/>
              <a:p>
                <a:pPr eaLnBrk="1" fontAlgn="auto" hangingPunct="1">
                  <a:spcBef>
                    <a:spcPts val="0"/>
                  </a:spcBef>
                  <a:spcAft>
                    <a:spcPts val="0"/>
                  </a:spcAft>
                </a:pPr>
                <a:r>
                  <a:rPr lang="en-US" altLang="zh-TW" sz="1800" b="0" dirty="0" smtClean="0">
                    <a:solidFill>
                      <a:srgbClr val="FF0000"/>
                    </a:solidFill>
                    <a:latin typeface="Lucida Sans Unicode"/>
                    <a:ea typeface="微軟正黑體"/>
                  </a:rPr>
                  <a:t>COLD</a:t>
                </a:r>
                <a:endParaRPr lang="zh-TW" altLang="en-US" sz="1800" b="0" dirty="0">
                  <a:solidFill>
                    <a:srgbClr val="FF0000"/>
                  </a:solidFill>
                  <a:latin typeface="Lucida Sans Unicode"/>
                  <a:ea typeface="微軟正黑體"/>
                </a:endParaRPr>
              </a:p>
            </p:txBody>
          </p:sp>
          <p:sp>
            <p:nvSpPr>
              <p:cNvPr id="19" name="Freeform 18"/>
              <p:cNvSpPr/>
              <p:nvPr/>
            </p:nvSpPr>
            <p:spPr>
              <a:xfrm>
                <a:off x="5924282" y="450761"/>
                <a:ext cx="2150772" cy="2279560"/>
              </a:xfrm>
              <a:custGeom>
                <a:avLst/>
                <a:gdLst>
                  <a:gd name="connsiteX0" fmla="*/ 2150772 w 2150772"/>
                  <a:gd name="connsiteY0" fmla="*/ 2279560 h 2279560"/>
                  <a:gd name="connsiteX1" fmla="*/ 2125014 w 2150772"/>
                  <a:gd name="connsiteY1" fmla="*/ 2240924 h 2279560"/>
                  <a:gd name="connsiteX2" fmla="*/ 2086377 w 2150772"/>
                  <a:gd name="connsiteY2" fmla="*/ 2215166 h 2279560"/>
                  <a:gd name="connsiteX3" fmla="*/ 1957588 w 2150772"/>
                  <a:gd name="connsiteY3" fmla="*/ 2176529 h 2279560"/>
                  <a:gd name="connsiteX4" fmla="*/ 1918952 w 2150772"/>
                  <a:gd name="connsiteY4" fmla="*/ 2163650 h 2279560"/>
                  <a:gd name="connsiteX5" fmla="*/ 1867436 w 2150772"/>
                  <a:gd name="connsiteY5" fmla="*/ 2086377 h 2279560"/>
                  <a:gd name="connsiteX6" fmla="*/ 1828800 w 2150772"/>
                  <a:gd name="connsiteY6" fmla="*/ 2009104 h 2279560"/>
                  <a:gd name="connsiteX7" fmla="*/ 1803042 w 2150772"/>
                  <a:gd name="connsiteY7" fmla="*/ 1815921 h 2279560"/>
                  <a:gd name="connsiteX8" fmla="*/ 1790163 w 2150772"/>
                  <a:gd name="connsiteY8" fmla="*/ 1777284 h 2279560"/>
                  <a:gd name="connsiteX9" fmla="*/ 1751526 w 2150772"/>
                  <a:gd name="connsiteY9" fmla="*/ 1751526 h 2279560"/>
                  <a:gd name="connsiteX10" fmla="*/ 1712890 w 2150772"/>
                  <a:gd name="connsiteY10" fmla="*/ 1674253 h 2279560"/>
                  <a:gd name="connsiteX11" fmla="*/ 1674253 w 2150772"/>
                  <a:gd name="connsiteY11" fmla="*/ 1648495 h 2279560"/>
                  <a:gd name="connsiteX12" fmla="*/ 1622738 w 2150772"/>
                  <a:gd name="connsiteY12" fmla="*/ 1584101 h 2279560"/>
                  <a:gd name="connsiteX13" fmla="*/ 1571222 w 2150772"/>
                  <a:gd name="connsiteY13" fmla="*/ 1506828 h 2279560"/>
                  <a:gd name="connsiteX14" fmla="*/ 1493949 w 2150772"/>
                  <a:gd name="connsiteY14" fmla="*/ 1442433 h 2279560"/>
                  <a:gd name="connsiteX15" fmla="*/ 1455312 w 2150772"/>
                  <a:gd name="connsiteY15" fmla="*/ 1416676 h 2279560"/>
                  <a:gd name="connsiteX16" fmla="*/ 1403797 w 2150772"/>
                  <a:gd name="connsiteY16" fmla="*/ 1339402 h 2279560"/>
                  <a:gd name="connsiteX17" fmla="*/ 1390918 w 2150772"/>
                  <a:gd name="connsiteY17" fmla="*/ 1300766 h 2279560"/>
                  <a:gd name="connsiteX18" fmla="*/ 1352281 w 2150772"/>
                  <a:gd name="connsiteY18" fmla="*/ 1262129 h 2279560"/>
                  <a:gd name="connsiteX19" fmla="*/ 1326524 w 2150772"/>
                  <a:gd name="connsiteY19" fmla="*/ 1223493 h 2279560"/>
                  <a:gd name="connsiteX20" fmla="*/ 1249250 w 2150772"/>
                  <a:gd name="connsiteY20" fmla="*/ 1171977 h 2279560"/>
                  <a:gd name="connsiteX21" fmla="*/ 1223493 w 2150772"/>
                  <a:gd name="connsiteY21" fmla="*/ 1133340 h 2279560"/>
                  <a:gd name="connsiteX22" fmla="*/ 1184856 w 2150772"/>
                  <a:gd name="connsiteY22" fmla="*/ 1120462 h 2279560"/>
                  <a:gd name="connsiteX23" fmla="*/ 1146219 w 2150772"/>
                  <a:gd name="connsiteY23" fmla="*/ 1094704 h 2279560"/>
                  <a:gd name="connsiteX24" fmla="*/ 1068946 w 2150772"/>
                  <a:gd name="connsiteY24" fmla="*/ 940157 h 2279560"/>
                  <a:gd name="connsiteX25" fmla="*/ 1056067 w 2150772"/>
                  <a:gd name="connsiteY25" fmla="*/ 901521 h 2279560"/>
                  <a:gd name="connsiteX26" fmla="*/ 1017431 w 2150772"/>
                  <a:gd name="connsiteY26" fmla="*/ 824247 h 2279560"/>
                  <a:gd name="connsiteX27" fmla="*/ 978794 w 2150772"/>
                  <a:gd name="connsiteY27" fmla="*/ 811369 h 2279560"/>
                  <a:gd name="connsiteX28" fmla="*/ 862884 w 2150772"/>
                  <a:gd name="connsiteY28" fmla="*/ 798490 h 2279560"/>
                  <a:gd name="connsiteX29" fmla="*/ 682580 w 2150772"/>
                  <a:gd name="connsiteY29" fmla="*/ 785611 h 2279560"/>
                  <a:gd name="connsiteX30" fmla="*/ 231819 w 2150772"/>
                  <a:gd name="connsiteY30" fmla="*/ 759853 h 2279560"/>
                  <a:gd name="connsiteX31" fmla="*/ 180304 w 2150772"/>
                  <a:gd name="connsiteY31" fmla="*/ 746974 h 2279560"/>
                  <a:gd name="connsiteX32" fmla="*/ 77273 w 2150772"/>
                  <a:gd name="connsiteY32" fmla="*/ 721216 h 2279560"/>
                  <a:gd name="connsiteX33" fmla="*/ 38636 w 2150772"/>
                  <a:gd name="connsiteY33" fmla="*/ 695459 h 2279560"/>
                  <a:gd name="connsiteX34" fmla="*/ 12879 w 2150772"/>
                  <a:gd name="connsiteY34" fmla="*/ 618185 h 2279560"/>
                  <a:gd name="connsiteX35" fmla="*/ 0 w 2150772"/>
                  <a:gd name="connsiteY35" fmla="*/ 579549 h 2279560"/>
                  <a:gd name="connsiteX36" fmla="*/ 12879 w 2150772"/>
                  <a:gd name="connsiteY36" fmla="*/ 399245 h 2279560"/>
                  <a:gd name="connsiteX37" fmla="*/ 38636 w 2150772"/>
                  <a:gd name="connsiteY37" fmla="*/ 321971 h 2279560"/>
                  <a:gd name="connsiteX38" fmla="*/ 77273 w 2150772"/>
                  <a:gd name="connsiteY38" fmla="*/ 296214 h 2279560"/>
                  <a:gd name="connsiteX39" fmla="*/ 103031 w 2150772"/>
                  <a:gd name="connsiteY39" fmla="*/ 257577 h 2279560"/>
                  <a:gd name="connsiteX40" fmla="*/ 167425 w 2150772"/>
                  <a:gd name="connsiteY40" fmla="*/ 180304 h 2279560"/>
                  <a:gd name="connsiteX41" fmla="*/ 180304 w 2150772"/>
                  <a:gd name="connsiteY41" fmla="*/ 141667 h 2279560"/>
                  <a:gd name="connsiteX42" fmla="*/ 218941 w 2150772"/>
                  <a:gd name="connsiteY42" fmla="*/ 115909 h 2279560"/>
                  <a:gd name="connsiteX43" fmla="*/ 244698 w 2150772"/>
                  <a:gd name="connsiteY43" fmla="*/ 38636 h 2279560"/>
                  <a:gd name="connsiteX44" fmla="*/ 257577 w 2150772"/>
                  <a:gd name="connsiteY44" fmla="*/ 0 h 227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50772" h="2279560">
                    <a:moveTo>
                      <a:pt x="2150772" y="2279560"/>
                    </a:moveTo>
                    <a:cubicBezTo>
                      <a:pt x="2142186" y="2266681"/>
                      <a:pt x="2135959" y="2251869"/>
                      <a:pt x="2125014" y="2240924"/>
                    </a:cubicBezTo>
                    <a:cubicBezTo>
                      <a:pt x="2114069" y="2229979"/>
                      <a:pt x="2100522" y="2221453"/>
                      <a:pt x="2086377" y="2215166"/>
                    </a:cubicBezTo>
                    <a:cubicBezTo>
                      <a:pt x="2031284" y="2190680"/>
                      <a:pt x="2010037" y="2191515"/>
                      <a:pt x="1957588" y="2176529"/>
                    </a:cubicBezTo>
                    <a:cubicBezTo>
                      <a:pt x="1944535" y="2172800"/>
                      <a:pt x="1931831" y="2167943"/>
                      <a:pt x="1918952" y="2163650"/>
                    </a:cubicBezTo>
                    <a:cubicBezTo>
                      <a:pt x="1901780" y="2137892"/>
                      <a:pt x="1877225" y="2115745"/>
                      <a:pt x="1867436" y="2086377"/>
                    </a:cubicBezTo>
                    <a:cubicBezTo>
                      <a:pt x="1849662" y="2033056"/>
                      <a:pt x="1862087" y="2059036"/>
                      <a:pt x="1828800" y="2009104"/>
                    </a:cubicBezTo>
                    <a:cubicBezTo>
                      <a:pt x="1818672" y="1897700"/>
                      <a:pt x="1825796" y="1895561"/>
                      <a:pt x="1803042" y="1815921"/>
                    </a:cubicBezTo>
                    <a:cubicBezTo>
                      <a:pt x="1799312" y="1802868"/>
                      <a:pt x="1798644" y="1787885"/>
                      <a:pt x="1790163" y="1777284"/>
                    </a:cubicBezTo>
                    <a:cubicBezTo>
                      <a:pt x="1780494" y="1765197"/>
                      <a:pt x="1764405" y="1760112"/>
                      <a:pt x="1751526" y="1751526"/>
                    </a:cubicBezTo>
                    <a:cubicBezTo>
                      <a:pt x="1741052" y="1720101"/>
                      <a:pt x="1737857" y="1699220"/>
                      <a:pt x="1712890" y="1674253"/>
                    </a:cubicBezTo>
                    <a:cubicBezTo>
                      <a:pt x="1701945" y="1663308"/>
                      <a:pt x="1687132" y="1657081"/>
                      <a:pt x="1674253" y="1648495"/>
                    </a:cubicBezTo>
                    <a:cubicBezTo>
                      <a:pt x="1645250" y="1561489"/>
                      <a:pt x="1685472" y="1655797"/>
                      <a:pt x="1622738" y="1584101"/>
                    </a:cubicBezTo>
                    <a:cubicBezTo>
                      <a:pt x="1602353" y="1560803"/>
                      <a:pt x="1596980" y="1524000"/>
                      <a:pt x="1571222" y="1506828"/>
                    </a:cubicBezTo>
                    <a:cubicBezTo>
                      <a:pt x="1475285" y="1442868"/>
                      <a:pt x="1593126" y="1525079"/>
                      <a:pt x="1493949" y="1442433"/>
                    </a:cubicBezTo>
                    <a:cubicBezTo>
                      <a:pt x="1482058" y="1432524"/>
                      <a:pt x="1468191" y="1425262"/>
                      <a:pt x="1455312" y="1416676"/>
                    </a:cubicBezTo>
                    <a:cubicBezTo>
                      <a:pt x="1438140" y="1390918"/>
                      <a:pt x="1413587" y="1368770"/>
                      <a:pt x="1403797" y="1339402"/>
                    </a:cubicBezTo>
                    <a:cubicBezTo>
                      <a:pt x="1399504" y="1326523"/>
                      <a:pt x="1398448" y="1312061"/>
                      <a:pt x="1390918" y="1300766"/>
                    </a:cubicBezTo>
                    <a:cubicBezTo>
                      <a:pt x="1380815" y="1285611"/>
                      <a:pt x="1363941" y="1276121"/>
                      <a:pt x="1352281" y="1262129"/>
                    </a:cubicBezTo>
                    <a:cubicBezTo>
                      <a:pt x="1342372" y="1250238"/>
                      <a:pt x="1338173" y="1233685"/>
                      <a:pt x="1326524" y="1223493"/>
                    </a:cubicBezTo>
                    <a:cubicBezTo>
                      <a:pt x="1303226" y="1203108"/>
                      <a:pt x="1249250" y="1171977"/>
                      <a:pt x="1249250" y="1171977"/>
                    </a:cubicBezTo>
                    <a:cubicBezTo>
                      <a:pt x="1240664" y="1159098"/>
                      <a:pt x="1235580" y="1143009"/>
                      <a:pt x="1223493" y="1133340"/>
                    </a:cubicBezTo>
                    <a:cubicBezTo>
                      <a:pt x="1212892" y="1124859"/>
                      <a:pt x="1196998" y="1126533"/>
                      <a:pt x="1184856" y="1120462"/>
                    </a:cubicBezTo>
                    <a:cubicBezTo>
                      <a:pt x="1171011" y="1113540"/>
                      <a:pt x="1159098" y="1103290"/>
                      <a:pt x="1146219" y="1094704"/>
                    </a:cubicBezTo>
                    <a:cubicBezTo>
                      <a:pt x="1079643" y="994839"/>
                      <a:pt x="1104494" y="1046800"/>
                      <a:pt x="1068946" y="940157"/>
                    </a:cubicBezTo>
                    <a:lnTo>
                      <a:pt x="1056067" y="901521"/>
                    </a:lnTo>
                    <a:cubicBezTo>
                      <a:pt x="1047583" y="876070"/>
                      <a:pt x="1040126" y="842403"/>
                      <a:pt x="1017431" y="824247"/>
                    </a:cubicBezTo>
                    <a:cubicBezTo>
                      <a:pt x="1006830" y="815766"/>
                      <a:pt x="992185" y="813601"/>
                      <a:pt x="978794" y="811369"/>
                    </a:cubicBezTo>
                    <a:cubicBezTo>
                      <a:pt x="940448" y="804978"/>
                      <a:pt x="901612" y="801858"/>
                      <a:pt x="862884" y="798490"/>
                    </a:cubicBezTo>
                    <a:cubicBezTo>
                      <a:pt x="802856" y="793270"/>
                      <a:pt x="742681" y="789904"/>
                      <a:pt x="682580" y="785611"/>
                    </a:cubicBezTo>
                    <a:cubicBezTo>
                      <a:pt x="479307" y="744956"/>
                      <a:pt x="713774" y="788204"/>
                      <a:pt x="231819" y="759853"/>
                    </a:cubicBezTo>
                    <a:cubicBezTo>
                      <a:pt x="214149" y="758814"/>
                      <a:pt x="197583" y="750814"/>
                      <a:pt x="180304" y="746974"/>
                    </a:cubicBezTo>
                    <a:cubicBezTo>
                      <a:pt x="153850" y="741095"/>
                      <a:pt x="104891" y="735024"/>
                      <a:pt x="77273" y="721216"/>
                    </a:cubicBezTo>
                    <a:cubicBezTo>
                      <a:pt x="63429" y="714294"/>
                      <a:pt x="51515" y="704045"/>
                      <a:pt x="38636" y="695459"/>
                    </a:cubicBezTo>
                    <a:lnTo>
                      <a:pt x="12879" y="618185"/>
                    </a:lnTo>
                    <a:lnTo>
                      <a:pt x="0" y="579549"/>
                    </a:lnTo>
                    <a:cubicBezTo>
                      <a:pt x="4293" y="519448"/>
                      <a:pt x="3941" y="458833"/>
                      <a:pt x="12879" y="399245"/>
                    </a:cubicBezTo>
                    <a:cubicBezTo>
                      <a:pt x="16907" y="372394"/>
                      <a:pt x="16045" y="337031"/>
                      <a:pt x="38636" y="321971"/>
                    </a:cubicBezTo>
                    <a:lnTo>
                      <a:pt x="77273" y="296214"/>
                    </a:lnTo>
                    <a:cubicBezTo>
                      <a:pt x="85859" y="283335"/>
                      <a:pt x="93122" y="269468"/>
                      <a:pt x="103031" y="257577"/>
                    </a:cubicBezTo>
                    <a:cubicBezTo>
                      <a:pt x="185671" y="158408"/>
                      <a:pt x="103469" y="276235"/>
                      <a:pt x="167425" y="180304"/>
                    </a:cubicBezTo>
                    <a:cubicBezTo>
                      <a:pt x="171718" y="167425"/>
                      <a:pt x="171823" y="152268"/>
                      <a:pt x="180304" y="141667"/>
                    </a:cubicBezTo>
                    <a:cubicBezTo>
                      <a:pt x="189973" y="129580"/>
                      <a:pt x="210737" y="129035"/>
                      <a:pt x="218941" y="115909"/>
                    </a:cubicBezTo>
                    <a:cubicBezTo>
                      <a:pt x="233331" y="92885"/>
                      <a:pt x="236112" y="64394"/>
                      <a:pt x="244698" y="38636"/>
                    </a:cubicBezTo>
                    <a:lnTo>
                      <a:pt x="257577" y="0"/>
                    </a:lnTo>
                  </a:path>
                </a:pathLst>
              </a:custGeom>
              <a:ln w="28575">
                <a:solidFill>
                  <a:srgbClr val="FF0066">
                    <a:alpha val="96863"/>
                  </a:srgbClr>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zh-TW" altLang="en-US" sz="1800" b="0">
                  <a:solidFill>
                    <a:prstClr val="black"/>
                  </a:solidFill>
                </a:endParaRPr>
              </a:p>
            </p:txBody>
          </p:sp>
        </p:grpSp>
        <p:sp>
          <p:nvSpPr>
            <p:cNvPr id="28" name="TextBox 27"/>
            <p:cNvSpPr txBox="1"/>
            <p:nvPr/>
          </p:nvSpPr>
          <p:spPr>
            <a:xfrm>
              <a:off x="8023052" y="2737278"/>
              <a:ext cx="406709" cy="369332"/>
            </a:xfrm>
            <a:prstGeom prst="rect">
              <a:avLst/>
            </a:prstGeom>
            <a:solidFill>
              <a:schemeClr val="bg1"/>
            </a:solidFill>
            <a:ln w="38100">
              <a:solidFill>
                <a:schemeClr val="tx1"/>
              </a:solidFill>
            </a:ln>
          </p:spPr>
          <p:txBody>
            <a:bodyPr wrap="square" rtlCol="0">
              <a:spAutoFit/>
            </a:bodyPr>
            <a:lstStyle/>
            <a:p>
              <a:pPr eaLnBrk="1" fontAlgn="auto" hangingPunct="1">
                <a:spcBef>
                  <a:spcPts val="0"/>
                </a:spcBef>
                <a:spcAft>
                  <a:spcPts val="0"/>
                </a:spcAft>
              </a:pPr>
              <a:r>
                <a:rPr lang="en-US" altLang="zh-TW" sz="1800" b="0" dirty="0" smtClean="0">
                  <a:solidFill>
                    <a:prstClr val="black"/>
                  </a:solidFill>
                  <a:latin typeface="Lucida Sans Unicode"/>
                  <a:ea typeface="微軟正黑體"/>
                </a:rPr>
                <a:t>A</a:t>
              </a:r>
              <a:endParaRPr lang="zh-TW" altLang="en-US" sz="1800" b="0" dirty="0">
                <a:solidFill>
                  <a:prstClr val="black"/>
                </a:solidFill>
                <a:latin typeface="Lucida Sans Unicode"/>
                <a:ea typeface="微軟正黑體"/>
              </a:endParaRPr>
            </a:p>
          </p:txBody>
        </p:sp>
        <p:sp>
          <p:nvSpPr>
            <p:cNvPr id="29" name="TextBox 28"/>
            <p:cNvSpPr txBox="1"/>
            <p:nvPr/>
          </p:nvSpPr>
          <p:spPr>
            <a:xfrm>
              <a:off x="6192180" y="179348"/>
              <a:ext cx="406709" cy="369332"/>
            </a:xfrm>
            <a:prstGeom prst="rect">
              <a:avLst/>
            </a:prstGeom>
            <a:solidFill>
              <a:schemeClr val="bg1"/>
            </a:solidFill>
            <a:ln w="38100">
              <a:solidFill>
                <a:schemeClr val="tx1"/>
              </a:solidFill>
            </a:ln>
          </p:spPr>
          <p:txBody>
            <a:bodyPr wrap="square" rtlCol="0">
              <a:spAutoFit/>
            </a:bodyPr>
            <a:lstStyle/>
            <a:p>
              <a:pPr eaLnBrk="1" fontAlgn="auto" hangingPunct="1">
                <a:spcBef>
                  <a:spcPts val="0"/>
                </a:spcBef>
                <a:spcAft>
                  <a:spcPts val="0"/>
                </a:spcAft>
              </a:pPr>
              <a:r>
                <a:rPr lang="en-US" altLang="zh-TW" sz="1800" b="0" dirty="0" smtClean="0">
                  <a:solidFill>
                    <a:prstClr val="black"/>
                  </a:solidFill>
                  <a:latin typeface="Lucida Sans Unicode"/>
                  <a:ea typeface="微軟正黑體"/>
                </a:rPr>
                <a:t>B</a:t>
              </a:r>
              <a:endParaRPr lang="zh-TW" altLang="en-US" sz="1800" b="0" dirty="0">
                <a:solidFill>
                  <a:prstClr val="black"/>
                </a:solidFill>
                <a:latin typeface="Lucida Sans Unicode"/>
                <a:ea typeface="微軟正黑體"/>
              </a:endParaRPr>
            </a:p>
          </p:txBody>
        </p:sp>
      </p:grpSp>
      <p:pic>
        <p:nvPicPr>
          <p:cNvPr id="38" name="Picture 37"/>
          <p:cNvPicPr>
            <a:picLocks noChangeAspect="1"/>
          </p:cNvPicPr>
          <p:nvPr/>
        </p:nvPicPr>
        <p:blipFill>
          <a:blip r:embed="rId5"/>
          <a:srcRect r="7407"/>
          <a:stretch>
            <a:fillRect/>
          </a:stretch>
        </p:blipFill>
        <p:spPr>
          <a:xfrm>
            <a:off x="152400" y="2743200"/>
            <a:ext cx="5715000" cy="4114800"/>
          </a:xfrm>
          <a:prstGeom prst="rect">
            <a:avLst/>
          </a:prstGeom>
        </p:spPr>
      </p:pic>
      <p:cxnSp>
        <p:nvCxnSpPr>
          <p:cNvPr id="20" name="Straight Arrow Connector 19"/>
          <p:cNvCxnSpPr/>
          <p:nvPr/>
        </p:nvCxnSpPr>
        <p:spPr>
          <a:xfrm>
            <a:off x="1003412" y="6705364"/>
            <a:ext cx="4500500" cy="1588"/>
          </a:xfrm>
          <a:prstGeom prst="straightConnector1">
            <a:avLst/>
          </a:prstGeom>
          <a:ln w="38100">
            <a:solidFill>
              <a:srgbClr val="FF0066"/>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67408" y="3032956"/>
            <a:ext cx="2160240" cy="369332"/>
          </a:xfrm>
          <a:prstGeom prst="rect">
            <a:avLst/>
          </a:prstGeom>
          <a:solidFill>
            <a:schemeClr val="bg1"/>
          </a:solidFill>
          <a:ln w="28575">
            <a:noFill/>
          </a:ln>
        </p:spPr>
        <p:txBody>
          <a:bodyPr wrap="square" rtlCol="0">
            <a:spAutoFit/>
          </a:bodyPr>
          <a:lstStyle/>
          <a:p>
            <a:pPr eaLnBrk="1" fontAlgn="auto" hangingPunct="1">
              <a:spcBef>
                <a:spcPts val="0"/>
              </a:spcBef>
              <a:spcAft>
                <a:spcPts val="0"/>
              </a:spcAft>
            </a:pPr>
            <a:r>
              <a:rPr lang="en-US" altLang="zh-TW" sz="1800" b="0" dirty="0" smtClean="0">
                <a:solidFill>
                  <a:prstClr val="black"/>
                </a:solidFill>
                <a:latin typeface="Lucida Sans Unicode"/>
                <a:ea typeface="微軟正黑體"/>
              </a:rPr>
              <a:t>Air Temperature</a:t>
            </a:r>
            <a:endParaRPr lang="zh-TW" altLang="en-US" sz="1800" b="0" dirty="0">
              <a:solidFill>
                <a:prstClr val="black"/>
              </a:solidFill>
              <a:latin typeface="Lucida Sans Unicode"/>
              <a:ea typeface="微軟正黑體"/>
            </a:endParaRPr>
          </a:p>
        </p:txBody>
      </p:sp>
      <p:sp>
        <p:nvSpPr>
          <p:cNvPr id="30" name="TextBox 29"/>
          <p:cNvSpPr txBox="1"/>
          <p:nvPr/>
        </p:nvSpPr>
        <p:spPr>
          <a:xfrm>
            <a:off x="596703" y="6453336"/>
            <a:ext cx="406709" cy="369332"/>
          </a:xfrm>
          <a:prstGeom prst="rect">
            <a:avLst/>
          </a:prstGeom>
          <a:solidFill>
            <a:schemeClr val="bg1"/>
          </a:solidFill>
          <a:ln w="38100">
            <a:solidFill>
              <a:schemeClr val="tx1"/>
            </a:solidFill>
          </a:ln>
        </p:spPr>
        <p:txBody>
          <a:bodyPr wrap="square" rtlCol="0">
            <a:spAutoFit/>
          </a:bodyPr>
          <a:lstStyle/>
          <a:p>
            <a:pPr eaLnBrk="1" fontAlgn="auto" hangingPunct="1">
              <a:spcBef>
                <a:spcPts val="0"/>
              </a:spcBef>
              <a:spcAft>
                <a:spcPts val="0"/>
              </a:spcAft>
            </a:pPr>
            <a:r>
              <a:rPr lang="en-US" altLang="zh-TW" sz="1800" b="0" dirty="0" smtClean="0">
                <a:solidFill>
                  <a:prstClr val="black"/>
                </a:solidFill>
                <a:latin typeface="Lucida Sans Unicode"/>
                <a:ea typeface="微軟正黑體"/>
              </a:rPr>
              <a:t>A</a:t>
            </a:r>
            <a:endParaRPr lang="zh-TW" altLang="en-US" sz="1800" b="0" dirty="0">
              <a:solidFill>
                <a:prstClr val="black"/>
              </a:solidFill>
              <a:latin typeface="Lucida Sans Unicode"/>
              <a:ea typeface="微軟正黑體"/>
            </a:endParaRPr>
          </a:p>
        </p:txBody>
      </p:sp>
      <p:sp>
        <p:nvSpPr>
          <p:cNvPr id="31" name="TextBox 30"/>
          <p:cNvSpPr txBox="1"/>
          <p:nvPr/>
        </p:nvSpPr>
        <p:spPr>
          <a:xfrm>
            <a:off x="5503912" y="6453336"/>
            <a:ext cx="406709" cy="369332"/>
          </a:xfrm>
          <a:prstGeom prst="rect">
            <a:avLst/>
          </a:prstGeom>
          <a:solidFill>
            <a:schemeClr val="bg1"/>
          </a:solidFill>
          <a:ln w="38100">
            <a:solidFill>
              <a:schemeClr val="tx1"/>
            </a:solidFill>
          </a:ln>
        </p:spPr>
        <p:txBody>
          <a:bodyPr wrap="square" rtlCol="0">
            <a:spAutoFit/>
          </a:bodyPr>
          <a:lstStyle/>
          <a:p>
            <a:pPr eaLnBrk="1" fontAlgn="auto" hangingPunct="1">
              <a:spcBef>
                <a:spcPts val="0"/>
              </a:spcBef>
              <a:spcAft>
                <a:spcPts val="0"/>
              </a:spcAft>
            </a:pPr>
            <a:r>
              <a:rPr lang="en-US" altLang="zh-TW" sz="1800" b="0" dirty="0" smtClean="0">
                <a:solidFill>
                  <a:prstClr val="black"/>
                </a:solidFill>
                <a:latin typeface="Lucida Sans Unicode"/>
                <a:ea typeface="微軟正黑體"/>
              </a:rPr>
              <a:t>B</a:t>
            </a:r>
            <a:endParaRPr lang="zh-TW" altLang="en-US" sz="1800" b="0" dirty="0">
              <a:solidFill>
                <a:prstClr val="black"/>
              </a:solidFill>
              <a:latin typeface="Lucida Sans Unicode"/>
              <a:ea typeface="微軟正黑體"/>
            </a:endParaRPr>
          </a:p>
        </p:txBody>
      </p:sp>
      <p:sp>
        <p:nvSpPr>
          <p:cNvPr id="32" name="TextBox 31"/>
          <p:cNvSpPr txBox="1"/>
          <p:nvPr/>
        </p:nvSpPr>
        <p:spPr>
          <a:xfrm>
            <a:off x="5867400" y="4583668"/>
            <a:ext cx="2150772" cy="369332"/>
          </a:xfrm>
          <a:prstGeom prst="rect">
            <a:avLst/>
          </a:prstGeom>
          <a:solidFill>
            <a:schemeClr val="bg1"/>
          </a:solidFill>
          <a:ln w="28575">
            <a:solidFill>
              <a:schemeClr val="tx1"/>
            </a:solidFill>
          </a:ln>
        </p:spPr>
        <p:txBody>
          <a:bodyPr wrap="square" rtlCol="0">
            <a:spAutoFit/>
          </a:bodyPr>
          <a:lstStyle/>
          <a:p>
            <a:pPr eaLnBrk="1" fontAlgn="auto" hangingPunct="1">
              <a:spcBef>
                <a:spcPts val="0"/>
              </a:spcBef>
              <a:spcAft>
                <a:spcPts val="0"/>
              </a:spcAft>
            </a:pPr>
            <a:r>
              <a:rPr lang="en-US" altLang="zh-TW" sz="1800" b="0" dirty="0" smtClean="0">
                <a:solidFill>
                  <a:prstClr val="black"/>
                </a:solidFill>
                <a:latin typeface="Lucida Sans Unicode"/>
                <a:ea typeface="微軟正黑體"/>
              </a:rPr>
              <a:t>Air-sea interface</a:t>
            </a:r>
            <a:endParaRPr lang="zh-TW" altLang="en-US" sz="1800" b="0" dirty="0">
              <a:solidFill>
                <a:prstClr val="black"/>
              </a:solidFill>
              <a:latin typeface="Lucida Sans Unicode"/>
              <a:ea typeface="微軟正黑體"/>
            </a:endParaRPr>
          </a:p>
        </p:txBody>
      </p:sp>
      <p:sp>
        <p:nvSpPr>
          <p:cNvPr id="25" name="TextBox 24"/>
          <p:cNvSpPr txBox="1"/>
          <p:nvPr/>
        </p:nvSpPr>
        <p:spPr>
          <a:xfrm>
            <a:off x="1003412" y="5932681"/>
            <a:ext cx="2592288" cy="369332"/>
          </a:xfrm>
          <a:prstGeom prst="rect">
            <a:avLst/>
          </a:prstGeom>
          <a:solidFill>
            <a:schemeClr val="bg1"/>
          </a:solidFill>
          <a:ln w="28575">
            <a:noFill/>
          </a:ln>
        </p:spPr>
        <p:txBody>
          <a:bodyPr wrap="square" rtlCol="0">
            <a:spAutoFit/>
          </a:bodyPr>
          <a:lstStyle/>
          <a:p>
            <a:pPr eaLnBrk="1" fontAlgn="auto" hangingPunct="1">
              <a:spcBef>
                <a:spcPts val="0"/>
              </a:spcBef>
              <a:spcAft>
                <a:spcPts val="0"/>
              </a:spcAft>
            </a:pPr>
            <a:r>
              <a:rPr lang="en-US" altLang="zh-TW" sz="1800" b="0" dirty="0" smtClean="0">
                <a:solidFill>
                  <a:prstClr val="black"/>
                </a:solidFill>
                <a:latin typeface="Lucida Sans Unicode"/>
                <a:ea typeface="微軟正黑體"/>
              </a:rPr>
              <a:t>Ocean Temperature</a:t>
            </a:r>
            <a:endParaRPr lang="zh-TW" altLang="en-US" sz="1800" b="0" dirty="0">
              <a:solidFill>
                <a:prstClr val="black"/>
              </a:solidFill>
              <a:latin typeface="Lucida Sans Unicode"/>
              <a:ea typeface="微軟正黑體"/>
            </a:endParaRPr>
          </a:p>
        </p:txBody>
      </p:sp>
      <p:sp>
        <p:nvSpPr>
          <p:cNvPr id="35" name="Oval 34"/>
          <p:cNvSpPr/>
          <p:nvPr/>
        </p:nvSpPr>
        <p:spPr>
          <a:xfrm>
            <a:off x="1676400" y="4191000"/>
            <a:ext cx="1404156" cy="1029258"/>
          </a:xfrm>
          <a:prstGeom prst="ellipse">
            <a:avLst/>
          </a:prstGeom>
          <a:noFill/>
          <a:ln w="5715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TW" altLang="en-US" sz="1800" b="0">
              <a:solidFill>
                <a:prstClr val="white"/>
              </a:solidFill>
            </a:endParaRPr>
          </a:p>
        </p:txBody>
      </p:sp>
      <p:sp>
        <p:nvSpPr>
          <p:cNvPr id="36" name="Down Arrow 35"/>
          <p:cNvSpPr/>
          <p:nvPr/>
        </p:nvSpPr>
        <p:spPr>
          <a:xfrm>
            <a:off x="2191544" y="5257800"/>
            <a:ext cx="360040" cy="469793"/>
          </a:xfrm>
          <a:prstGeom prst="downArrow">
            <a:avLst/>
          </a:prstGeom>
          <a:ln>
            <a:solidFill>
              <a:srgbClr val="0033CC"/>
            </a:solidFill>
          </a:ln>
        </p:spPr>
        <p:style>
          <a:lnRef idx="2">
            <a:schemeClr val="accent1"/>
          </a:lnRef>
          <a:fillRef idx="1">
            <a:schemeClr val="lt1"/>
          </a:fillRef>
          <a:effectRef idx="0">
            <a:schemeClr val="accent1"/>
          </a:effectRef>
          <a:fontRef idx="minor">
            <a:schemeClr val="dk1"/>
          </a:fontRef>
        </p:style>
        <p:txBody>
          <a:bodyPr rtlCol="0" anchor="ctr"/>
          <a:lstStyle/>
          <a:p>
            <a:pPr algn="ctr" eaLnBrk="1" fontAlgn="auto" hangingPunct="1">
              <a:spcBef>
                <a:spcPts val="0"/>
              </a:spcBef>
              <a:spcAft>
                <a:spcPts val="0"/>
              </a:spcAft>
            </a:pPr>
            <a:endParaRPr lang="zh-TW" altLang="en-US" sz="1800" b="0">
              <a:solidFill>
                <a:prstClr val="black"/>
              </a:solidFill>
            </a:endParaRPr>
          </a:p>
        </p:txBody>
      </p:sp>
      <p:sp>
        <p:nvSpPr>
          <p:cNvPr id="37" name="Oval 36"/>
          <p:cNvSpPr/>
          <p:nvPr/>
        </p:nvSpPr>
        <p:spPr>
          <a:xfrm>
            <a:off x="3271664" y="4191000"/>
            <a:ext cx="2060746" cy="1029258"/>
          </a:xfrm>
          <a:prstGeom prst="ellipse">
            <a:avLst/>
          </a:prstGeom>
          <a:noFill/>
          <a:ln>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eaLnBrk="1" fontAlgn="auto" hangingPunct="1">
              <a:spcBef>
                <a:spcPts val="0"/>
              </a:spcBef>
              <a:spcAft>
                <a:spcPts val="0"/>
              </a:spcAft>
            </a:pPr>
            <a:endParaRPr lang="zh-TW" altLang="en-US" sz="1800" b="0">
              <a:solidFill>
                <a:prstClr val="black"/>
              </a:solidFill>
            </a:endParaRPr>
          </a:p>
        </p:txBody>
      </p:sp>
      <p:sp>
        <p:nvSpPr>
          <p:cNvPr id="39" name="Down Arrow 38"/>
          <p:cNvSpPr/>
          <p:nvPr/>
        </p:nvSpPr>
        <p:spPr>
          <a:xfrm rot="10800000">
            <a:off x="4063753" y="3721206"/>
            <a:ext cx="360040" cy="469793"/>
          </a:xfrm>
          <a:prstGeom prst="down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eaLnBrk="1" fontAlgn="auto" hangingPunct="1">
              <a:spcBef>
                <a:spcPts val="0"/>
              </a:spcBef>
              <a:spcAft>
                <a:spcPts val="0"/>
              </a:spcAft>
            </a:pPr>
            <a:endParaRPr lang="zh-TW" altLang="en-US" sz="1800" b="0">
              <a:solidFill>
                <a:prstClr val="black"/>
              </a:solidFill>
            </a:endParaRPr>
          </a:p>
        </p:txBody>
      </p:sp>
      <p:sp>
        <p:nvSpPr>
          <p:cNvPr id="40" name="TextBox 39"/>
          <p:cNvSpPr txBox="1"/>
          <p:nvPr/>
        </p:nvSpPr>
        <p:spPr>
          <a:xfrm>
            <a:off x="5867400" y="3581400"/>
            <a:ext cx="2717793" cy="923330"/>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eaLnBrk="1" fontAlgn="auto" hangingPunct="1">
              <a:spcBef>
                <a:spcPts val="0"/>
              </a:spcBef>
              <a:spcAft>
                <a:spcPts val="0"/>
              </a:spcAft>
            </a:pPr>
            <a:r>
              <a:rPr lang="en-US" altLang="zh-TW" sz="1800" b="0" dirty="0" smtClean="0">
                <a:solidFill>
                  <a:sysClr val="windowText" lastClr="000000"/>
                </a:solidFill>
              </a:rPr>
              <a:t>Cold air flows over warm ocean, upward sensible heat flux</a:t>
            </a:r>
            <a:endParaRPr lang="zh-TW" altLang="en-US" sz="1800" b="0" dirty="0">
              <a:solidFill>
                <a:sysClr val="windowText" lastClr="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16" name="Picture 4" descr="http://orca.rsmas.miami.edu/~chiaying/2011_itop_santafe/CWRF/trajectory/3Dplots/wrf_exp1_11.jpg"/>
          <p:cNvPicPr>
            <a:picLocks noChangeAspect="1" noChangeArrowheads="1"/>
          </p:cNvPicPr>
          <p:nvPr/>
        </p:nvPicPr>
        <p:blipFill>
          <a:blip r:embed="rId2" cstate="print"/>
          <a:srcRect l="17224" t="-2849" r="20462" b="5264"/>
          <a:stretch>
            <a:fillRect/>
          </a:stretch>
        </p:blipFill>
        <p:spPr bwMode="auto">
          <a:xfrm>
            <a:off x="4283050" y="1307305"/>
            <a:ext cx="4946535" cy="5326051"/>
          </a:xfrm>
          <a:prstGeom prst="rect">
            <a:avLst/>
          </a:prstGeom>
          <a:noFill/>
        </p:spPr>
      </p:pic>
      <p:pic>
        <p:nvPicPr>
          <p:cNvPr id="41986" name="Picture 2" descr="http://orca.rsmas.miami.edu/~chiaying/2011_itop_santafe/CWRF/trajectory/3Dplots/cwrf_exp1_7.jpg"/>
          <p:cNvPicPr>
            <a:picLocks noChangeAspect="1" noChangeArrowheads="1"/>
          </p:cNvPicPr>
          <p:nvPr/>
        </p:nvPicPr>
        <p:blipFill>
          <a:blip r:embed="rId3" cstate="print"/>
          <a:srcRect l="17229" t="-1048" r="20634" b="5277"/>
          <a:stretch>
            <a:fillRect/>
          </a:stretch>
        </p:blipFill>
        <p:spPr bwMode="auto">
          <a:xfrm>
            <a:off x="0" y="1391555"/>
            <a:ext cx="4932548" cy="5227018"/>
          </a:xfrm>
          <a:prstGeom prst="rect">
            <a:avLst/>
          </a:prstGeom>
          <a:noFill/>
        </p:spPr>
      </p:pic>
      <p:sp>
        <p:nvSpPr>
          <p:cNvPr id="7" name="TextBox 13"/>
          <p:cNvSpPr txBox="1">
            <a:spLocks noChangeArrowheads="1"/>
          </p:cNvSpPr>
          <p:nvPr/>
        </p:nvSpPr>
        <p:spPr bwMode="auto">
          <a:xfrm>
            <a:off x="88900" y="1611313"/>
            <a:ext cx="1058863" cy="369887"/>
          </a:xfrm>
          <a:prstGeom prst="rect">
            <a:avLst/>
          </a:prstGeom>
          <a:solidFill>
            <a:schemeClr val="bg1"/>
          </a:solidFill>
          <a:ln w="19050">
            <a:solidFill>
              <a:srgbClr val="FF0000"/>
            </a:solidFill>
            <a:miter lim="800000"/>
            <a:headEnd/>
            <a:tailEnd/>
          </a:ln>
        </p:spPr>
        <p:txBody>
          <a:bodyPr>
            <a:prstTxWarp prst="textNoShape">
              <a:avLst/>
            </a:prstTxWarp>
            <a:spAutoFit/>
          </a:bodyPr>
          <a:lstStyle/>
          <a:p>
            <a:pPr eaLnBrk="1" fontAlgn="auto" hangingPunct="1">
              <a:spcBef>
                <a:spcPts val="0"/>
              </a:spcBef>
              <a:spcAft>
                <a:spcPts val="0"/>
              </a:spcAft>
            </a:pPr>
            <a:r>
              <a:rPr lang="en-US" altLang="zh-TW" sz="1800" b="0" dirty="0">
                <a:solidFill>
                  <a:srgbClr val="FF0000"/>
                </a:solidFill>
                <a:latin typeface="Century Schoolbook" charset="0"/>
                <a:ea typeface="微軟正黑體"/>
                <a:cs typeface="+mn-cs"/>
              </a:rPr>
              <a:t>CWRF</a:t>
            </a:r>
            <a:endParaRPr lang="zh-TW" altLang="en-US" sz="1800" b="0" dirty="0">
              <a:solidFill>
                <a:srgbClr val="FF0000"/>
              </a:solidFill>
              <a:latin typeface="Century Schoolbook" charset="0"/>
              <a:ea typeface="微軟正黑體"/>
              <a:cs typeface="+mn-cs"/>
            </a:endParaRPr>
          </a:p>
        </p:txBody>
      </p:sp>
      <p:sp>
        <p:nvSpPr>
          <p:cNvPr id="9" name="Rounded Rectangle 8"/>
          <p:cNvSpPr/>
          <p:nvPr/>
        </p:nvSpPr>
        <p:spPr>
          <a:xfrm>
            <a:off x="685800" y="838200"/>
            <a:ext cx="7924800" cy="381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r>
              <a:rPr lang="en-US" sz="2000" b="0" dirty="0" err="1" smtClean="0">
                <a:solidFill>
                  <a:prstClr val="white"/>
                </a:solidFill>
                <a:latin typeface="Symbol" pitchFamily="18" charset="2"/>
              </a:rPr>
              <a:t>q</a:t>
            </a:r>
            <a:r>
              <a:rPr lang="en-US" sz="2000" b="0" baseline="-25000" dirty="0" err="1" smtClean="0">
                <a:solidFill>
                  <a:prstClr val="white"/>
                </a:solidFill>
              </a:rPr>
              <a:t>e</a:t>
            </a:r>
            <a:r>
              <a:rPr lang="en-US" sz="2000" b="0" dirty="0" smtClean="0">
                <a:solidFill>
                  <a:prstClr val="white"/>
                </a:solidFill>
              </a:rPr>
              <a:t> along the trajectories released from the cold wake region</a:t>
            </a:r>
            <a:endParaRPr lang="en-US" sz="2000" b="0" dirty="0">
              <a:solidFill>
                <a:prstClr val="white"/>
              </a:solidFill>
            </a:endParaRPr>
          </a:p>
        </p:txBody>
      </p:sp>
      <p:pic>
        <p:nvPicPr>
          <p:cNvPr id="20" name="Picture 19"/>
          <p:cNvPicPr>
            <a:picLocks noChangeAspect="1"/>
          </p:cNvPicPr>
          <p:nvPr/>
        </p:nvPicPr>
        <p:blipFill>
          <a:blip r:embed="rId4" cstate="print"/>
          <a:stretch>
            <a:fillRect/>
          </a:stretch>
        </p:blipFill>
        <p:spPr>
          <a:xfrm>
            <a:off x="2195736" y="4149080"/>
            <a:ext cx="266215" cy="242495"/>
          </a:xfrm>
          <a:prstGeom prst="rect">
            <a:avLst/>
          </a:prstGeom>
        </p:spPr>
      </p:pic>
      <p:pic>
        <p:nvPicPr>
          <p:cNvPr id="22" name="Picture 21"/>
          <p:cNvPicPr>
            <a:picLocks noChangeAspect="1"/>
          </p:cNvPicPr>
          <p:nvPr/>
        </p:nvPicPr>
        <p:blipFill>
          <a:blip r:embed="rId4" cstate="print"/>
          <a:stretch>
            <a:fillRect/>
          </a:stretch>
        </p:blipFill>
        <p:spPr>
          <a:xfrm>
            <a:off x="6588224" y="4113076"/>
            <a:ext cx="266215" cy="242495"/>
          </a:xfrm>
          <a:prstGeom prst="rect">
            <a:avLst/>
          </a:prstGeom>
        </p:spPr>
      </p:pic>
      <p:grpSp>
        <p:nvGrpSpPr>
          <p:cNvPr id="2" name="Group 30"/>
          <p:cNvGrpSpPr/>
          <p:nvPr/>
        </p:nvGrpSpPr>
        <p:grpSpPr>
          <a:xfrm>
            <a:off x="3383868" y="4689140"/>
            <a:ext cx="3960440" cy="1510428"/>
            <a:chOff x="3383868" y="4689140"/>
            <a:chExt cx="3960440" cy="1510428"/>
          </a:xfrm>
        </p:grpSpPr>
        <p:cxnSp>
          <p:nvCxnSpPr>
            <p:cNvPr id="24" name="Straight Arrow Connector 23"/>
            <p:cNvCxnSpPr/>
            <p:nvPr/>
          </p:nvCxnSpPr>
          <p:spPr>
            <a:xfrm rot="10800000">
              <a:off x="3383868" y="4689140"/>
              <a:ext cx="972119" cy="86409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5904148" y="4689140"/>
              <a:ext cx="1440160" cy="86409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923928" y="5553237"/>
              <a:ext cx="2664296" cy="646331"/>
            </a:xfrm>
            <a:prstGeom prst="rect">
              <a:avLst/>
            </a:prstGeom>
            <a:noFill/>
          </p:spPr>
          <p:txBody>
            <a:bodyPr wrap="square" rtlCol="0">
              <a:spAutoFit/>
            </a:bodyPr>
            <a:lstStyle/>
            <a:p>
              <a:pPr eaLnBrk="1" fontAlgn="auto" hangingPunct="1">
                <a:spcBef>
                  <a:spcPts val="0"/>
                </a:spcBef>
                <a:spcAft>
                  <a:spcPts val="0"/>
                </a:spcAft>
              </a:pPr>
              <a:r>
                <a:rPr lang="en-US" altLang="zh-TW" sz="1800" b="0" dirty="0" smtClean="0">
                  <a:solidFill>
                    <a:srgbClr val="FF0000"/>
                  </a:solidFill>
                  <a:latin typeface="Lucida Sans Unicode"/>
                  <a:ea typeface="微軟正黑體"/>
                  <a:cs typeface="+mn-cs"/>
                </a:rPr>
                <a:t>Initial release of trajectories</a:t>
              </a:r>
              <a:endParaRPr lang="zh-TW" altLang="en-US" sz="1800" b="0" dirty="0">
                <a:solidFill>
                  <a:srgbClr val="FF0000"/>
                </a:solidFill>
                <a:latin typeface="Lucida Sans Unicode"/>
                <a:ea typeface="微軟正黑體"/>
                <a:cs typeface="+mn-cs"/>
              </a:endParaRPr>
            </a:p>
          </p:txBody>
        </p:sp>
      </p:grpSp>
      <p:grpSp>
        <p:nvGrpSpPr>
          <p:cNvPr id="3" name="Group 43"/>
          <p:cNvGrpSpPr/>
          <p:nvPr/>
        </p:nvGrpSpPr>
        <p:grpSpPr>
          <a:xfrm>
            <a:off x="2843807" y="2020669"/>
            <a:ext cx="6466534" cy="1768694"/>
            <a:chOff x="2843807" y="2020669"/>
            <a:chExt cx="6466534" cy="1768694"/>
          </a:xfrm>
        </p:grpSpPr>
        <p:cxnSp>
          <p:nvCxnSpPr>
            <p:cNvPr id="33" name="Straight Arrow Connector 32"/>
            <p:cNvCxnSpPr/>
            <p:nvPr/>
          </p:nvCxnSpPr>
          <p:spPr>
            <a:xfrm rot="5400000">
              <a:off x="2789802" y="3015276"/>
              <a:ext cx="828092" cy="72008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743908" y="2528900"/>
              <a:ext cx="1188640" cy="923330"/>
            </a:xfrm>
            <a:prstGeom prst="rect">
              <a:avLst/>
            </a:prstGeom>
            <a:noFill/>
          </p:spPr>
          <p:txBody>
            <a:bodyPr wrap="square" rtlCol="0">
              <a:spAutoFit/>
            </a:bodyPr>
            <a:lstStyle/>
            <a:p>
              <a:pPr eaLnBrk="1" fontAlgn="auto" hangingPunct="1">
                <a:spcBef>
                  <a:spcPts val="0"/>
                </a:spcBef>
                <a:spcAft>
                  <a:spcPts val="0"/>
                </a:spcAft>
              </a:pPr>
              <a:r>
                <a:rPr lang="en-US" altLang="zh-TW" sz="1800" b="0" dirty="0" smtClean="0">
                  <a:solidFill>
                    <a:srgbClr val="FF0000"/>
                  </a:solidFill>
                  <a:latin typeface="Lucida Sans Unicode"/>
                  <a:ea typeface="微軟正黑體"/>
                  <a:cs typeface="+mn-cs"/>
                </a:rPr>
                <a:t>Stable, near </a:t>
              </a:r>
              <a:r>
                <a:rPr lang="en-US" altLang="zh-TW" sz="1800" b="0" dirty="0" err="1" smtClean="0">
                  <a:solidFill>
                    <a:srgbClr val="FF0000"/>
                  </a:solidFill>
                  <a:latin typeface="Lucida Sans Unicode"/>
                  <a:ea typeface="微軟正黑體"/>
                  <a:cs typeface="+mn-cs"/>
                </a:rPr>
                <a:t>sfc</a:t>
              </a:r>
              <a:r>
                <a:rPr lang="en-US" altLang="zh-TW" sz="1800" b="0" dirty="0" smtClean="0">
                  <a:solidFill>
                    <a:srgbClr val="FF0000"/>
                  </a:solidFill>
                  <a:latin typeface="Lucida Sans Unicode"/>
                  <a:ea typeface="微軟正黑體"/>
                  <a:cs typeface="+mn-cs"/>
                </a:rPr>
                <a:t> inflow </a:t>
              </a:r>
              <a:endParaRPr lang="zh-TW" altLang="en-US" sz="1800" b="0" dirty="0">
                <a:solidFill>
                  <a:srgbClr val="FF0000"/>
                </a:solidFill>
                <a:latin typeface="Lucida Sans Unicode"/>
                <a:ea typeface="微軟正黑體"/>
                <a:cs typeface="+mn-cs"/>
              </a:endParaRPr>
            </a:p>
          </p:txBody>
        </p:sp>
        <p:cxnSp>
          <p:nvCxnSpPr>
            <p:cNvPr id="36" name="Straight Arrow Connector 35"/>
            <p:cNvCxnSpPr/>
            <p:nvPr/>
          </p:nvCxnSpPr>
          <p:spPr>
            <a:xfrm rot="5400000">
              <a:off x="7561202" y="2744054"/>
              <a:ext cx="646331" cy="576064"/>
            </a:xfrm>
            <a:prstGeom prst="straightConnector1">
              <a:avLst/>
            </a:prstGeom>
            <a:ln w="38100">
              <a:solidFill>
                <a:srgbClr val="3333FF"/>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344308" y="2020669"/>
              <a:ext cx="1966033" cy="646331"/>
            </a:xfrm>
            <a:prstGeom prst="rect">
              <a:avLst/>
            </a:prstGeom>
            <a:noFill/>
          </p:spPr>
          <p:txBody>
            <a:bodyPr wrap="square" rtlCol="0">
              <a:spAutoFit/>
            </a:bodyPr>
            <a:lstStyle/>
            <a:p>
              <a:pPr eaLnBrk="1" fontAlgn="auto" hangingPunct="1">
                <a:spcBef>
                  <a:spcPts val="0"/>
                </a:spcBef>
                <a:spcAft>
                  <a:spcPts val="0"/>
                </a:spcAft>
              </a:pPr>
              <a:r>
                <a:rPr lang="en-US" altLang="zh-TW" sz="1800" b="0" dirty="0" smtClean="0">
                  <a:solidFill>
                    <a:srgbClr val="3333FF"/>
                  </a:solidFill>
                  <a:latin typeface="Lucida Sans Unicode"/>
                  <a:ea typeface="微軟正黑體"/>
                  <a:cs typeface="+mn-cs"/>
                </a:rPr>
                <a:t>Unstable, into </a:t>
              </a:r>
              <a:r>
                <a:rPr lang="en-US" altLang="zh-TW" sz="1800" b="0" dirty="0" err="1" smtClean="0">
                  <a:solidFill>
                    <a:srgbClr val="3333FF"/>
                  </a:solidFill>
                  <a:latin typeface="Lucida Sans Unicode"/>
                  <a:ea typeface="微軟正黑體"/>
                  <a:cs typeface="+mn-cs"/>
                </a:rPr>
                <a:t>rainbands</a:t>
              </a:r>
              <a:r>
                <a:rPr lang="en-US" altLang="zh-TW" sz="1800" b="0" dirty="0" smtClean="0">
                  <a:solidFill>
                    <a:srgbClr val="3333FF"/>
                  </a:solidFill>
                  <a:latin typeface="Lucida Sans Unicode"/>
                  <a:ea typeface="微軟正黑體"/>
                  <a:cs typeface="+mn-cs"/>
                </a:rPr>
                <a:t> </a:t>
              </a:r>
              <a:endParaRPr lang="zh-TW" altLang="en-US" sz="1800" b="0" dirty="0">
                <a:solidFill>
                  <a:srgbClr val="3333FF"/>
                </a:solidFill>
                <a:latin typeface="Lucida Sans Unicode"/>
                <a:ea typeface="微軟正黑體"/>
                <a:cs typeface="+mn-cs"/>
              </a:endParaRPr>
            </a:p>
          </p:txBody>
        </p:sp>
      </p:grpSp>
      <p:sp>
        <p:nvSpPr>
          <p:cNvPr id="46" name="Rectangle 45"/>
          <p:cNvSpPr/>
          <p:nvPr/>
        </p:nvSpPr>
        <p:spPr>
          <a:xfrm>
            <a:off x="5724128" y="1474937"/>
            <a:ext cx="2052228" cy="369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TW" altLang="en-US" sz="1800" b="0">
              <a:solidFill>
                <a:prstClr val="white"/>
              </a:solidFill>
            </a:endParaRPr>
          </a:p>
        </p:txBody>
      </p:sp>
      <p:sp>
        <p:nvSpPr>
          <p:cNvPr id="47" name="Rectangle 46"/>
          <p:cNvSpPr/>
          <p:nvPr/>
        </p:nvSpPr>
        <p:spPr>
          <a:xfrm>
            <a:off x="1475656" y="1448780"/>
            <a:ext cx="2052228" cy="369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TW" altLang="en-US" sz="1800" b="0">
              <a:solidFill>
                <a:prstClr val="white"/>
              </a:solidFill>
            </a:endParaRPr>
          </a:p>
        </p:txBody>
      </p:sp>
      <p:sp>
        <p:nvSpPr>
          <p:cNvPr id="11" name="TextBox 19"/>
          <p:cNvSpPr txBox="1">
            <a:spLocks noChangeArrowheads="1"/>
          </p:cNvSpPr>
          <p:nvPr/>
        </p:nvSpPr>
        <p:spPr bwMode="auto">
          <a:xfrm>
            <a:off x="5029200" y="1524000"/>
            <a:ext cx="1058862" cy="369887"/>
          </a:xfrm>
          <a:prstGeom prst="rect">
            <a:avLst/>
          </a:prstGeom>
          <a:solidFill>
            <a:schemeClr val="bg1"/>
          </a:solidFill>
          <a:ln w="19050">
            <a:solidFill>
              <a:srgbClr val="0000FF"/>
            </a:solidFill>
            <a:miter lim="800000"/>
            <a:headEnd/>
            <a:tailEnd/>
          </a:ln>
        </p:spPr>
        <p:txBody>
          <a:bodyPr>
            <a:prstTxWarp prst="textNoShape">
              <a:avLst/>
            </a:prstTxWarp>
            <a:spAutoFit/>
          </a:bodyPr>
          <a:lstStyle/>
          <a:p>
            <a:pPr eaLnBrk="1" fontAlgn="auto" hangingPunct="1">
              <a:spcBef>
                <a:spcPts val="0"/>
              </a:spcBef>
              <a:spcAft>
                <a:spcPts val="0"/>
              </a:spcAft>
            </a:pPr>
            <a:r>
              <a:rPr lang="en-US" altLang="zh-TW" sz="1800" b="0" dirty="0">
                <a:solidFill>
                  <a:srgbClr val="3366FF"/>
                </a:solidFill>
                <a:latin typeface="Century Schoolbook" charset="0"/>
                <a:ea typeface="微軟正黑體"/>
                <a:cs typeface="+mn-cs"/>
              </a:rPr>
              <a:t>WRF</a:t>
            </a:r>
            <a:endParaRPr lang="zh-TW" altLang="en-US" sz="1800" b="0" dirty="0">
              <a:solidFill>
                <a:srgbClr val="3366FF"/>
              </a:solidFill>
              <a:latin typeface="Century Schoolbook" charset="0"/>
              <a:ea typeface="微軟正黑體"/>
              <a:cs typeface="+mn-cs"/>
            </a:endParaRPr>
          </a:p>
        </p:txBody>
      </p:sp>
      <p:sp>
        <p:nvSpPr>
          <p:cNvPr id="25" name="Rounded Rectangle 24"/>
          <p:cNvSpPr/>
          <p:nvPr/>
        </p:nvSpPr>
        <p:spPr>
          <a:xfrm>
            <a:off x="0" y="0"/>
            <a:ext cx="7884368" cy="522959"/>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eaLnBrk="1" fontAlgn="auto" hangingPunct="1">
              <a:spcBef>
                <a:spcPts val="0"/>
              </a:spcBef>
              <a:spcAft>
                <a:spcPts val="0"/>
              </a:spcAft>
            </a:pPr>
            <a:r>
              <a:rPr lang="en-US" altLang="zh-TW" b="0" dirty="0" smtClean="0">
                <a:solidFill>
                  <a:prstClr val="white"/>
                </a:solidFill>
              </a:rPr>
              <a:t>Thermodynamic forcing – ABL and air-sea fluxes</a:t>
            </a:r>
            <a:endParaRPr lang="zh-TW" altLang="en-US"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l="3750" t="15833" r="9374" b="30000"/>
          <a:stretch>
            <a:fillRect/>
          </a:stretch>
        </p:blipFill>
        <p:spPr>
          <a:xfrm>
            <a:off x="0" y="1320116"/>
            <a:ext cx="9144000" cy="4275424"/>
          </a:xfrm>
          <a:prstGeom prst="rect">
            <a:avLst/>
          </a:prstGeom>
        </p:spPr>
      </p:pic>
      <p:sp>
        <p:nvSpPr>
          <p:cNvPr id="5" name="TextBox 4"/>
          <p:cNvSpPr txBox="1"/>
          <p:nvPr/>
        </p:nvSpPr>
        <p:spPr>
          <a:xfrm>
            <a:off x="1676400" y="609600"/>
            <a:ext cx="5571808" cy="461665"/>
          </a:xfrm>
          <a:prstGeom prst="rect">
            <a:avLst/>
          </a:prstGeom>
          <a:noFill/>
        </p:spPr>
        <p:txBody>
          <a:bodyPr wrap="none" rtlCol="0">
            <a:spAutoFit/>
          </a:bodyPr>
          <a:lstStyle/>
          <a:p>
            <a:r>
              <a:rPr lang="en-US" dirty="0" smtClean="0">
                <a:solidFill>
                  <a:schemeClr val="bg1"/>
                </a:solidFill>
              </a:rPr>
              <a:t>Enhanced inflow over the cold wake:</a:t>
            </a:r>
            <a:endParaRPr lang="en-US" dirty="0">
              <a:solidFill>
                <a:schemeClr val="bg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 name="Oval 43"/>
          <p:cNvSpPr>
            <a:spLocks noChangeArrowheads="1"/>
          </p:cNvSpPr>
          <p:nvPr/>
        </p:nvSpPr>
        <p:spPr bwMode="auto">
          <a:xfrm>
            <a:off x="4128084" y="3670438"/>
            <a:ext cx="5015916" cy="1774785"/>
          </a:xfrm>
          <a:prstGeom prst="ellipse">
            <a:avLst/>
          </a:prstGeom>
          <a:blipFill dpi="0" rotWithShape="1">
            <a:blip r:embed="rId3" cstate="print"/>
            <a:srcRect/>
            <a:stretch>
              <a:fillRect/>
            </a:stretch>
          </a:blipFill>
          <a:ln w="25400">
            <a:noFill/>
            <a:prstDash val="dash"/>
            <a:round/>
            <a:headEnd/>
            <a:tailEnd/>
          </a:ln>
        </p:spPr>
        <p:txBody>
          <a:bodyPr anchor="ctr">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endParaRPr lang="zh-TW" altLang="en-US" b="0">
              <a:solidFill>
                <a:srgbClr val="FFFFCC"/>
              </a:solidFill>
              <a:latin typeface="Century Schoolbook" charset="0"/>
            </a:endParaRPr>
          </a:p>
        </p:txBody>
      </p:sp>
      <p:grpSp>
        <p:nvGrpSpPr>
          <p:cNvPr id="2" name="Group 44"/>
          <p:cNvGrpSpPr>
            <a:grpSpLocks noChangeAspect="1"/>
          </p:cNvGrpSpPr>
          <p:nvPr/>
        </p:nvGrpSpPr>
        <p:grpSpPr>
          <a:xfrm>
            <a:off x="431540" y="3465004"/>
            <a:ext cx="6723489" cy="3339628"/>
            <a:chOff x="225425" y="3429000"/>
            <a:chExt cx="6756400" cy="3355975"/>
          </a:xfrm>
        </p:grpSpPr>
        <p:sp>
          <p:nvSpPr>
            <p:cNvPr id="80" name="Oval 79"/>
            <p:cNvSpPr>
              <a:spLocks noChangeAspect="1"/>
            </p:cNvSpPr>
            <p:nvPr/>
          </p:nvSpPr>
          <p:spPr>
            <a:xfrm>
              <a:off x="225425" y="3429000"/>
              <a:ext cx="6756400" cy="3355975"/>
            </a:xfrm>
            <a:prstGeom prst="ellipse">
              <a:avLst/>
            </a:prstGeom>
            <a:noFill/>
            <a:ln>
              <a:solidFill>
                <a:srgbClr val="FFFFCC"/>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zh-TW" altLang="en-US" b="0" dirty="0">
                <a:solidFill>
                  <a:srgbClr val="FFFFCC"/>
                </a:solidFill>
                <a:cs typeface="新細明體" charset="-120"/>
              </a:endParaRPr>
            </a:p>
          </p:txBody>
        </p:sp>
        <p:sp>
          <p:nvSpPr>
            <p:cNvPr id="81" name="Oval 80"/>
            <p:cNvSpPr/>
            <p:nvPr/>
          </p:nvSpPr>
          <p:spPr>
            <a:xfrm>
              <a:off x="1076325" y="4033838"/>
              <a:ext cx="5124450" cy="2073275"/>
            </a:xfrm>
            <a:prstGeom prst="ellipse">
              <a:avLst/>
            </a:prstGeom>
            <a:noFill/>
            <a:ln>
              <a:solidFill>
                <a:srgbClr val="FFFFCC"/>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zh-TW" altLang="en-US" b="0">
                <a:solidFill>
                  <a:srgbClr val="FFFFCC"/>
                </a:solidFill>
                <a:cs typeface="新細明體" charset="-120"/>
              </a:endParaRPr>
            </a:p>
          </p:txBody>
        </p:sp>
        <p:sp>
          <p:nvSpPr>
            <p:cNvPr id="82" name="Oval 81"/>
            <p:cNvSpPr/>
            <p:nvPr/>
          </p:nvSpPr>
          <p:spPr>
            <a:xfrm>
              <a:off x="1712913" y="4351338"/>
              <a:ext cx="3851275" cy="1385887"/>
            </a:xfrm>
            <a:prstGeom prst="ellipse">
              <a:avLst/>
            </a:prstGeom>
            <a:noFill/>
            <a:ln>
              <a:solidFill>
                <a:srgbClr val="FFFFCC"/>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zh-TW" altLang="en-US" b="0">
                <a:solidFill>
                  <a:srgbClr val="FFFFCC"/>
                </a:solidFill>
                <a:cs typeface="新細明體" charset="-120"/>
              </a:endParaRPr>
            </a:p>
          </p:txBody>
        </p:sp>
        <p:sp>
          <p:nvSpPr>
            <p:cNvPr id="83" name="Oval 82"/>
            <p:cNvSpPr/>
            <p:nvPr/>
          </p:nvSpPr>
          <p:spPr>
            <a:xfrm>
              <a:off x="2755900" y="4818063"/>
              <a:ext cx="1622425" cy="414337"/>
            </a:xfrm>
            <a:prstGeom prst="ellipse">
              <a:avLst/>
            </a:prstGeom>
            <a:noFill/>
            <a:ln>
              <a:solidFill>
                <a:srgbClr val="FFFFCC"/>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zh-TW" altLang="en-US" b="0">
                <a:solidFill>
                  <a:srgbClr val="FFFFCC"/>
                </a:solidFill>
                <a:cs typeface="新細明體" charset="-120"/>
              </a:endParaRPr>
            </a:p>
          </p:txBody>
        </p:sp>
      </p:grpSp>
      <p:sp>
        <p:nvSpPr>
          <p:cNvPr id="46" name="TextBox 11"/>
          <p:cNvSpPr txBox="1">
            <a:spLocks noChangeArrowheads="1"/>
          </p:cNvSpPr>
          <p:nvPr/>
        </p:nvSpPr>
        <p:spPr bwMode="auto">
          <a:xfrm>
            <a:off x="8085137" y="2060271"/>
            <a:ext cx="1058863" cy="369332"/>
          </a:xfrm>
          <a:prstGeom prst="rect">
            <a:avLst/>
          </a:prstGeom>
          <a:solidFill>
            <a:schemeClr val="bg1"/>
          </a:solidFill>
          <a:ln w="19050">
            <a:solidFill>
              <a:srgbClr val="0000FF"/>
            </a:solidFill>
            <a:miter lim="800000"/>
            <a:headEnd/>
            <a:tailEnd/>
          </a:ln>
        </p:spPr>
        <p:txBody>
          <a:bodyPr>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altLang="zh-TW" b="0" dirty="0">
                <a:solidFill>
                  <a:prstClr val="black"/>
                </a:solidFill>
                <a:latin typeface="Century Schoolbook" charset="0"/>
              </a:rPr>
              <a:t>WRF</a:t>
            </a:r>
            <a:endParaRPr lang="zh-TW" altLang="en-US" b="0" dirty="0">
              <a:solidFill>
                <a:prstClr val="black"/>
              </a:solidFill>
              <a:latin typeface="Century Schoolbook" charset="0"/>
            </a:endParaRPr>
          </a:p>
        </p:txBody>
      </p:sp>
      <p:sp>
        <p:nvSpPr>
          <p:cNvPr id="49" name="TextBox 44"/>
          <p:cNvSpPr txBox="1">
            <a:spLocks noChangeArrowheads="1"/>
          </p:cNvSpPr>
          <p:nvPr/>
        </p:nvSpPr>
        <p:spPr bwMode="auto">
          <a:xfrm>
            <a:off x="7812360" y="5760740"/>
            <a:ext cx="1058863" cy="369332"/>
          </a:xfrm>
          <a:prstGeom prst="rect">
            <a:avLst/>
          </a:prstGeom>
          <a:solidFill>
            <a:schemeClr val="bg2">
              <a:lumMod val="20000"/>
              <a:lumOff val="80000"/>
            </a:schemeClr>
          </a:solidFill>
          <a:ln w="19050">
            <a:solidFill>
              <a:srgbClr val="FF0000"/>
            </a:solidFill>
            <a:miter lim="800000"/>
            <a:headEnd/>
            <a:tailEnd/>
          </a:ln>
        </p:spPr>
        <p:txBody>
          <a:bodyPr>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altLang="zh-TW" b="0" dirty="0">
                <a:solidFill>
                  <a:srgbClr val="FF0000"/>
                </a:solidFill>
                <a:latin typeface="Century Schoolbook" charset="0"/>
              </a:rPr>
              <a:t>CWRF</a:t>
            </a:r>
            <a:endParaRPr lang="zh-TW" altLang="en-US" b="0" dirty="0">
              <a:solidFill>
                <a:srgbClr val="FF0000"/>
              </a:solidFill>
              <a:latin typeface="Century Schoolbook" charset="0"/>
            </a:endParaRPr>
          </a:p>
        </p:txBody>
      </p:sp>
      <p:sp>
        <p:nvSpPr>
          <p:cNvPr id="85" name="Oval 84"/>
          <p:cNvSpPr/>
          <p:nvPr/>
        </p:nvSpPr>
        <p:spPr>
          <a:xfrm>
            <a:off x="5315866" y="4304779"/>
            <a:ext cx="2316474" cy="7804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TW" altLang="en-US" sz="1800" b="0">
              <a:solidFill>
                <a:prstClr val="white"/>
              </a:solidFill>
            </a:endParaRPr>
          </a:p>
        </p:txBody>
      </p:sp>
      <p:grpSp>
        <p:nvGrpSpPr>
          <p:cNvPr id="3" name="Group 46"/>
          <p:cNvGrpSpPr>
            <a:grpSpLocks noChangeAspect="1"/>
          </p:cNvGrpSpPr>
          <p:nvPr/>
        </p:nvGrpSpPr>
        <p:grpSpPr bwMode="auto">
          <a:xfrm>
            <a:off x="3550159" y="1554549"/>
            <a:ext cx="5079421" cy="3656483"/>
            <a:chOff x="2786815" y="843753"/>
            <a:chExt cx="6357174" cy="3695969"/>
          </a:xfrm>
          <a:solidFill>
            <a:schemeClr val="bg2">
              <a:lumMod val="90000"/>
            </a:schemeClr>
          </a:solidFill>
        </p:grpSpPr>
        <p:sp>
          <p:nvSpPr>
            <p:cNvPr id="62" name="Cloud 61"/>
            <p:cNvSpPr/>
            <p:nvPr/>
          </p:nvSpPr>
          <p:spPr>
            <a:xfrm rot="267308">
              <a:off x="3429674" y="3685586"/>
              <a:ext cx="1412705" cy="558841"/>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TW" altLang="en-US" b="0">
                <a:solidFill>
                  <a:prstClr val="white"/>
                </a:solidFill>
              </a:endParaRPr>
            </a:p>
          </p:txBody>
        </p:sp>
        <p:sp>
          <p:nvSpPr>
            <p:cNvPr id="63" name="Cloud 62"/>
            <p:cNvSpPr/>
            <p:nvPr/>
          </p:nvSpPr>
          <p:spPr>
            <a:xfrm rot="960844">
              <a:off x="4453488" y="3909438"/>
              <a:ext cx="1412705" cy="558841"/>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TW" altLang="en-US" b="0">
                <a:solidFill>
                  <a:prstClr val="white"/>
                </a:solidFill>
              </a:endParaRPr>
            </a:p>
          </p:txBody>
        </p:sp>
        <p:sp>
          <p:nvSpPr>
            <p:cNvPr id="64" name="Cloud 63"/>
            <p:cNvSpPr/>
            <p:nvPr/>
          </p:nvSpPr>
          <p:spPr>
            <a:xfrm rot="1169207">
              <a:off x="4099518" y="3509360"/>
              <a:ext cx="1412705" cy="558841"/>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TW" altLang="en-US" b="0">
                <a:solidFill>
                  <a:prstClr val="white"/>
                </a:solidFill>
              </a:endParaRPr>
            </a:p>
          </p:txBody>
        </p:sp>
        <p:sp>
          <p:nvSpPr>
            <p:cNvPr id="65" name="Cloud 64"/>
            <p:cNvSpPr/>
            <p:nvPr/>
          </p:nvSpPr>
          <p:spPr>
            <a:xfrm rot="1826740">
              <a:off x="5118572" y="3876100"/>
              <a:ext cx="1423816" cy="563603"/>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TW" altLang="en-US" b="0">
                <a:solidFill>
                  <a:prstClr val="white"/>
                </a:solidFill>
              </a:endParaRPr>
            </a:p>
          </p:txBody>
        </p:sp>
        <p:sp>
          <p:nvSpPr>
            <p:cNvPr id="66" name="Cloud 65"/>
            <p:cNvSpPr/>
            <p:nvPr/>
          </p:nvSpPr>
          <p:spPr>
            <a:xfrm rot="1169207">
              <a:off x="4942379" y="3356949"/>
              <a:ext cx="1411118" cy="558841"/>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TW" altLang="en-US" b="0">
                <a:solidFill>
                  <a:prstClr val="white"/>
                </a:solidFill>
              </a:endParaRPr>
            </a:p>
          </p:txBody>
        </p:sp>
        <p:sp>
          <p:nvSpPr>
            <p:cNvPr id="67" name="Cloud 66"/>
            <p:cNvSpPr/>
            <p:nvPr/>
          </p:nvSpPr>
          <p:spPr>
            <a:xfrm rot="1826740">
              <a:off x="5943972" y="3876100"/>
              <a:ext cx="1423816" cy="563603"/>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TW" altLang="en-US" b="0">
                <a:solidFill>
                  <a:prstClr val="white"/>
                </a:solidFill>
              </a:endParaRPr>
            </a:p>
          </p:txBody>
        </p:sp>
        <p:sp>
          <p:nvSpPr>
            <p:cNvPr id="68" name="Cloud 67"/>
            <p:cNvSpPr/>
            <p:nvPr/>
          </p:nvSpPr>
          <p:spPr>
            <a:xfrm rot="3260917">
              <a:off x="6027963" y="3553867"/>
              <a:ext cx="1411391" cy="56032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TW" altLang="en-US" b="0">
                <a:solidFill>
                  <a:prstClr val="white"/>
                </a:solidFill>
              </a:endParaRPr>
            </a:p>
          </p:txBody>
        </p:sp>
        <p:sp>
          <p:nvSpPr>
            <p:cNvPr id="69" name="Cloud 68"/>
            <p:cNvSpPr/>
            <p:nvPr/>
          </p:nvSpPr>
          <p:spPr>
            <a:xfrm>
              <a:off x="6886835" y="4136469"/>
              <a:ext cx="2257154" cy="328636"/>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TW" altLang="en-US" b="0">
                <a:solidFill>
                  <a:prstClr val="white"/>
                </a:solidFill>
              </a:endParaRPr>
            </a:p>
          </p:txBody>
        </p:sp>
        <p:sp>
          <p:nvSpPr>
            <p:cNvPr id="70" name="Cloud Callout 69"/>
            <p:cNvSpPr/>
            <p:nvPr/>
          </p:nvSpPr>
          <p:spPr>
            <a:xfrm rot="16603679">
              <a:off x="3131007" y="1861524"/>
              <a:ext cx="2627504" cy="1131752"/>
            </a:xfrm>
            <a:prstGeom prst="cloudCallout">
              <a:avLst>
                <a:gd name="adj1" fmla="val -14564"/>
                <a:gd name="adj2" fmla="val 242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zh-TW" altLang="en-US">
                <a:solidFill>
                  <a:srgbClr val="FFFFFF"/>
                </a:solidFill>
                <a:cs typeface="新細明體" charset="-120"/>
              </a:endParaRPr>
            </a:p>
          </p:txBody>
        </p:sp>
        <p:sp>
          <p:nvSpPr>
            <p:cNvPr id="71" name="Cloud Callout 70"/>
            <p:cNvSpPr/>
            <p:nvPr/>
          </p:nvSpPr>
          <p:spPr>
            <a:xfrm rot="16603679">
              <a:off x="4002440" y="1591629"/>
              <a:ext cx="2627504" cy="1131752"/>
            </a:xfrm>
            <a:prstGeom prst="cloudCallout">
              <a:avLst>
                <a:gd name="adj1" fmla="val -14564"/>
                <a:gd name="adj2" fmla="val 242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zh-TW" altLang="en-US">
                <a:solidFill>
                  <a:srgbClr val="FFFFFF"/>
                </a:solidFill>
                <a:cs typeface="新細明體" charset="-120"/>
              </a:endParaRPr>
            </a:p>
          </p:txBody>
        </p:sp>
        <p:sp>
          <p:nvSpPr>
            <p:cNvPr id="72" name="Cloud Callout 71"/>
            <p:cNvSpPr/>
            <p:nvPr/>
          </p:nvSpPr>
          <p:spPr>
            <a:xfrm rot="16603679">
              <a:off x="5208796" y="1680535"/>
              <a:ext cx="2627504" cy="1131752"/>
            </a:xfrm>
            <a:prstGeom prst="cloudCallout">
              <a:avLst>
                <a:gd name="adj1" fmla="val -14564"/>
                <a:gd name="adj2" fmla="val 242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zh-TW" altLang="en-US" b="0">
                <a:solidFill>
                  <a:srgbClr val="FFFFFF"/>
                </a:solidFill>
                <a:cs typeface="新細明體" charset="-120"/>
              </a:endParaRPr>
            </a:p>
          </p:txBody>
        </p:sp>
        <p:sp>
          <p:nvSpPr>
            <p:cNvPr id="73" name="Freeform 72"/>
            <p:cNvSpPr/>
            <p:nvPr/>
          </p:nvSpPr>
          <p:spPr>
            <a:xfrm>
              <a:off x="6286831" y="3399814"/>
              <a:ext cx="2842871" cy="928754"/>
            </a:xfrm>
            <a:custGeom>
              <a:avLst/>
              <a:gdLst>
                <a:gd name="connsiteX0" fmla="*/ 2843213 w 2843213"/>
                <a:gd name="connsiteY0" fmla="*/ 814388 h 928688"/>
                <a:gd name="connsiteX1" fmla="*/ 1085850 w 2843213"/>
                <a:gd name="connsiteY1" fmla="*/ 871538 h 928688"/>
                <a:gd name="connsiteX2" fmla="*/ 685800 w 2843213"/>
                <a:gd name="connsiteY2" fmla="*/ 471488 h 928688"/>
                <a:gd name="connsiteX3" fmla="*/ 357188 w 2843213"/>
                <a:gd name="connsiteY3" fmla="*/ 214313 h 928688"/>
                <a:gd name="connsiteX4" fmla="*/ 0 w 2843213"/>
                <a:gd name="connsiteY4" fmla="*/ 0 h 92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3213" h="928688">
                  <a:moveTo>
                    <a:pt x="2843213" y="814388"/>
                  </a:moveTo>
                  <a:cubicBezTo>
                    <a:pt x="2144316" y="871538"/>
                    <a:pt x="1445419" y="928688"/>
                    <a:pt x="1085850" y="871538"/>
                  </a:cubicBezTo>
                  <a:cubicBezTo>
                    <a:pt x="726281" y="814388"/>
                    <a:pt x="807244" y="581026"/>
                    <a:pt x="685800" y="471488"/>
                  </a:cubicBezTo>
                  <a:cubicBezTo>
                    <a:pt x="564356" y="361951"/>
                    <a:pt x="471488" y="292894"/>
                    <a:pt x="357188" y="214313"/>
                  </a:cubicBezTo>
                  <a:cubicBezTo>
                    <a:pt x="242888" y="135732"/>
                    <a:pt x="121444" y="67866"/>
                    <a:pt x="0" y="0"/>
                  </a:cubicBezTo>
                </a:path>
              </a:pathLst>
            </a:custGeom>
            <a:grpFill/>
            <a:ln w="3810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zh-TW" altLang="en-US" b="0">
                <a:solidFill>
                  <a:prstClr val="black"/>
                </a:solidFill>
              </a:endParaRPr>
            </a:p>
          </p:txBody>
        </p:sp>
        <p:sp>
          <p:nvSpPr>
            <p:cNvPr id="74" name="Freeform 73"/>
            <p:cNvSpPr/>
            <p:nvPr/>
          </p:nvSpPr>
          <p:spPr>
            <a:xfrm>
              <a:off x="6212227" y="1642323"/>
              <a:ext cx="374605" cy="1828933"/>
            </a:xfrm>
            <a:custGeom>
              <a:avLst/>
              <a:gdLst>
                <a:gd name="connsiteX0" fmla="*/ 173832 w 373857"/>
                <a:gd name="connsiteY0" fmla="*/ 1828800 h 1828800"/>
                <a:gd name="connsiteX1" fmla="*/ 30957 w 373857"/>
                <a:gd name="connsiteY1" fmla="*/ 1714500 h 1828800"/>
                <a:gd name="connsiteX2" fmla="*/ 16669 w 373857"/>
                <a:gd name="connsiteY2" fmla="*/ 1357312 h 1828800"/>
                <a:gd name="connsiteX3" fmla="*/ 130969 w 373857"/>
                <a:gd name="connsiteY3" fmla="*/ 585787 h 1828800"/>
                <a:gd name="connsiteX4" fmla="*/ 373857 w 373857"/>
                <a:gd name="connsiteY4" fmla="*/ 28575 h 1828800"/>
                <a:gd name="connsiteX5" fmla="*/ 373857 w 373857"/>
                <a:gd name="connsiteY5" fmla="*/ 28575 h 1828800"/>
                <a:gd name="connsiteX6" fmla="*/ 373857 w 373857"/>
                <a:gd name="connsiteY6"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857" h="1828800">
                  <a:moveTo>
                    <a:pt x="173832" y="1828800"/>
                  </a:moveTo>
                  <a:cubicBezTo>
                    <a:pt x="115491" y="1810940"/>
                    <a:pt x="57151" y="1793081"/>
                    <a:pt x="30957" y="1714500"/>
                  </a:cubicBezTo>
                  <a:cubicBezTo>
                    <a:pt x="4763" y="1635919"/>
                    <a:pt x="0" y="1545431"/>
                    <a:pt x="16669" y="1357312"/>
                  </a:cubicBezTo>
                  <a:cubicBezTo>
                    <a:pt x="33338" y="1169193"/>
                    <a:pt x="71438" y="807243"/>
                    <a:pt x="130969" y="585787"/>
                  </a:cubicBezTo>
                  <a:cubicBezTo>
                    <a:pt x="190500" y="364331"/>
                    <a:pt x="373857" y="28575"/>
                    <a:pt x="373857" y="28575"/>
                  </a:cubicBezTo>
                  <a:lnTo>
                    <a:pt x="373857" y="28575"/>
                  </a:lnTo>
                  <a:lnTo>
                    <a:pt x="373857" y="0"/>
                  </a:lnTo>
                </a:path>
              </a:pathLst>
            </a:custGeom>
            <a:grpFill/>
            <a:ln w="3810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zh-TW" altLang="en-US" b="0">
                <a:solidFill>
                  <a:prstClr val="black"/>
                </a:solidFill>
              </a:endParaRPr>
            </a:p>
          </p:txBody>
        </p:sp>
        <p:sp>
          <p:nvSpPr>
            <p:cNvPr id="75" name="Freeform 74"/>
            <p:cNvSpPr/>
            <p:nvPr/>
          </p:nvSpPr>
          <p:spPr>
            <a:xfrm>
              <a:off x="5159842" y="1785208"/>
              <a:ext cx="2212710" cy="2519546"/>
            </a:xfrm>
            <a:custGeom>
              <a:avLst/>
              <a:gdLst>
                <a:gd name="connsiteX0" fmla="*/ 2212181 w 2212181"/>
                <a:gd name="connsiteY0" fmla="*/ 2514600 h 2519363"/>
                <a:gd name="connsiteX1" fmla="*/ 1626394 w 2212181"/>
                <a:gd name="connsiteY1" fmla="*/ 2486025 h 2519363"/>
                <a:gd name="connsiteX2" fmla="*/ 1397794 w 2212181"/>
                <a:gd name="connsiteY2" fmla="*/ 2314575 h 2519363"/>
                <a:gd name="connsiteX3" fmla="*/ 997744 w 2212181"/>
                <a:gd name="connsiteY3" fmla="*/ 1928812 h 2519363"/>
                <a:gd name="connsiteX4" fmla="*/ 211931 w 2212181"/>
                <a:gd name="connsiteY4" fmla="*/ 1657350 h 2519363"/>
                <a:gd name="connsiteX5" fmla="*/ 54769 w 2212181"/>
                <a:gd name="connsiteY5" fmla="*/ 1514475 h 2519363"/>
                <a:gd name="connsiteX6" fmla="*/ 11906 w 2212181"/>
                <a:gd name="connsiteY6" fmla="*/ 1100137 h 2519363"/>
                <a:gd name="connsiteX7" fmla="*/ 126206 w 2212181"/>
                <a:gd name="connsiteY7" fmla="*/ 314325 h 2519363"/>
                <a:gd name="connsiteX8" fmla="*/ 326231 w 2212181"/>
                <a:gd name="connsiteY8" fmla="*/ 0 h 251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2181" h="2519363">
                  <a:moveTo>
                    <a:pt x="2212181" y="2514600"/>
                  </a:moveTo>
                  <a:cubicBezTo>
                    <a:pt x="1987153" y="2516981"/>
                    <a:pt x="1762125" y="2519363"/>
                    <a:pt x="1626394" y="2486025"/>
                  </a:cubicBezTo>
                  <a:cubicBezTo>
                    <a:pt x="1490663" y="2452688"/>
                    <a:pt x="1502569" y="2407444"/>
                    <a:pt x="1397794" y="2314575"/>
                  </a:cubicBezTo>
                  <a:cubicBezTo>
                    <a:pt x="1293019" y="2221706"/>
                    <a:pt x="1195388" y="2038350"/>
                    <a:pt x="997744" y="1928812"/>
                  </a:cubicBezTo>
                  <a:cubicBezTo>
                    <a:pt x="800100" y="1819275"/>
                    <a:pt x="369094" y="1726406"/>
                    <a:pt x="211931" y="1657350"/>
                  </a:cubicBezTo>
                  <a:cubicBezTo>
                    <a:pt x="54769" y="1588294"/>
                    <a:pt x="88107" y="1607344"/>
                    <a:pt x="54769" y="1514475"/>
                  </a:cubicBezTo>
                  <a:cubicBezTo>
                    <a:pt x="21432" y="1421606"/>
                    <a:pt x="0" y="1300162"/>
                    <a:pt x="11906" y="1100137"/>
                  </a:cubicBezTo>
                  <a:cubicBezTo>
                    <a:pt x="23812" y="900112"/>
                    <a:pt x="73819" y="497681"/>
                    <a:pt x="126206" y="314325"/>
                  </a:cubicBezTo>
                  <a:cubicBezTo>
                    <a:pt x="178593" y="130969"/>
                    <a:pt x="252412" y="65484"/>
                    <a:pt x="326231" y="0"/>
                  </a:cubicBezTo>
                </a:path>
              </a:pathLst>
            </a:custGeom>
            <a:grpFill/>
            <a:ln w="3810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zh-TW" altLang="en-US" b="0">
                <a:solidFill>
                  <a:prstClr val="black"/>
                </a:solidFill>
              </a:endParaRPr>
            </a:p>
          </p:txBody>
        </p:sp>
        <p:sp>
          <p:nvSpPr>
            <p:cNvPr id="76" name="Freeform 75"/>
            <p:cNvSpPr/>
            <p:nvPr/>
          </p:nvSpPr>
          <p:spPr>
            <a:xfrm>
              <a:off x="4324916" y="2156710"/>
              <a:ext cx="2347630" cy="2176621"/>
            </a:xfrm>
            <a:custGeom>
              <a:avLst/>
              <a:gdLst>
                <a:gd name="connsiteX0" fmla="*/ 2347912 w 2347912"/>
                <a:gd name="connsiteY0" fmla="*/ 2143125 h 2176462"/>
                <a:gd name="connsiteX1" fmla="*/ 1604962 w 2347912"/>
                <a:gd name="connsiteY1" fmla="*/ 2114550 h 2176462"/>
                <a:gd name="connsiteX2" fmla="*/ 1033462 w 2347912"/>
                <a:gd name="connsiteY2" fmla="*/ 1771650 h 2176462"/>
                <a:gd name="connsiteX3" fmla="*/ 190499 w 2347912"/>
                <a:gd name="connsiteY3" fmla="*/ 1528762 h 2176462"/>
                <a:gd name="connsiteX4" fmla="*/ 4762 w 2347912"/>
                <a:gd name="connsiteY4" fmla="*/ 1200150 h 2176462"/>
                <a:gd name="connsiteX5" fmla="*/ 161924 w 2347912"/>
                <a:gd name="connsiteY5" fmla="*/ 342900 h 2176462"/>
                <a:gd name="connsiteX6" fmla="*/ 261937 w 2347912"/>
                <a:gd name="connsiteY6" fmla="*/ 0 h 2176462"/>
                <a:gd name="connsiteX7" fmla="*/ 261937 w 2347912"/>
                <a:gd name="connsiteY7" fmla="*/ 0 h 2176462"/>
                <a:gd name="connsiteX8" fmla="*/ 261937 w 2347912"/>
                <a:gd name="connsiteY8" fmla="*/ 0 h 217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7912" h="2176462">
                  <a:moveTo>
                    <a:pt x="2347912" y="2143125"/>
                  </a:moveTo>
                  <a:cubicBezTo>
                    <a:pt x="2085974" y="2159793"/>
                    <a:pt x="1824037" y="2176462"/>
                    <a:pt x="1604962" y="2114550"/>
                  </a:cubicBezTo>
                  <a:cubicBezTo>
                    <a:pt x="1385887" y="2052638"/>
                    <a:pt x="1269206" y="1869281"/>
                    <a:pt x="1033462" y="1771650"/>
                  </a:cubicBezTo>
                  <a:cubicBezTo>
                    <a:pt x="797718" y="1674019"/>
                    <a:pt x="361949" y="1624012"/>
                    <a:pt x="190499" y="1528762"/>
                  </a:cubicBezTo>
                  <a:cubicBezTo>
                    <a:pt x="19049" y="1433512"/>
                    <a:pt x="9525" y="1397794"/>
                    <a:pt x="4762" y="1200150"/>
                  </a:cubicBezTo>
                  <a:cubicBezTo>
                    <a:pt x="0" y="1002506"/>
                    <a:pt x="119062" y="542925"/>
                    <a:pt x="161924" y="342900"/>
                  </a:cubicBezTo>
                  <a:cubicBezTo>
                    <a:pt x="204787" y="142875"/>
                    <a:pt x="261937" y="0"/>
                    <a:pt x="261937" y="0"/>
                  </a:cubicBezTo>
                  <a:lnTo>
                    <a:pt x="261937" y="0"/>
                  </a:lnTo>
                  <a:lnTo>
                    <a:pt x="261937" y="0"/>
                  </a:lnTo>
                </a:path>
              </a:pathLst>
            </a:custGeom>
            <a:grpFill/>
            <a:ln w="3810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zh-TW" altLang="en-US" b="0">
                <a:solidFill>
                  <a:prstClr val="black"/>
                </a:solidFill>
              </a:endParaRPr>
            </a:p>
          </p:txBody>
        </p:sp>
        <p:sp>
          <p:nvSpPr>
            <p:cNvPr id="77" name="Freeform 76"/>
            <p:cNvSpPr/>
            <p:nvPr/>
          </p:nvSpPr>
          <p:spPr>
            <a:xfrm>
              <a:off x="3082053" y="3833232"/>
              <a:ext cx="2876204" cy="484223"/>
            </a:xfrm>
            <a:custGeom>
              <a:avLst/>
              <a:gdLst>
                <a:gd name="connsiteX0" fmla="*/ 2876551 w 2876551"/>
                <a:gd name="connsiteY0" fmla="*/ 452437 h 483393"/>
                <a:gd name="connsiteX1" fmla="*/ 2133601 w 2876551"/>
                <a:gd name="connsiteY1" fmla="*/ 452437 h 483393"/>
                <a:gd name="connsiteX2" fmla="*/ 1733551 w 2876551"/>
                <a:gd name="connsiteY2" fmla="*/ 266700 h 483393"/>
                <a:gd name="connsiteX3" fmla="*/ 1190626 w 2876551"/>
                <a:gd name="connsiteY3" fmla="*/ 38100 h 483393"/>
                <a:gd name="connsiteX4" fmla="*/ 347663 w 2876551"/>
                <a:gd name="connsiteY4" fmla="*/ 38100 h 483393"/>
                <a:gd name="connsiteX5" fmla="*/ 4763 w 2876551"/>
                <a:gd name="connsiteY5" fmla="*/ 252412 h 483393"/>
                <a:gd name="connsiteX6" fmla="*/ 319088 w 2876551"/>
                <a:gd name="connsiteY6" fmla="*/ 481012 h 48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6551" h="483393">
                  <a:moveTo>
                    <a:pt x="2876551" y="452437"/>
                  </a:moveTo>
                  <a:cubicBezTo>
                    <a:pt x="2600326" y="467915"/>
                    <a:pt x="2324101" y="483393"/>
                    <a:pt x="2133601" y="452437"/>
                  </a:cubicBezTo>
                  <a:cubicBezTo>
                    <a:pt x="1943101" y="421481"/>
                    <a:pt x="1890714" y="335756"/>
                    <a:pt x="1733551" y="266700"/>
                  </a:cubicBezTo>
                  <a:cubicBezTo>
                    <a:pt x="1576389" y="197644"/>
                    <a:pt x="1421607" y="76200"/>
                    <a:pt x="1190626" y="38100"/>
                  </a:cubicBezTo>
                  <a:cubicBezTo>
                    <a:pt x="959645" y="0"/>
                    <a:pt x="545307" y="2381"/>
                    <a:pt x="347663" y="38100"/>
                  </a:cubicBezTo>
                  <a:cubicBezTo>
                    <a:pt x="150019" y="73819"/>
                    <a:pt x="9526" y="178593"/>
                    <a:pt x="4763" y="252412"/>
                  </a:cubicBezTo>
                  <a:cubicBezTo>
                    <a:pt x="0" y="326231"/>
                    <a:pt x="159544" y="403621"/>
                    <a:pt x="319088" y="481012"/>
                  </a:cubicBezTo>
                </a:path>
              </a:pathLst>
            </a:custGeom>
            <a:grpFill/>
            <a:ln w="3810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zh-TW" altLang="en-US" b="0">
                <a:solidFill>
                  <a:prstClr val="black"/>
                </a:solidFill>
              </a:endParaRPr>
            </a:p>
          </p:txBody>
        </p:sp>
        <p:sp>
          <p:nvSpPr>
            <p:cNvPr id="78" name="Cloud Callout 77"/>
            <p:cNvSpPr/>
            <p:nvPr/>
          </p:nvSpPr>
          <p:spPr>
            <a:xfrm rot="16603679">
              <a:off x="2038939" y="2404487"/>
              <a:ext cx="2627503" cy="1131752"/>
            </a:xfrm>
            <a:prstGeom prst="cloudCallout">
              <a:avLst>
                <a:gd name="adj1" fmla="val -14564"/>
                <a:gd name="adj2" fmla="val 242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zh-TW" altLang="en-US">
                <a:solidFill>
                  <a:srgbClr val="FFFFFF"/>
                </a:solidFill>
                <a:cs typeface="新細明體" charset="-120"/>
              </a:endParaRPr>
            </a:p>
          </p:txBody>
        </p:sp>
        <p:sp>
          <p:nvSpPr>
            <p:cNvPr id="79" name="Freeform 78"/>
            <p:cNvSpPr/>
            <p:nvPr/>
          </p:nvSpPr>
          <p:spPr>
            <a:xfrm>
              <a:off x="3136026" y="2404378"/>
              <a:ext cx="241271" cy="1784479"/>
            </a:xfrm>
            <a:custGeom>
              <a:avLst/>
              <a:gdLst>
                <a:gd name="connsiteX0" fmla="*/ 137652 w 240891"/>
                <a:gd name="connsiteY0" fmla="*/ 1784555 h 1784555"/>
                <a:gd name="connsiteX1" fmla="*/ 4916 w 240891"/>
                <a:gd name="connsiteY1" fmla="*/ 1165123 h 1784555"/>
                <a:gd name="connsiteX2" fmla="*/ 108155 w 240891"/>
                <a:gd name="connsiteY2" fmla="*/ 412955 h 1784555"/>
                <a:gd name="connsiteX3" fmla="*/ 240891 w 240891"/>
                <a:gd name="connsiteY3" fmla="*/ 0 h 1784555"/>
              </a:gdLst>
              <a:ahLst/>
              <a:cxnLst>
                <a:cxn ang="0">
                  <a:pos x="connsiteX0" y="connsiteY0"/>
                </a:cxn>
                <a:cxn ang="0">
                  <a:pos x="connsiteX1" y="connsiteY1"/>
                </a:cxn>
                <a:cxn ang="0">
                  <a:pos x="connsiteX2" y="connsiteY2"/>
                </a:cxn>
                <a:cxn ang="0">
                  <a:pos x="connsiteX3" y="connsiteY3"/>
                </a:cxn>
              </a:cxnLst>
              <a:rect l="l" t="t" r="r" b="b"/>
              <a:pathLst>
                <a:path w="240891" h="1784555">
                  <a:moveTo>
                    <a:pt x="137652" y="1784555"/>
                  </a:moveTo>
                  <a:cubicBezTo>
                    <a:pt x="73742" y="1589139"/>
                    <a:pt x="9832" y="1393723"/>
                    <a:pt x="4916" y="1165123"/>
                  </a:cubicBezTo>
                  <a:cubicBezTo>
                    <a:pt x="0" y="936523"/>
                    <a:pt x="68826" y="607142"/>
                    <a:pt x="108155" y="412955"/>
                  </a:cubicBezTo>
                  <a:cubicBezTo>
                    <a:pt x="147484" y="218768"/>
                    <a:pt x="194187" y="109384"/>
                    <a:pt x="240891" y="0"/>
                  </a:cubicBezTo>
                </a:path>
              </a:pathLst>
            </a:custGeom>
            <a:grpFill/>
            <a:ln w="571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zh-TW" altLang="en-US" b="0">
                <a:solidFill>
                  <a:prstClr val="black"/>
                </a:solidFill>
              </a:endParaRPr>
            </a:p>
          </p:txBody>
        </p:sp>
      </p:grpSp>
      <p:sp>
        <p:nvSpPr>
          <p:cNvPr id="86" name="Oval 85"/>
          <p:cNvSpPr/>
          <p:nvPr/>
        </p:nvSpPr>
        <p:spPr>
          <a:xfrm>
            <a:off x="5476161" y="4416709"/>
            <a:ext cx="1678868" cy="6985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TW" altLang="en-US" sz="1800" b="0">
              <a:solidFill>
                <a:prstClr val="white"/>
              </a:solidFill>
            </a:endParaRPr>
          </a:p>
        </p:txBody>
      </p:sp>
      <p:grpSp>
        <p:nvGrpSpPr>
          <p:cNvPr id="4" name="Group 47"/>
          <p:cNvGrpSpPr>
            <a:grpSpLocks noChangeAspect="1"/>
          </p:cNvGrpSpPr>
          <p:nvPr/>
        </p:nvGrpSpPr>
        <p:grpSpPr bwMode="auto">
          <a:xfrm>
            <a:off x="3611671" y="2060272"/>
            <a:ext cx="3979098" cy="3818418"/>
            <a:chOff x="2636811" y="252147"/>
            <a:chExt cx="6328733" cy="6074337"/>
          </a:xfrm>
        </p:grpSpPr>
        <p:sp>
          <p:nvSpPr>
            <p:cNvPr id="50" name="Cloud 49"/>
            <p:cNvSpPr/>
            <p:nvPr/>
          </p:nvSpPr>
          <p:spPr>
            <a:xfrm rot="501070">
              <a:off x="3422546" y="3203582"/>
              <a:ext cx="1912747" cy="917660"/>
            </a:xfrm>
            <a:prstGeom prst="cloud">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TW" altLang="en-US" b="0">
                <a:solidFill>
                  <a:prstClr val="white"/>
                </a:solidFill>
              </a:endParaRPr>
            </a:p>
          </p:txBody>
        </p:sp>
        <p:sp>
          <p:nvSpPr>
            <p:cNvPr id="51" name="Cloud 50"/>
            <p:cNvSpPr/>
            <p:nvPr/>
          </p:nvSpPr>
          <p:spPr>
            <a:xfrm rot="2600378">
              <a:off x="4608290" y="3768784"/>
              <a:ext cx="1912748" cy="917660"/>
            </a:xfrm>
            <a:prstGeom prst="cloud">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TW" altLang="en-US" b="0">
                <a:solidFill>
                  <a:prstClr val="white"/>
                </a:solidFill>
              </a:endParaRPr>
            </a:p>
          </p:txBody>
        </p:sp>
        <p:sp>
          <p:nvSpPr>
            <p:cNvPr id="52" name="Cloud 51"/>
            <p:cNvSpPr/>
            <p:nvPr/>
          </p:nvSpPr>
          <p:spPr>
            <a:xfrm>
              <a:off x="5849591" y="4200624"/>
              <a:ext cx="3115953" cy="917660"/>
            </a:xfrm>
            <a:prstGeom prst="cloud">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TW" altLang="en-US" b="0">
                <a:solidFill>
                  <a:prstClr val="white"/>
                </a:solidFill>
              </a:endParaRPr>
            </a:p>
          </p:txBody>
        </p:sp>
        <p:grpSp>
          <p:nvGrpSpPr>
            <p:cNvPr id="5" name="Group 52"/>
            <p:cNvGrpSpPr>
              <a:grpSpLocks/>
            </p:cNvGrpSpPr>
            <p:nvPr/>
          </p:nvGrpSpPr>
          <p:grpSpPr bwMode="auto">
            <a:xfrm>
              <a:off x="2636811" y="252147"/>
              <a:ext cx="6328733" cy="6074337"/>
              <a:chOff x="2529517" y="507960"/>
              <a:chExt cx="6328733" cy="6074337"/>
            </a:xfrm>
          </p:grpSpPr>
          <p:sp>
            <p:nvSpPr>
              <p:cNvPr id="54" name="Freeform 53"/>
              <p:cNvSpPr/>
              <p:nvPr/>
            </p:nvSpPr>
            <p:spPr>
              <a:xfrm>
                <a:off x="2554914" y="3815028"/>
                <a:ext cx="6303336" cy="1100240"/>
              </a:xfrm>
              <a:custGeom>
                <a:avLst/>
                <a:gdLst>
                  <a:gd name="connsiteX0" fmla="*/ 6303168 w 6303168"/>
                  <a:gd name="connsiteY0" fmla="*/ 928687 h 1100137"/>
                  <a:gd name="connsiteX1" fmla="*/ 3745706 w 6303168"/>
                  <a:gd name="connsiteY1" fmla="*/ 957262 h 1100137"/>
                  <a:gd name="connsiteX2" fmla="*/ 3159918 w 6303168"/>
                  <a:gd name="connsiteY2" fmla="*/ 571500 h 1100137"/>
                  <a:gd name="connsiteX3" fmla="*/ 2588418 w 6303168"/>
                  <a:gd name="connsiteY3" fmla="*/ 228600 h 1100137"/>
                  <a:gd name="connsiteX4" fmla="*/ 1388268 w 6303168"/>
                  <a:gd name="connsiteY4" fmla="*/ 0 h 1100137"/>
                  <a:gd name="connsiteX5" fmla="*/ 545306 w 6303168"/>
                  <a:gd name="connsiteY5" fmla="*/ 228600 h 1100137"/>
                  <a:gd name="connsiteX6" fmla="*/ 30956 w 6303168"/>
                  <a:gd name="connsiteY6" fmla="*/ 900112 h 1100137"/>
                  <a:gd name="connsiteX7" fmla="*/ 359568 w 6303168"/>
                  <a:gd name="connsiteY7" fmla="*/ 1100137 h 110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3168" h="1100137">
                    <a:moveTo>
                      <a:pt x="6303168" y="928687"/>
                    </a:moveTo>
                    <a:cubicBezTo>
                      <a:pt x="5286374" y="972740"/>
                      <a:pt x="4269581" y="1016793"/>
                      <a:pt x="3745706" y="957262"/>
                    </a:cubicBezTo>
                    <a:cubicBezTo>
                      <a:pt x="3221831" y="897731"/>
                      <a:pt x="3352799" y="692944"/>
                      <a:pt x="3159918" y="571500"/>
                    </a:cubicBezTo>
                    <a:cubicBezTo>
                      <a:pt x="2967037" y="450056"/>
                      <a:pt x="2883693" y="323850"/>
                      <a:pt x="2588418" y="228600"/>
                    </a:cubicBezTo>
                    <a:cubicBezTo>
                      <a:pt x="2293143" y="133350"/>
                      <a:pt x="1728787" y="0"/>
                      <a:pt x="1388268" y="0"/>
                    </a:cubicBezTo>
                    <a:cubicBezTo>
                      <a:pt x="1047749" y="0"/>
                      <a:pt x="771525" y="78581"/>
                      <a:pt x="545306" y="228600"/>
                    </a:cubicBezTo>
                    <a:cubicBezTo>
                      <a:pt x="319087" y="378619"/>
                      <a:pt x="61912" y="754856"/>
                      <a:pt x="30956" y="900112"/>
                    </a:cubicBezTo>
                    <a:cubicBezTo>
                      <a:pt x="0" y="1045368"/>
                      <a:pt x="179784" y="1072752"/>
                      <a:pt x="359568" y="1100137"/>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zh-TW" altLang="en-US" b="0">
                  <a:solidFill>
                    <a:prstClr val="black"/>
                  </a:solidFill>
                </a:endParaRPr>
              </a:p>
            </p:txBody>
          </p:sp>
          <p:sp>
            <p:nvSpPr>
              <p:cNvPr id="55" name="Cloud Callout 54"/>
              <p:cNvSpPr/>
              <p:nvPr/>
            </p:nvSpPr>
            <p:spPr>
              <a:xfrm rot="17174930">
                <a:off x="1170355" y="2113207"/>
                <a:ext cx="4135821" cy="1417497"/>
              </a:xfrm>
              <a:prstGeom prst="cloudCallout">
                <a:avLst>
                  <a:gd name="adj1" fmla="val -14564"/>
                  <a:gd name="adj2" fmla="val 242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zh-TW" altLang="en-US" b="0">
                  <a:solidFill>
                    <a:srgbClr val="FFFFFF"/>
                  </a:solidFill>
                  <a:cs typeface="新細明體" charset="-120"/>
                </a:endParaRPr>
              </a:p>
            </p:txBody>
          </p:sp>
          <p:sp>
            <p:nvSpPr>
              <p:cNvPr id="56" name="Cloud Callout 55"/>
              <p:cNvSpPr/>
              <p:nvPr/>
            </p:nvSpPr>
            <p:spPr>
              <a:xfrm>
                <a:off x="3127945" y="507960"/>
                <a:ext cx="3198494" cy="1131992"/>
              </a:xfrm>
              <a:prstGeom prst="cloudCallout">
                <a:avLst>
                  <a:gd name="adj1" fmla="val -14564"/>
                  <a:gd name="adj2" fmla="val 242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zh-TW" altLang="en-US" b="0">
                  <a:solidFill>
                    <a:srgbClr val="FFFFFF"/>
                  </a:solidFill>
                  <a:cs typeface="新細明體" charset="-120"/>
                </a:endParaRPr>
              </a:p>
            </p:txBody>
          </p:sp>
          <p:sp>
            <p:nvSpPr>
              <p:cNvPr id="57" name="Cloud Callout 56"/>
              <p:cNvSpPr/>
              <p:nvPr/>
            </p:nvSpPr>
            <p:spPr>
              <a:xfrm>
                <a:off x="4878783" y="507960"/>
                <a:ext cx="3198495" cy="1131992"/>
              </a:xfrm>
              <a:prstGeom prst="cloudCallout">
                <a:avLst>
                  <a:gd name="adj1" fmla="val -14564"/>
                  <a:gd name="adj2" fmla="val 242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zh-TW" altLang="en-US" b="0">
                  <a:solidFill>
                    <a:srgbClr val="FFFFFF"/>
                  </a:solidFill>
                  <a:cs typeface="新細明體" charset="-120"/>
                </a:endParaRPr>
              </a:p>
            </p:txBody>
          </p:sp>
          <p:cxnSp>
            <p:nvCxnSpPr>
              <p:cNvPr id="58" name="Straight Arrow Connector 57"/>
              <p:cNvCxnSpPr/>
              <p:nvPr/>
            </p:nvCxnSpPr>
            <p:spPr>
              <a:xfrm flipV="1">
                <a:off x="4360957" y="1128728"/>
                <a:ext cx="1687346" cy="63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6753435" y="1128729"/>
                <a:ext cx="547632" cy="63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6129609" y="1135080"/>
                <a:ext cx="547633" cy="63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1" name="Arc 60"/>
              <p:cNvSpPr/>
              <p:nvPr/>
            </p:nvSpPr>
            <p:spPr>
              <a:xfrm rot="15999737">
                <a:off x="1594050" y="2294364"/>
                <a:ext cx="5439278" cy="3136588"/>
              </a:xfrm>
              <a:prstGeom prst="arc">
                <a:avLst>
                  <a:gd name="adj1" fmla="val 14029430"/>
                  <a:gd name="adj2" fmla="val 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zh-TW" altLang="en-US" b="0">
                  <a:solidFill>
                    <a:prstClr val="black"/>
                  </a:solidFill>
                </a:endParaRPr>
              </a:p>
            </p:txBody>
          </p:sp>
        </p:grpSp>
      </p:grpSp>
      <p:sp>
        <p:nvSpPr>
          <p:cNvPr id="127" name="Rounded Rectangle 126"/>
          <p:cNvSpPr/>
          <p:nvPr/>
        </p:nvSpPr>
        <p:spPr>
          <a:xfrm>
            <a:off x="0" y="0"/>
            <a:ext cx="6934200" cy="381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r>
              <a:rPr lang="en-US" sz="1800" b="0" dirty="0" smtClean="0">
                <a:solidFill>
                  <a:prstClr val="white"/>
                </a:solidFill>
              </a:rPr>
              <a:t>Schematic of tracer from cold wake region</a:t>
            </a:r>
            <a:endParaRPr lang="en-US" sz="1800" b="0" dirty="0">
              <a:solidFill>
                <a:prstClr val="white"/>
              </a:solidFill>
            </a:endParaRPr>
          </a:p>
        </p:txBody>
      </p:sp>
      <p:sp>
        <p:nvSpPr>
          <p:cNvPr id="45" name="Rectangle 44"/>
          <p:cNvSpPr/>
          <p:nvPr/>
        </p:nvSpPr>
        <p:spPr>
          <a:xfrm>
            <a:off x="76200" y="457200"/>
            <a:ext cx="3733800" cy="2503250"/>
          </a:xfrm>
          <a:prstGeom prst="rect">
            <a:avLst/>
          </a:prstGeom>
        </p:spPr>
        <p:txBody>
          <a:bodyPr wrap="square">
            <a:spAutoFit/>
          </a:bodyPr>
          <a:lstStyle/>
          <a:p>
            <a:pPr marL="365760" indent="-457200" eaLnBrk="1" fontAlgn="auto" hangingPunct="1">
              <a:spcBef>
                <a:spcPts val="400"/>
              </a:spcBef>
              <a:spcAft>
                <a:spcPts val="600"/>
              </a:spcAft>
              <a:buClr>
                <a:srgbClr val="4F81BD"/>
              </a:buClr>
              <a:buSzPct val="68000"/>
              <a:buFont typeface="Wingdings" charset="2"/>
              <a:buChar char="²"/>
              <a:defRPr/>
            </a:pPr>
            <a:r>
              <a:rPr lang="en-US" altLang="zh-TW" sz="1400" b="0" dirty="0" smtClean="0">
                <a:solidFill>
                  <a:srgbClr val="CCFFCC"/>
                </a:solidFill>
                <a:latin typeface="Lucida Sans Unicode"/>
                <a:ea typeface="微軟正黑體"/>
              </a:rPr>
              <a:t>Cold wake/stable BL suppress deep convection locally and downwind (in outer </a:t>
            </a:r>
            <a:r>
              <a:rPr lang="en-US" altLang="zh-TW" sz="1400" b="0" dirty="0" err="1" smtClean="0">
                <a:solidFill>
                  <a:srgbClr val="CCFFCC"/>
                </a:solidFill>
                <a:latin typeface="Lucida Sans Unicode"/>
                <a:ea typeface="微軟正黑體"/>
              </a:rPr>
              <a:t>rainband</a:t>
            </a:r>
            <a:r>
              <a:rPr lang="en-US" altLang="zh-TW" sz="1400" b="0" dirty="0" smtClean="0">
                <a:solidFill>
                  <a:srgbClr val="CCFFCC"/>
                </a:solidFill>
                <a:latin typeface="Lucida Sans Unicode"/>
                <a:ea typeface="微軟正黑體"/>
              </a:rPr>
              <a:t> region).</a:t>
            </a:r>
          </a:p>
          <a:p>
            <a:pPr marL="365760" indent="-457200" eaLnBrk="1" fontAlgn="auto" hangingPunct="1">
              <a:spcBef>
                <a:spcPts val="400"/>
              </a:spcBef>
              <a:spcAft>
                <a:spcPts val="600"/>
              </a:spcAft>
              <a:buClr>
                <a:srgbClr val="4F81BD"/>
              </a:buClr>
              <a:buSzPct val="68000"/>
              <a:buFont typeface="Wingdings" charset="2"/>
              <a:buChar char="²"/>
              <a:defRPr/>
            </a:pPr>
            <a:r>
              <a:rPr lang="en-US" altLang="zh-TW" sz="1400" b="0" dirty="0" smtClean="0">
                <a:solidFill>
                  <a:srgbClr val="CCFFCC"/>
                </a:solidFill>
                <a:latin typeface="Lucida Sans Unicode"/>
                <a:ea typeface="微軟正黑體"/>
              </a:rPr>
              <a:t>Stable BL over the cold wake keeps air in BL longer and enhances </a:t>
            </a:r>
            <a:r>
              <a:rPr lang="en-US" altLang="zh-TW" sz="1400" b="0" dirty="0" err="1" smtClean="0">
                <a:solidFill>
                  <a:srgbClr val="CCFFCC"/>
                </a:solidFill>
                <a:latin typeface="Lucida Sans Unicode"/>
                <a:ea typeface="微軟正黑體"/>
              </a:rPr>
              <a:t>sfc</a:t>
            </a:r>
            <a:r>
              <a:rPr lang="en-US" altLang="zh-TW" sz="1400" b="0" dirty="0" smtClean="0">
                <a:solidFill>
                  <a:srgbClr val="CCFFCC"/>
                </a:solidFill>
                <a:latin typeface="Lucida Sans Unicode"/>
                <a:ea typeface="微軟正黑體"/>
              </a:rPr>
              <a:t> flux/increases </a:t>
            </a:r>
            <a:r>
              <a:rPr lang="en-US" sz="1400" b="0" dirty="0" err="1" smtClean="0">
                <a:solidFill>
                  <a:srgbClr val="CCFFCC"/>
                </a:solidFill>
                <a:latin typeface="Symbol" charset="2"/>
                <a:cs typeface="Symbol" charset="2"/>
              </a:rPr>
              <a:t>q</a:t>
            </a:r>
            <a:r>
              <a:rPr lang="en-US" sz="1400" b="0" baseline="-25000" dirty="0" err="1" smtClean="0">
                <a:solidFill>
                  <a:srgbClr val="CCFFCC"/>
                </a:solidFill>
                <a:latin typeface="Arial"/>
                <a:cs typeface="Arial"/>
              </a:rPr>
              <a:t>e</a:t>
            </a:r>
            <a:r>
              <a:rPr lang="en-US" sz="1400" b="0" dirty="0" smtClean="0">
                <a:solidFill>
                  <a:srgbClr val="CCFFCC"/>
                </a:solidFill>
                <a:latin typeface="Lucida Sans Unicode"/>
              </a:rPr>
              <a:t> </a:t>
            </a:r>
            <a:r>
              <a:rPr lang="en-US" altLang="zh-TW" sz="1400" b="0" dirty="0" smtClean="0">
                <a:solidFill>
                  <a:srgbClr val="CCFFCC"/>
                </a:solidFill>
                <a:latin typeface="Lucida Sans Unicode"/>
                <a:ea typeface="微軟正黑體"/>
              </a:rPr>
              <a:t>of the inflow into the </a:t>
            </a:r>
            <a:r>
              <a:rPr lang="en-US" altLang="zh-TW" sz="1400" b="0" dirty="0" err="1" smtClean="0">
                <a:solidFill>
                  <a:srgbClr val="CCFFCC"/>
                </a:solidFill>
                <a:latin typeface="Lucida Sans Unicode"/>
                <a:ea typeface="微軟正黑體"/>
              </a:rPr>
              <a:t>eyewall</a:t>
            </a:r>
            <a:r>
              <a:rPr lang="en-US" altLang="zh-TW" sz="1400" b="0" dirty="0" smtClean="0">
                <a:solidFill>
                  <a:srgbClr val="CCFFCC"/>
                </a:solidFill>
                <a:latin typeface="Lucida Sans Unicode"/>
                <a:ea typeface="微軟正黑體"/>
              </a:rPr>
              <a:t>.</a:t>
            </a:r>
          </a:p>
          <a:p>
            <a:pPr marL="365760" indent="-457200" eaLnBrk="1" fontAlgn="auto" hangingPunct="1">
              <a:spcBef>
                <a:spcPts val="400"/>
              </a:spcBef>
              <a:spcAft>
                <a:spcPts val="600"/>
              </a:spcAft>
              <a:buClr>
                <a:srgbClr val="4F81BD"/>
              </a:buClr>
              <a:buSzPct val="68000"/>
              <a:buFont typeface="Wingdings" charset="2"/>
              <a:buChar char="²"/>
              <a:defRPr/>
            </a:pPr>
            <a:r>
              <a:rPr lang="en-US" altLang="zh-TW" sz="1400" b="0" dirty="0" smtClean="0">
                <a:solidFill>
                  <a:srgbClr val="CCFFCC"/>
                </a:solidFill>
                <a:latin typeface="Lucida Sans Unicode"/>
                <a:ea typeface="微軟正黑體"/>
              </a:rPr>
              <a:t>SST gradient at the edge of cold wake results in larger inflow angle and stronger inflow.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46"/>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85"/>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animBg="1"/>
      <p:bldP spid="46" grpId="1" animBg="1"/>
      <p:bldP spid="49" grpId="0" animBg="1"/>
      <p:bldP spid="85" grpId="0" animBg="1"/>
      <p:bldP spid="85" grpId="1" animBg="1"/>
      <p:bldP spid="86" grpId="0" animBg="1"/>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7" name="Picture 3" descr="C:\Users\wang\Documents\MyData\MAT07A_work\itop_coamps_sst_4days.png"/>
          <p:cNvPicPr>
            <a:picLocks noChangeAspect="1" noChangeArrowheads="1"/>
          </p:cNvPicPr>
          <p:nvPr/>
        </p:nvPicPr>
        <p:blipFill rotWithShape="1">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8780" t="6348" r="9420" b="54409"/>
          <a:stretch/>
        </p:blipFill>
        <p:spPr bwMode="auto">
          <a:xfrm>
            <a:off x="3297102" y="1254976"/>
            <a:ext cx="2986233" cy="2763893"/>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grpSp>
        <p:nvGrpSpPr>
          <p:cNvPr id="3" name="Group 30"/>
          <p:cNvGrpSpPr>
            <a:grpSpLocks noChangeAspect="1"/>
          </p:cNvGrpSpPr>
          <p:nvPr/>
        </p:nvGrpSpPr>
        <p:grpSpPr>
          <a:xfrm>
            <a:off x="2586490" y="3992036"/>
            <a:ext cx="6547916" cy="2645783"/>
            <a:chOff x="621419" y="5333996"/>
            <a:chExt cx="8112788" cy="3278099"/>
          </a:xfrm>
        </p:grpSpPr>
        <p:grpSp>
          <p:nvGrpSpPr>
            <p:cNvPr id="13" name="Group 29"/>
            <p:cNvGrpSpPr/>
            <p:nvPr/>
          </p:nvGrpSpPr>
          <p:grpSpPr>
            <a:xfrm>
              <a:off x="621419" y="5333996"/>
              <a:ext cx="8112788" cy="3278099"/>
              <a:chOff x="621420" y="4100769"/>
              <a:chExt cx="8112788" cy="3278097"/>
            </a:xfrm>
          </p:grpSpPr>
          <p:grpSp>
            <p:nvGrpSpPr>
              <p:cNvPr id="14" name="Group 13"/>
              <p:cNvGrpSpPr/>
              <p:nvPr/>
            </p:nvGrpSpPr>
            <p:grpSpPr>
              <a:xfrm>
                <a:off x="621420" y="4102267"/>
                <a:ext cx="8112788" cy="3276599"/>
                <a:chOff x="503779" y="3405852"/>
                <a:chExt cx="8112789" cy="3276600"/>
              </a:xfrm>
            </p:grpSpPr>
            <p:pic>
              <p:nvPicPr>
                <p:cNvPr id="2050" name="Picture 2" descr="C:\Users\wang\Documents\MyData\MAT07A_work\itop_coamps_1d.png"/>
                <p:cNvPicPr>
                  <a:picLocks noChangeAspect="1" noChangeArrowheads="1"/>
                </p:cNvPicPr>
                <p:nvPr/>
              </p:nvPicPr>
              <p:blipFill rotWithShape="1">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733" t="1569" r="6332" b="50000"/>
                <a:stretch/>
              </p:blipFill>
              <p:spPr bwMode="auto">
                <a:xfrm>
                  <a:off x="503779" y="3405852"/>
                  <a:ext cx="8112789" cy="32766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2" name="TextBox 1"/>
                <p:cNvSpPr txBox="1"/>
                <p:nvPr/>
              </p:nvSpPr>
              <p:spPr>
                <a:xfrm>
                  <a:off x="2133599" y="4419600"/>
                  <a:ext cx="190499" cy="354156"/>
                </a:xfrm>
                <a:prstGeom prst="rect">
                  <a:avLst/>
                </a:prstGeom>
                <a:noFill/>
              </p:spPr>
              <p:txBody>
                <a:bodyPr wrap="square" rtlCol="0">
                  <a:spAutoFit/>
                </a:bodyPr>
                <a:lstStyle/>
                <a:p>
                  <a:pPr eaLnBrk="1" fontAlgn="auto" hangingPunct="1">
                    <a:spcBef>
                      <a:spcPts val="0"/>
                    </a:spcBef>
                    <a:spcAft>
                      <a:spcPts val="0"/>
                    </a:spcAft>
                  </a:pPr>
                  <a:r>
                    <a:rPr lang="en-US" sz="1200" b="0" dirty="0" smtClean="0">
                      <a:solidFill>
                        <a:prstClr val="black"/>
                      </a:solidFill>
                      <a:latin typeface="Arial" pitchFamily="34" charset="0"/>
                      <a:ea typeface="+mn-ea"/>
                      <a:cs typeface="Arial" pitchFamily="34" charset="0"/>
                    </a:rPr>
                    <a:t>1</a:t>
                  </a:r>
                  <a:endParaRPr lang="en-US" sz="1200" b="0" dirty="0">
                    <a:solidFill>
                      <a:prstClr val="black"/>
                    </a:solidFill>
                    <a:latin typeface="Arial" pitchFamily="34" charset="0"/>
                    <a:ea typeface="+mn-ea"/>
                    <a:cs typeface="Arial" pitchFamily="34" charset="0"/>
                  </a:endParaRPr>
                </a:p>
              </p:txBody>
            </p:sp>
            <p:sp>
              <p:nvSpPr>
                <p:cNvPr id="6" name="TextBox 5"/>
                <p:cNvSpPr txBox="1"/>
                <p:nvPr/>
              </p:nvSpPr>
              <p:spPr>
                <a:xfrm>
                  <a:off x="3836797" y="4111823"/>
                  <a:ext cx="278004" cy="354156"/>
                </a:xfrm>
                <a:prstGeom prst="rect">
                  <a:avLst/>
                </a:prstGeom>
                <a:noFill/>
              </p:spPr>
              <p:txBody>
                <a:bodyPr wrap="square" rtlCol="0">
                  <a:spAutoFit/>
                </a:bodyPr>
                <a:lstStyle/>
                <a:p>
                  <a:pPr eaLnBrk="1" fontAlgn="auto" hangingPunct="1">
                    <a:spcBef>
                      <a:spcPts val="0"/>
                    </a:spcBef>
                    <a:spcAft>
                      <a:spcPts val="0"/>
                    </a:spcAft>
                  </a:pPr>
                  <a:r>
                    <a:rPr lang="en-US" sz="1200" b="0" dirty="0" smtClean="0">
                      <a:solidFill>
                        <a:prstClr val="black"/>
                      </a:solidFill>
                      <a:latin typeface="Arial" pitchFamily="34" charset="0"/>
                      <a:ea typeface="+mn-ea"/>
                      <a:cs typeface="Arial" pitchFamily="34" charset="0"/>
                    </a:rPr>
                    <a:t>2</a:t>
                  </a:r>
                  <a:endParaRPr lang="en-US" sz="1200" b="0" dirty="0">
                    <a:solidFill>
                      <a:prstClr val="black"/>
                    </a:solidFill>
                    <a:latin typeface="Arial" pitchFamily="34" charset="0"/>
                    <a:ea typeface="+mn-ea"/>
                    <a:cs typeface="Arial" pitchFamily="34" charset="0"/>
                  </a:endParaRPr>
                </a:p>
              </p:txBody>
            </p:sp>
            <p:sp>
              <p:nvSpPr>
                <p:cNvPr id="7" name="TextBox 6"/>
                <p:cNvSpPr txBox="1"/>
                <p:nvPr/>
              </p:nvSpPr>
              <p:spPr>
                <a:xfrm>
                  <a:off x="3319524" y="3957934"/>
                  <a:ext cx="278004" cy="354156"/>
                </a:xfrm>
                <a:prstGeom prst="rect">
                  <a:avLst/>
                </a:prstGeom>
                <a:noFill/>
              </p:spPr>
              <p:txBody>
                <a:bodyPr wrap="square" rtlCol="0">
                  <a:spAutoFit/>
                </a:bodyPr>
                <a:lstStyle/>
                <a:p>
                  <a:pPr eaLnBrk="1" fontAlgn="auto" hangingPunct="1">
                    <a:spcBef>
                      <a:spcPts val="0"/>
                    </a:spcBef>
                    <a:spcAft>
                      <a:spcPts val="0"/>
                    </a:spcAft>
                  </a:pPr>
                  <a:r>
                    <a:rPr lang="en-US" sz="1200" b="0" dirty="0" smtClean="0">
                      <a:solidFill>
                        <a:prstClr val="black"/>
                      </a:solidFill>
                      <a:latin typeface="Arial" pitchFamily="34" charset="0"/>
                      <a:ea typeface="+mn-ea"/>
                      <a:cs typeface="Arial" pitchFamily="34" charset="0"/>
                    </a:rPr>
                    <a:t>3</a:t>
                  </a:r>
                  <a:endParaRPr lang="en-US" sz="1200" b="0" dirty="0">
                    <a:solidFill>
                      <a:prstClr val="black"/>
                    </a:solidFill>
                    <a:latin typeface="Arial" pitchFamily="34" charset="0"/>
                    <a:ea typeface="+mn-ea"/>
                    <a:cs typeface="Arial" pitchFamily="34" charset="0"/>
                  </a:endParaRPr>
                </a:p>
              </p:txBody>
            </p:sp>
            <p:sp>
              <p:nvSpPr>
                <p:cNvPr id="8" name="TextBox 7"/>
                <p:cNvSpPr txBox="1"/>
                <p:nvPr/>
              </p:nvSpPr>
              <p:spPr>
                <a:xfrm>
                  <a:off x="2951262" y="4417671"/>
                  <a:ext cx="278004" cy="354156"/>
                </a:xfrm>
                <a:prstGeom prst="rect">
                  <a:avLst/>
                </a:prstGeom>
                <a:noFill/>
              </p:spPr>
              <p:txBody>
                <a:bodyPr wrap="square" rtlCol="0">
                  <a:spAutoFit/>
                </a:bodyPr>
                <a:lstStyle/>
                <a:p>
                  <a:pPr eaLnBrk="1" fontAlgn="auto" hangingPunct="1">
                    <a:spcBef>
                      <a:spcPts val="0"/>
                    </a:spcBef>
                    <a:spcAft>
                      <a:spcPts val="0"/>
                    </a:spcAft>
                  </a:pPr>
                  <a:r>
                    <a:rPr lang="en-US" sz="1200" b="0" dirty="0" smtClean="0">
                      <a:solidFill>
                        <a:prstClr val="black"/>
                      </a:solidFill>
                      <a:latin typeface="Arial" pitchFamily="34" charset="0"/>
                      <a:ea typeface="+mn-ea"/>
                      <a:cs typeface="Arial" pitchFamily="34" charset="0"/>
                    </a:rPr>
                    <a:t>4</a:t>
                  </a:r>
                  <a:endParaRPr lang="en-US" sz="1200" b="0" dirty="0">
                    <a:solidFill>
                      <a:prstClr val="black"/>
                    </a:solidFill>
                    <a:latin typeface="Arial" pitchFamily="34" charset="0"/>
                    <a:ea typeface="+mn-ea"/>
                    <a:cs typeface="Arial" pitchFamily="34" charset="0"/>
                  </a:endParaRPr>
                </a:p>
              </p:txBody>
            </p:sp>
            <p:sp>
              <p:nvSpPr>
                <p:cNvPr id="9" name="TextBox 8"/>
                <p:cNvSpPr txBox="1"/>
                <p:nvPr/>
              </p:nvSpPr>
              <p:spPr>
                <a:xfrm>
                  <a:off x="6324600" y="5427260"/>
                  <a:ext cx="190499" cy="354156"/>
                </a:xfrm>
                <a:prstGeom prst="rect">
                  <a:avLst/>
                </a:prstGeom>
                <a:noFill/>
              </p:spPr>
              <p:txBody>
                <a:bodyPr wrap="square" rtlCol="0">
                  <a:spAutoFit/>
                </a:bodyPr>
                <a:lstStyle/>
                <a:p>
                  <a:pPr eaLnBrk="1" fontAlgn="auto" hangingPunct="1">
                    <a:spcBef>
                      <a:spcPts val="0"/>
                    </a:spcBef>
                    <a:spcAft>
                      <a:spcPts val="0"/>
                    </a:spcAft>
                  </a:pPr>
                  <a:r>
                    <a:rPr lang="en-US" sz="1200" b="0" dirty="0" smtClean="0">
                      <a:solidFill>
                        <a:prstClr val="black"/>
                      </a:solidFill>
                      <a:latin typeface="Arial" pitchFamily="34" charset="0"/>
                      <a:ea typeface="+mn-ea"/>
                      <a:cs typeface="Arial" pitchFamily="34" charset="0"/>
                    </a:rPr>
                    <a:t>1</a:t>
                  </a:r>
                  <a:endParaRPr lang="en-US" sz="1200" b="0" dirty="0">
                    <a:solidFill>
                      <a:prstClr val="black"/>
                    </a:solidFill>
                    <a:latin typeface="Arial" pitchFamily="34" charset="0"/>
                    <a:ea typeface="+mn-ea"/>
                    <a:cs typeface="Arial" pitchFamily="34" charset="0"/>
                  </a:endParaRPr>
                </a:p>
              </p:txBody>
            </p:sp>
            <p:sp>
              <p:nvSpPr>
                <p:cNvPr id="10" name="TextBox 9"/>
                <p:cNvSpPr txBox="1"/>
                <p:nvPr/>
              </p:nvSpPr>
              <p:spPr>
                <a:xfrm>
                  <a:off x="7696200" y="4111823"/>
                  <a:ext cx="278004" cy="354156"/>
                </a:xfrm>
                <a:prstGeom prst="rect">
                  <a:avLst/>
                </a:prstGeom>
                <a:noFill/>
              </p:spPr>
              <p:txBody>
                <a:bodyPr wrap="square" rtlCol="0">
                  <a:spAutoFit/>
                </a:bodyPr>
                <a:lstStyle/>
                <a:p>
                  <a:pPr eaLnBrk="1" fontAlgn="auto" hangingPunct="1">
                    <a:spcBef>
                      <a:spcPts val="0"/>
                    </a:spcBef>
                    <a:spcAft>
                      <a:spcPts val="0"/>
                    </a:spcAft>
                  </a:pPr>
                  <a:r>
                    <a:rPr lang="en-US" sz="1200" b="0" dirty="0" smtClean="0">
                      <a:solidFill>
                        <a:prstClr val="black"/>
                      </a:solidFill>
                      <a:latin typeface="Arial" pitchFamily="34" charset="0"/>
                      <a:ea typeface="+mn-ea"/>
                      <a:cs typeface="Arial" pitchFamily="34" charset="0"/>
                    </a:rPr>
                    <a:t>2</a:t>
                  </a:r>
                  <a:endParaRPr lang="en-US" sz="1200" b="0" dirty="0">
                    <a:solidFill>
                      <a:prstClr val="black"/>
                    </a:solidFill>
                    <a:latin typeface="Arial" pitchFamily="34" charset="0"/>
                    <a:ea typeface="+mn-ea"/>
                    <a:cs typeface="Arial" pitchFamily="34" charset="0"/>
                  </a:endParaRPr>
                </a:p>
              </p:txBody>
            </p:sp>
            <p:sp>
              <p:nvSpPr>
                <p:cNvPr id="11" name="TextBox 10"/>
                <p:cNvSpPr txBox="1"/>
                <p:nvPr/>
              </p:nvSpPr>
              <p:spPr>
                <a:xfrm>
                  <a:off x="7086599" y="4890262"/>
                  <a:ext cx="278004" cy="354156"/>
                </a:xfrm>
                <a:prstGeom prst="rect">
                  <a:avLst/>
                </a:prstGeom>
                <a:noFill/>
              </p:spPr>
              <p:txBody>
                <a:bodyPr wrap="square" rtlCol="0">
                  <a:spAutoFit/>
                </a:bodyPr>
                <a:lstStyle/>
                <a:p>
                  <a:pPr eaLnBrk="1" fontAlgn="auto" hangingPunct="1">
                    <a:spcBef>
                      <a:spcPts val="0"/>
                    </a:spcBef>
                    <a:spcAft>
                      <a:spcPts val="0"/>
                    </a:spcAft>
                  </a:pPr>
                  <a:r>
                    <a:rPr lang="en-US" sz="1200" b="0" dirty="0" smtClean="0">
                      <a:solidFill>
                        <a:prstClr val="black"/>
                      </a:solidFill>
                      <a:latin typeface="Arial" pitchFamily="34" charset="0"/>
                      <a:ea typeface="+mn-ea"/>
                      <a:cs typeface="Arial" pitchFamily="34" charset="0"/>
                    </a:rPr>
                    <a:t>3</a:t>
                  </a:r>
                  <a:endParaRPr lang="en-US" sz="1200" b="0" dirty="0">
                    <a:solidFill>
                      <a:prstClr val="black"/>
                    </a:solidFill>
                    <a:latin typeface="Arial" pitchFamily="34" charset="0"/>
                    <a:ea typeface="+mn-ea"/>
                    <a:cs typeface="Arial" pitchFamily="34" charset="0"/>
                  </a:endParaRPr>
                </a:p>
              </p:txBody>
            </p:sp>
            <p:sp>
              <p:nvSpPr>
                <p:cNvPr id="12" name="TextBox 11"/>
                <p:cNvSpPr txBox="1"/>
                <p:nvPr/>
              </p:nvSpPr>
              <p:spPr>
                <a:xfrm>
                  <a:off x="6818013" y="3957934"/>
                  <a:ext cx="278004" cy="354156"/>
                </a:xfrm>
                <a:prstGeom prst="rect">
                  <a:avLst/>
                </a:prstGeom>
                <a:noFill/>
              </p:spPr>
              <p:txBody>
                <a:bodyPr wrap="square" rtlCol="0">
                  <a:spAutoFit/>
                </a:bodyPr>
                <a:lstStyle/>
                <a:p>
                  <a:pPr eaLnBrk="1" fontAlgn="auto" hangingPunct="1">
                    <a:spcBef>
                      <a:spcPts val="0"/>
                    </a:spcBef>
                    <a:spcAft>
                      <a:spcPts val="0"/>
                    </a:spcAft>
                  </a:pPr>
                  <a:r>
                    <a:rPr lang="en-US" sz="1200" b="0" dirty="0" smtClean="0">
                      <a:solidFill>
                        <a:prstClr val="black"/>
                      </a:solidFill>
                      <a:latin typeface="Arial" pitchFamily="34" charset="0"/>
                      <a:ea typeface="+mn-ea"/>
                      <a:cs typeface="Arial" pitchFamily="34" charset="0"/>
                    </a:rPr>
                    <a:t>4</a:t>
                  </a:r>
                  <a:endParaRPr lang="en-US" sz="1200" b="0" dirty="0">
                    <a:solidFill>
                      <a:prstClr val="black"/>
                    </a:solidFill>
                    <a:latin typeface="Arial" pitchFamily="34" charset="0"/>
                    <a:ea typeface="+mn-ea"/>
                    <a:cs typeface="Arial" pitchFamily="34" charset="0"/>
                  </a:endParaRPr>
                </a:p>
              </p:txBody>
            </p:sp>
            <p:sp>
              <p:nvSpPr>
                <p:cNvPr id="5" name="TextBox 4"/>
                <p:cNvSpPr txBox="1"/>
                <p:nvPr/>
              </p:nvSpPr>
              <p:spPr>
                <a:xfrm>
                  <a:off x="2444902" y="5880556"/>
                  <a:ext cx="1898498" cy="196753"/>
                </a:xfrm>
                <a:prstGeom prst="rect">
                  <a:avLst/>
                </a:prstGeom>
                <a:noFill/>
              </p:spPr>
              <p:txBody>
                <a:bodyPr wrap="square" lIns="0" tIns="0" rIns="0" bIns="0" rtlCol="0">
                  <a:spAutoFit/>
                </a:bodyPr>
                <a:lstStyle/>
                <a:p>
                  <a:pPr eaLnBrk="1" fontAlgn="auto" hangingPunct="1">
                    <a:spcBef>
                      <a:spcPts val="0"/>
                    </a:spcBef>
                    <a:spcAft>
                      <a:spcPts val="0"/>
                    </a:spcAft>
                  </a:pPr>
                  <a:endParaRPr lang="en-US" sz="1000" b="0" dirty="0">
                    <a:solidFill>
                      <a:prstClr val="black"/>
                    </a:solidFill>
                    <a:latin typeface="Arial" pitchFamily="34" charset="0"/>
                    <a:ea typeface="+mn-ea"/>
                    <a:cs typeface="Arial" pitchFamily="34" charset="0"/>
                  </a:endParaRPr>
                </a:p>
              </p:txBody>
            </p:sp>
            <p:sp>
              <p:nvSpPr>
                <p:cNvPr id="15" name="TextBox 14"/>
                <p:cNvSpPr txBox="1"/>
                <p:nvPr/>
              </p:nvSpPr>
              <p:spPr>
                <a:xfrm>
                  <a:off x="6324602" y="5861572"/>
                  <a:ext cx="1951917" cy="196753"/>
                </a:xfrm>
                <a:prstGeom prst="rect">
                  <a:avLst/>
                </a:prstGeom>
                <a:noFill/>
              </p:spPr>
              <p:txBody>
                <a:bodyPr wrap="square" lIns="0" tIns="0" rIns="0" bIns="0" rtlCol="0">
                  <a:spAutoFit/>
                </a:bodyPr>
                <a:lstStyle/>
                <a:p>
                  <a:pPr eaLnBrk="1" fontAlgn="auto" hangingPunct="1">
                    <a:spcBef>
                      <a:spcPts val="0"/>
                    </a:spcBef>
                    <a:spcAft>
                      <a:spcPts val="0"/>
                    </a:spcAft>
                  </a:pPr>
                  <a:endParaRPr lang="en-US" sz="1000" b="0" dirty="0">
                    <a:solidFill>
                      <a:prstClr val="black"/>
                    </a:solidFill>
                    <a:latin typeface="Arial" pitchFamily="34" charset="0"/>
                    <a:ea typeface="+mn-ea"/>
                    <a:cs typeface="Arial" pitchFamily="34" charset="0"/>
                  </a:endParaRPr>
                </a:p>
              </p:txBody>
            </p:sp>
          </p:grpSp>
          <p:grpSp>
            <p:nvGrpSpPr>
              <p:cNvPr id="18" name="Group 26"/>
              <p:cNvGrpSpPr/>
              <p:nvPr/>
            </p:nvGrpSpPr>
            <p:grpSpPr>
              <a:xfrm>
                <a:off x="1855598" y="4128823"/>
                <a:ext cx="6236246" cy="290776"/>
                <a:chOff x="1855597" y="4128824"/>
                <a:chExt cx="6236247" cy="290776"/>
              </a:xfrm>
            </p:grpSpPr>
            <p:sp>
              <p:nvSpPr>
                <p:cNvPr id="26" name="Rectangle 25"/>
                <p:cNvSpPr/>
                <p:nvPr/>
              </p:nvSpPr>
              <p:spPr>
                <a:xfrm>
                  <a:off x="5715000" y="4128825"/>
                  <a:ext cx="2376844" cy="290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29" name="Rectangle 28"/>
                <p:cNvSpPr/>
                <p:nvPr/>
              </p:nvSpPr>
              <p:spPr>
                <a:xfrm>
                  <a:off x="1855597" y="4128824"/>
                  <a:ext cx="2376844" cy="290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grpSp>
          <p:sp>
            <p:nvSpPr>
              <p:cNvPr id="19" name="Right Brace 18"/>
              <p:cNvSpPr/>
              <p:nvPr/>
            </p:nvSpPr>
            <p:spPr>
              <a:xfrm>
                <a:off x="7467600" y="4100772"/>
                <a:ext cx="139002" cy="623624"/>
              </a:xfrm>
              <a:prstGeom prst="rightBrace">
                <a:avLst/>
              </a:prstGeom>
              <a:ln>
                <a:solidFill>
                  <a:srgbClr val="C00000"/>
                </a:solidFill>
              </a:ln>
              <a:scene3d>
                <a:camera prst="orthographicFront">
                  <a:rot lat="0" lon="0" rev="54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b="0">
                  <a:solidFill>
                    <a:prstClr val="black"/>
                  </a:solidFill>
                </a:endParaRPr>
              </a:p>
            </p:txBody>
          </p:sp>
          <p:sp>
            <p:nvSpPr>
              <p:cNvPr id="20" name="TextBox 19"/>
              <p:cNvSpPr txBox="1"/>
              <p:nvPr/>
            </p:nvSpPr>
            <p:spPr>
              <a:xfrm>
                <a:off x="7292500" y="4127952"/>
                <a:ext cx="500173" cy="216428"/>
              </a:xfrm>
              <a:prstGeom prst="rect">
                <a:avLst/>
              </a:prstGeom>
              <a:noFill/>
            </p:spPr>
            <p:txBody>
              <a:bodyPr wrap="square" lIns="0" tIns="0" rIns="0" bIns="0" rtlCol="0">
                <a:spAutoFit/>
              </a:bodyPr>
              <a:lstStyle/>
              <a:p>
                <a:pPr algn="ctr" eaLnBrk="1" fontAlgn="auto" hangingPunct="1">
                  <a:spcBef>
                    <a:spcPts val="0"/>
                  </a:spcBef>
                  <a:spcAft>
                    <a:spcPts val="0"/>
                  </a:spcAft>
                </a:pPr>
                <a:r>
                  <a:rPr lang="en-US" sz="1100" b="0" dirty="0" smtClean="0">
                    <a:solidFill>
                      <a:prstClr val="black"/>
                    </a:solidFill>
                    <a:latin typeface="Arial" pitchFamily="34" charset="0"/>
                    <a:ea typeface="+mn-ea"/>
                    <a:cs typeface="Arial" pitchFamily="34" charset="0"/>
                  </a:rPr>
                  <a:t>-2</a:t>
                </a:r>
                <a:r>
                  <a:rPr lang="en-US" sz="1100" b="0" dirty="0">
                    <a:solidFill>
                      <a:prstClr val="black"/>
                    </a:solidFill>
                    <a:latin typeface="Arial" pitchFamily="34" charset="0"/>
                    <a:ea typeface="+mn-ea"/>
                    <a:cs typeface="Arial" pitchFamily="34" charset="0"/>
                    <a:sym typeface="Symbol"/>
                  </a:rPr>
                  <a:t> </a:t>
                </a:r>
                <a:r>
                  <a:rPr lang="en-US" sz="1100" b="0" dirty="0" smtClean="0">
                    <a:solidFill>
                      <a:prstClr val="black"/>
                    </a:solidFill>
                    <a:latin typeface="Arial" pitchFamily="34" charset="0"/>
                    <a:ea typeface="+mn-ea"/>
                    <a:cs typeface="Arial" pitchFamily="34" charset="0"/>
                    <a:sym typeface="Symbol"/>
                  </a:rPr>
                  <a:t>C</a:t>
                </a:r>
                <a:endParaRPr lang="en-US" sz="1100" b="0" dirty="0">
                  <a:solidFill>
                    <a:prstClr val="black"/>
                  </a:solidFill>
                  <a:latin typeface="Arial" pitchFamily="34" charset="0"/>
                  <a:ea typeface="+mn-ea"/>
                  <a:cs typeface="Arial" pitchFamily="34" charset="0"/>
                </a:endParaRPr>
              </a:p>
            </p:txBody>
          </p:sp>
          <p:sp>
            <p:nvSpPr>
              <p:cNvPr id="16" name="Right Brace 15"/>
              <p:cNvSpPr/>
              <p:nvPr/>
            </p:nvSpPr>
            <p:spPr>
              <a:xfrm>
                <a:off x="3581400" y="4100769"/>
                <a:ext cx="139002" cy="623624"/>
              </a:xfrm>
              <a:prstGeom prst="rightBrace">
                <a:avLst/>
              </a:prstGeom>
              <a:ln>
                <a:solidFill>
                  <a:srgbClr val="C00000"/>
                </a:solidFill>
              </a:ln>
              <a:scene3d>
                <a:camera prst="orthographicFront">
                  <a:rot lat="0" lon="0" rev="54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b="0">
                  <a:solidFill>
                    <a:prstClr val="black"/>
                  </a:solidFill>
                </a:endParaRPr>
              </a:p>
            </p:txBody>
          </p:sp>
          <p:sp>
            <p:nvSpPr>
              <p:cNvPr id="4" name="TextBox 3"/>
              <p:cNvSpPr txBox="1"/>
              <p:nvPr/>
            </p:nvSpPr>
            <p:spPr>
              <a:xfrm>
                <a:off x="3400814" y="4127957"/>
                <a:ext cx="692625" cy="216428"/>
              </a:xfrm>
              <a:prstGeom prst="rect">
                <a:avLst/>
              </a:prstGeom>
              <a:noFill/>
            </p:spPr>
            <p:txBody>
              <a:bodyPr wrap="square" lIns="0" tIns="0" rIns="0" bIns="0" rtlCol="0">
                <a:spAutoFit/>
              </a:bodyPr>
              <a:lstStyle/>
              <a:p>
                <a:pPr algn="ctr" eaLnBrk="1" fontAlgn="auto" hangingPunct="1">
                  <a:spcBef>
                    <a:spcPts val="0"/>
                  </a:spcBef>
                  <a:spcAft>
                    <a:spcPts val="0"/>
                  </a:spcAft>
                </a:pPr>
                <a:r>
                  <a:rPr lang="en-US" sz="1100" b="0" dirty="0" smtClean="0">
                    <a:solidFill>
                      <a:prstClr val="black"/>
                    </a:solidFill>
                    <a:latin typeface="Arial" pitchFamily="34" charset="0"/>
                    <a:ea typeface="+mn-ea"/>
                    <a:cs typeface="Arial" pitchFamily="34" charset="0"/>
                  </a:rPr>
                  <a:t>-2</a:t>
                </a:r>
                <a:r>
                  <a:rPr lang="en-US" sz="1100" b="0" dirty="0">
                    <a:solidFill>
                      <a:prstClr val="black"/>
                    </a:solidFill>
                    <a:latin typeface="Arial" pitchFamily="34" charset="0"/>
                    <a:ea typeface="+mn-ea"/>
                    <a:cs typeface="Arial" pitchFamily="34" charset="0"/>
                    <a:sym typeface="Symbol"/>
                  </a:rPr>
                  <a:t> </a:t>
                </a:r>
                <a:r>
                  <a:rPr lang="en-US" sz="1100" b="0" dirty="0" smtClean="0">
                    <a:solidFill>
                      <a:prstClr val="black"/>
                    </a:solidFill>
                    <a:latin typeface="Arial" pitchFamily="34" charset="0"/>
                    <a:ea typeface="+mn-ea"/>
                    <a:cs typeface="Arial" pitchFamily="34" charset="0"/>
                    <a:sym typeface="Symbol"/>
                  </a:rPr>
                  <a:t>C</a:t>
                </a:r>
                <a:endParaRPr lang="en-US" sz="1100" b="0" dirty="0">
                  <a:solidFill>
                    <a:prstClr val="black"/>
                  </a:solidFill>
                  <a:latin typeface="Arial" pitchFamily="34" charset="0"/>
                  <a:ea typeface="+mn-ea"/>
                  <a:cs typeface="Arial" pitchFamily="34" charset="0"/>
                </a:endParaRPr>
              </a:p>
            </p:txBody>
          </p:sp>
        </p:grpSp>
        <p:sp>
          <p:nvSpPr>
            <p:cNvPr id="33" name="TextBox 32"/>
            <p:cNvSpPr txBox="1"/>
            <p:nvPr/>
          </p:nvSpPr>
          <p:spPr>
            <a:xfrm>
              <a:off x="1511456" y="5772960"/>
              <a:ext cx="1596522" cy="190938"/>
            </a:xfrm>
            <a:prstGeom prst="rect">
              <a:avLst/>
            </a:prstGeom>
            <a:noFill/>
          </p:spPr>
          <p:txBody>
            <a:bodyPr wrap="square" lIns="0" tIns="0" rIns="0" bIns="0" rtlCol="0">
              <a:spAutoFit/>
            </a:bodyPr>
            <a:lstStyle/>
            <a:p>
              <a:pPr eaLnBrk="1" fontAlgn="auto" hangingPunct="1">
                <a:spcBef>
                  <a:spcPts val="0"/>
                </a:spcBef>
                <a:spcAft>
                  <a:spcPts val="0"/>
                </a:spcAft>
              </a:pPr>
              <a:r>
                <a:rPr lang="en-US" sz="1000" b="0" dirty="0" smtClean="0">
                  <a:solidFill>
                    <a:prstClr val="black"/>
                  </a:solidFill>
                  <a:latin typeface="Arial" pitchFamily="34" charset="0"/>
                  <a:ea typeface="+mn-ea"/>
                  <a:cs typeface="Arial" pitchFamily="34" charset="0"/>
                </a:rPr>
                <a:t>COAMPS (9/17-18</a:t>
              </a:r>
              <a:r>
                <a:rPr lang="en-US" sz="1100" b="0" dirty="0" smtClean="0">
                  <a:solidFill>
                    <a:prstClr val="black"/>
                  </a:solidFill>
                  <a:latin typeface="Arial" pitchFamily="34" charset="0"/>
                  <a:ea typeface="+mn-ea"/>
                  <a:cs typeface="Arial" pitchFamily="34" charset="0"/>
                </a:rPr>
                <a:t>)</a:t>
              </a:r>
              <a:endParaRPr lang="en-US" sz="1100" b="0" dirty="0">
                <a:solidFill>
                  <a:prstClr val="black"/>
                </a:solidFill>
                <a:latin typeface="Arial" pitchFamily="34" charset="0"/>
                <a:ea typeface="+mn-ea"/>
                <a:cs typeface="Arial" pitchFamily="34" charset="0"/>
              </a:endParaRPr>
            </a:p>
          </p:txBody>
        </p:sp>
        <p:sp>
          <p:nvSpPr>
            <p:cNvPr id="25" name="TextBox 24"/>
            <p:cNvSpPr txBox="1"/>
            <p:nvPr/>
          </p:nvSpPr>
          <p:spPr>
            <a:xfrm>
              <a:off x="5438051" y="5772959"/>
              <a:ext cx="1194688" cy="393507"/>
            </a:xfrm>
            <a:prstGeom prst="rect">
              <a:avLst/>
            </a:prstGeom>
            <a:noFill/>
          </p:spPr>
          <p:txBody>
            <a:bodyPr wrap="square" lIns="0" tIns="0" rIns="0" bIns="0" rtlCol="0">
              <a:spAutoFit/>
            </a:bodyPr>
            <a:lstStyle/>
            <a:p>
              <a:pPr eaLnBrk="1" fontAlgn="auto" hangingPunct="1">
                <a:spcBef>
                  <a:spcPts val="0"/>
                </a:spcBef>
                <a:spcAft>
                  <a:spcPts val="0"/>
                </a:spcAft>
              </a:pPr>
              <a:r>
                <a:rPr lang="en-US" sz="1000" b="0" dirty="0" err="1" smtClean="0">
                  <a:solidFill>
                    <a:prstClr val="black"/>
                  </a:solidFill>
                  <a:latin typeface="Arial" pitchFamily="34" charset="0"/>
                  <a:ea typeface="+mn-ea"/>
                  <a:cs typeface="Arial" pitchFamily="34" charset="0"/>
                </a:rPr>
                <a:t>Fanapi</a:t>
              </a:r>
              <a:r>
                <a:rPr lang="en-US" sz="1000" b="0" dirty="0" smtClean="0">
                  <a:solidFill>
                    <a:prstClr val="black"/>
                  </a:solidFill>
                  <a:latin typeface="Arial" pitchFamily="34" charset="0"/>
                  <a:ea typeface="+mn-ea"/>
                  <a:cs typeface="Arial" pitchFamily="34" charset="0"/>
                </a:rPr>
                <a:t> AXBT (9/17-18)</a:t>
              </a:r>
              <a:endParaRPr lang="en-US" sz="1000" b="0" dirty="0">
                <a:solidFill>
                  <a:prstClr val="black"/>
                </a:solidFill>
                <a:latin typeface="Arial" pitchFamily="34" charset="0"/>
                <a:ea typeface="+mn-ea"/>
                <a:cs typeface="Arial" pitchFamily="34" charset="0"/>
              </a:endParaRPr>
            </a:p>
          </p:txBody>
        </p:sp>
      </p:grpSp>
      <p:pic>
        <p:nvPicPr>
          <p:cNvPr id="1026" name="Picture 2" descr="C:\Users\wang\Documents\MyData\MAT07A_work\itop_Fanapi_SST_Price261.tif"/>
          <p:cNvPicPr>
            <a:picLocks noChangeAspect="1" noChangeArrowheads="1"/>
          </p:cNvPicPr>
          <p:nvPr/>
        </p:nvPicPr>
        <p:blipFill rotWithShape="1">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4415" r="8791" b="5788"/>
          <a:stretch/>
        </p:blipFill>
        <p:spPr bwMode="auto">
          <a:xfrm>
            <a:off x="5950722" y="1113487"/>
            <a:ext cx="3009727" cy="2769269"/>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17" name="TextBox 16"/>
          <p:cNvSpPr txBox="1"/>
          <p:nvPr/>
        </p:nvSpPr>
        <p:spPr>
          <a:xfrm>
            <a:off x="3582608" y="977206"/>
            <a:ext cx="2393548" cy="307777"/>
          </a:xfrm>
          <a:prstGeom prst="rect">
            <a:avLst/>
          </a:prstGeom>
          <a:noFill/>
        </p:spPr>
        <p:txBody>
          <a:bodyPr wrap="square" rtlCol="0">
            <a:spAutoFit/>
          </a:bodyPr>
          <a:lstStyle/>
          <a:p>
            <a:pPr eaLnBrk="1" fontAlgn="auto" hangingPunct="1">
              <a:spcBef>
                <a:spcPts val="0"/>
              </a:spcBef>
              <a:spcAft>
                <a:spcPts val="0"/>
              </a:spcAft>
            </a:pPr>
            <a:r>
              <a:rPr lang="en-US" sz="1400" dirty="0" smtClean="0">
                <a:solidFill>
                  <a:prstClr val="black"/>
                </a:solidFill>
                <a:latin typeface="Calibri"/>
                <a:ea typeface="+mn-ea"/>
                <a:cs typeface="+mn-cs"/>
              </a:rPr>
              <a:t>COAMPS SST (9/18/2010)</a:t>
            </a:r>
            <a:endParaRPr lang="en-US" sz="1400" dirty="0">
              <a:solidFill>
                <a:prstClr val="black"/>
              </a:solidFill>
              <a:latin typeface="Calibri"/>
              <a:ea typeface="+mn-ea"/>
              <a:cs typeface="+mn-cs"/>
            </a:endParaRPr>
          </a:p>
        </p:txBody>
      </p:sp>
      <p:sp>
        <p:nvSpPr>
          <p:cNvPr id="35" name="TextBox 34"/>
          <p:cNvSpPr txBox="1"/>
          <p:nvPr/>
        </p:nvSpPr>
        <p:spPr>
          <a:xfrm>
            <a:off x="31119" y="1134252"/>
            <a:ext cx="2884697" cy="5309146"/>
          </a:xfrm>
          <a:prstGeom prst="rect">
            <a:avLst/>
          </a:prstGeom>
          <a:solidFill>
            <a:schemeClr val="bg1"/>
          </a:solidFill>
        </p:spPr>
        <p:txBody>
          <a:bodyPr wrap="square" rtlCol="0">
            <a:spAutoFit/>
          </a:bodyPr>
          <a:lstStyle/>
          <a:p>
            <a:pPr marL="285750" indent="-285750" eaLnBrk="1" fontAlgn="auto" hangingPunct="1">
              <a:lnSpc>
                <a:spcPct val="150000"/>
              </a:lnSpc>
              <a:spcBef>
                <a:spcPts val="600"/>
              </a:spcBef>
              <a:spcAft>
                <a:spcPts val="0"/>
              </a:spcAft>
              <a:buFont typeface="Arial" pitchFamily="34" charset="0"/>
              <a:buChar char="•"/>
            </a:pPr>
            <a:r>
              <a:rPr lang="en-US" sz="1800" b="0" dirty="0" smtClean="0">
                <a:solidFill>
                  <a:prstClr val="black"/>
                </a:solidFill>
                <a:latin typeface="Arial" pitchFamily="34" charset="0"/>
                <a:ea typeface="+mn-ea"/>
                <a:cs typeface="Arial" pitchFamily="34" charset="0"/>
              </a:rPr>
              <a:t>Predicted cold affected area is smaller than satellite obs. </a:t>
            </a:r>
          </a:p>
          <a:p>
            <a:pPr marL="285750" indent="-285750" eaLnBrk="1" fontAlgn="auto" hangingPunct="1">
              <a:lnSpc>
                <a:spcPct val="150000"/>
              </a:lnSpc>
              <a:spcBef>
                <a:spcPts val="600"/>
              </a:spcBef>
              <a:spcAft>
                <a:spcPts val="0"/>
              </a:spcAft>
              <a:buFont typeface="Arial" pitchFamily="34" charset="0"/>
              <a:buChar char="•"/>
            </a:pPr>
            <a:r>
              <a:rPr lang="en-US" sz="1800" b="0" dirty="0" smtClean="0">
                <a:solidFill>
                  <a:prstClr val="black"/>
                </a:solidFill>
                <a:latin typeface="Arial" pitchFamily="34" charset="0"/>
                <a:ea typeface="+mn-ea"/>
                <a:cs typeface="Arial" pitchFamily="34" charset="0"/>
              </a:rPr>
              <a:t>Predicted maximum </a:t>
            </a:r>
            <a:r>
              <a:rPr lang="en-US" sz="1800" b="0" dirty="0" smtClean="0">
                <a:solidFill>
                  <a:prstClr val="black"/>
                </a:solidFill>
                <a:latin typeface="Arial" pitchFamily="34" charset="0"/>
                <a:ea typeface="+mn-ea"/>
                <a:cs typeface="Arial" pitchFamily="34" charset="0"/>
                <a:sym typeface="Symbol"/>
              </a:rPr>
              <a:t>T</a:t>
            </a:r>
            <a:r>
              <a:rPr lang="en-US" sz="1800" b="0" dirty="0" smtClean="0">
                <a:solidFill>
                  <a:prstClr val="black"/>
                </a:solidFill>
                <a:latin typeface="Arial" pitchFamily="34" charset="0"/>
                <a:ea typeface="+mn-ea"/>
                <a:cs typeface="Arial" pitchFamily="34" charset="0"/>
              </a:rPr>
              <a:t> (-3.0</a:t>
            </a:r>
            <a:r>
              <a:rPr lang="en-US" sz="1800" b="0" dirty="0" smtClean="0">
                <a:solidFill>
                  <a:prstClr val="black"/>
                </a:solidFill>
                <a:latin typeface="Arial" pitchFamily="34" charset="0"/>
                <a:ea typeface="+mn-ea"/>
                <a:cs typeface="Arial" pitchFamily="34" charset="0"/>
                <a:sym typeface="Symbol"/>
              </a:rPr>
              <a:t>C)</a:t>
            </a:r>
            <a:r>
              <a:rPr lang="en-US" sz="1800" b="0" dirty="0" smtClean="0">
                <a:solidFill>
                  <a:prstClr val="black"/>
                </a:solidFill>
                <a:latin typeface="Arial" pitchFamily="34" charset="0"/>
                <a:ea typeface="+mn-ea"/>
                <a:cs typeface="Arial" pitchFamily="34" charset="0"/>
              </a:rPr>
              <a:t> is larger than  that from AXBT.</a:t>
            </a:r>
          </a:p>
          <a:p>
            <a:pPr marL="285750" indent="-285750" eaLnBrk="1" fontAlgn="auto" hangingPunct="1">
              <a:lnSpc>
                <a:spcPct val="150000"/>
              </a:lnSpc>
              <a:spcBef>
                <a:spcPts val="600"/>
              </a:spcBef>
              <a:spcAft>
                <a:spcPts val="0"/>
              </a:spcAft>
              <a:buFont typeface="Arial" pitchFamily="34" charset="0"/>
              <a:buChar char="•"/>
            </a:pPr>
            <a:r>
              <a:rPr lang="en-US" sz="1800" b="0" dirty="0" smtClean="0">
                <a:solidFill>
                  <a:prstClr val="black"/>
                </a:solidFill>
                <a:latin typeface="Arial" pitchFamily="34" charset="0"/>
                <a:ea typeface="+mn-ea"/>
                <a:cs typeface="Arial" pitchFamily="34" charset="0"/>
              </a:rPr>
              <a:t>Mixed layer depth ranges between 20 – 40 m. </a:t>
            </a:r>
          </a:p>
          <a:p>
            <a:pPr marL="285750" indent="-285750" eaLnBrk="1" fontAlgn="auto" hangingPunct="1">
              <a:lnSpc>
                <a:spcPct val="150000"/>
              </a:lnSpc>
              <a:spcBef>
                <a:spcPts val="600"/>
              </a:spcBef>
              <a:spcAft>
                <a:spcPts val="0"/>
              </a:spcAft>
              <a:buFont typeface="Arial" pitchFamily="34" charset="0"/>
              <a:buChar char="•"/>
            </a:pPr>
            <a:r>
              <a:rPr lang="en-US" sz="1800" b="0" dirty="0" smtClean="0">
                <a:solidFill>
                  <a:prstClr val="black"/>
                </a:solidFill>
                <a:latin typeface="Arial" pitchFamily="34" charset="0"/>
                <a:ea typeface="+mn-ea"/>
                <a:cs typeface="Arial" pitchFamily="34" charset="0"/>
              </a:rPr>
              <a:t>COAMPS thermocline is weaker  than the AXBT.</a:t>
            </a:r>
          </a:p>
        </p:txBody>
      </p:sp>
      <p:sp>
        <p:nvSpPr>
          <p:cNvPr id="34" name="TextBox 33"/>
          <p:cNvSpPr txBox="1"/>
          <p:nvPr/>
        </p:nvSpPr>
        <p:spPr>
          <a:xfrm>
            <a:off x="6283335" y="980364"/>
            <a:ext cx="2576614" cy="307777"/>
          </a:xfrm>
          <a:prstGeom prst="rect">
            <a:avLst/>
          </a:prstGeom>
          <a:solidFill>
            <a:schemeClr val="bg1"/>
          </a:solidFill>
        </p:spPr>
        <p:txBody>
          <a:bodyPr wrap="square" rtlCol="0">
            <a:spAutoFit/>
          </a:bodyPr>
          <a:lstStyle/>
          <a:p>
            <a:pPr eaLnBrk="1" fontAlgn="auto" hangingPunct="1">
              <a:spcBef>
                <a:spcPts val="0"/>
              </a:spcBef>
              <a:spcAft>
                <a:spcPts val="0"/>
              </a:spcAft>
            </a:pPr>
            <a:r>
              <a:rPr lang="en-US" sz="1400" dirty="0" smtClean="0">
                <a:solidFill>
                  <a:prstClr val="black"/>
                </a:solidFill>
                <a:latin typeface="Calibri"/>
                <a:ea typeface="+mn-ea"/>
                <a:cs typeface="+mn-cs"/>
              </a:rPr>
              <a:t>Satellite SST (9/18/2010)</a:t>
            </a:r>
            <a:endParaRPr lang="en-US" sz="1400" dirty="0">
              <a:solidFill>
                <a:prstClr val="black"/>
              </a:solidFill>
              <a:latin typeface="Calibri"/>
              <a:ea typeface="+mn-ea"/>
              <a:cs typeface="+mn-cs"/>
            </a:endParaRPr>
          </a:p>
        </p:txBody>
      </p:sp>
      <p:sp>
        <p:nvSpPr>
          <p:cNvPr id="32" name="TextBox 1"/>
          <p:cNvSpPr txBox="1">
            <a:spLocks noChangeArrowheads="1"/>
          </p:cNvSpPr>
          <p:nvPr/>
        </p:nvSpPr>
        <p:spPr bwMode="auto">
          <a:xfrm>
            <a:off x="1242248" y="316687"/>
            <a:ext cx="6599093" cy="40011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eaLnBrk="1" fontAlgn="auto" hangingPunct="1">
              <a:spcBef>
                <a:spcPts val="0"/>
              </a:spcBef>
              <a:spcAft>
                <a:spcPts val="0"/>
              </a:spcAft>
            </a:pPr>
            <a:r>
              <a:rPr lang="en-US" sz="2000" dirty="0">
                <a:solidFill>
                  <a:srgbClr val="C00000"/>
                </a:solidFill>
                <a:ea typeface="+mn-ea"/>
                <a:cs typeface="+mn-cs"/>
              </a:rPr>
              <a:t>Formation </a:t>
            </a:r>
            <a:r>
              <a:rPr lang="en-US" sz="2000" dirty="0" smtClean="0">
                <a:solidFill>
                  <a:srgbClr val="C00000"/>
                </a:solidFill>
                <a:ea typeface="+mn-ea"/>
                <a:cs typeface="+mn-cs"/>
              </a:rPr>
              <a:t>and </a:t>
            </a:r>
            <a:r>
              <a:rPr lang="en-US" sz="2000" dirty="0">
                <a:solidFill>
                  <a:srgbClr val="C00000"/>
                </a:solidFill>
                <a:ea typeface="+mn-ea"/>
                <a:cs typeface="+mn-cs"/>
              </a:rPr>
              <a:t>Recovery of </a:t>
            </a:r>
            <a:r>
              <a:rPr lang="en-US" sz="2000" dirty="0" smtClean="0">
                <a:solidFill>
                  <a:srgbClr val="C00000"/>
                </a:solidFill>
                <a:ea typeface="+mn-ea"/>
                <a:cs typeface="+mn-cs"/>
              </a:rPr>
              <a:t>a Cold </a:t>
            </a:r>
            <a:r>
              <a:rPr lang="en-US" sz="2000" dirty="0">
                <a:solidFill>
                  <a:srgbClr val="C00000"/>
                </a:solidFill>
                <a:ea typeface="+mn-ea"/>
                <a:cs typeface="+mn-cs"/>
              </a:rPr>
              <a:t>Wake </a:t>
            </a:r>
            <a:r>
              <a:rPr lang="en-US" sz="2000" dirty="0" smtClean="0">
                <a:solidFill>
                  <a:srgbClr val="C00000"/>
                </a:solidFill>
                <a:ea typeface="+mn-ea"/>
                <a:cs typeface="+mn-cs"/>
              </a:rPr>
              <a:t>from </a:t>
            </a:r>
            <a:r>
              <a:rPr lang="en-US" sz="2000" dirty="0" err="1" smtClean="0">
                <a:solidFill>
                  <a:srgbClr val="C00000"/>
                </a:solidFill>
                <a:ea typeface="+mn-ea"/>
                <a:cs typeface="+mn-cs"/>
              </a:rPr>
              <a:t>Fanapi</a:t>
            </a:r>
            <a:endParaRPr lang="en-US" sz="2000" dirty="0">
              <a:solidFill>
                <a:srgbClr val="C00000"/>
              </a:solidFill>
              <a:ea typeface="+mn-ea"/>
              <a:cs typeface="+mn-cs"/>
            </a:endParaRPr>
          </a:p>
        </p:txBody>
      </p:sp>
      <p:sp>
        <p:nvSpPr>
          <p:cNvPr id="31" name="TextBox 30"/>
          <p:cNvSpPr txBox="1"/>
          <p:nvPr/>
        </p:nvSpPr>
        <p:spPr>
          <a:xfrm>
            <a:off x="7171510" y="6488668"/>
            <a:ext cx="1972490" cy="369332"/>
          </a:xfrm>
          <a:prstGeom prst="rect">
            <a:avLst/>
          </a:prstGeom>
          <a:noFill/>
        </p:spPr>
        <p:txBody>
          <a:bodyPr wrap="none" rtlCol="0">
            <a:spAutoFit/>
          </a:bodyPr>
          <a:lstStyle/>
          <a:p>
            <a:r>
              <a:rPr lang="en-US" sz="1800" b="0" dirty="0" smtClean="0"/>
              <a:t>(</a:t>
            </a:r>
            <a:r>
              <a:rPr lang="en-US" sz="1800" b="0" dirty="0" err="1" smtClean="0"/>
              <a:t>Shouping</a:t>
            </a:r>
            <a:r>
              <a:rPr lang="en-US" sz="1800" b="0" dirty="0" smtClean="0"/>
              <a:t> Wang)</a:t>
            </a:r>
            <a:endParaRPr lang="en-US" sz="1800" b="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704398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extBox 9"/>
          <p:cNvSpPr txBox="1"/>
          <p:nvPr/>
        </p:nvSpPr>
        <p:spPr>
          <a:xfrm>
            <a:off x="3614016" y="1106548"/>
            <a:ext cx="4792968" cy="2400657"/>
          </a:xfrm>
          <a:prstGeom prst="rect">
            <a:avLst/>
          </a:prstGeom>
          <a:noFill/>
        </p:spPr>
        <p:txBody>
          <a:bodyPr wrap="square" lIns="0" tIns="0" rIns="0" bIns="0" rtlCol="0">
            <a:spAutoFit/>
          </a:bodyPr>
          <a:lstStyle/>
          <a:p>
            <a:pPr marL="285750" indent="-285750" eaLnBrk="1" fontAlgn="auto" hangingPunct="1">
              <a:spcBef>
                <a:spcPts val="600"/>
              </a:spcBef>
              <a:spcAft>
                <a:spcPts val="600"/>
              </a:spcAft>
              <a:buFont typeface="Arial" pitchFamily="34" charset="0"/>
              <a:buChar char="•"/>
            </a:pPr>
            <a:r>
              <a:rPr lang="en-US" sz="1800" dirty="0" smtClean="0">
                <a:solidFill>
                  <a:prstClr val="black"/>
                </a:solidFill>
                <a:latin typeface="Arial" pitchFamily="34" charset="0"/>
                <a:ea typeface="+mn-ea"/>
                <a:cs typeface="Arial" pitchFamily="34" charset="0"/>
              </a:rPr>
              <a:t>An area is chosen for averaging from  both the model and satellite SST.</a:t>
            </a:r>
          </a:p>
          <a:p>
            <a:pPr marL="285750" indent="-285750" eaLnBrk="1" fontAlgn="auto" hangingPunct="1">
              <a:spcBef>
                <a:spcPts val="600"/>
              </a:spcBef>
              <a:spcAft>
                <a:spcPts val="600"/>
              </a:spcAft>
              <a:buFont typeface="Arial" pitchFamily="34" charset="0"/>
              <a:buChar char="•"/>
            </a:pPr>
            <a:r>
              <a:rPr lang="en-US" sz="1800" dirty="0" smtClean="0">
                <a:solidFill>
                  <a:prstClr val="black"/>
                </a:solidFill>
                <a:latin typeface="Arial" pitchFamily="34" charset="0"/>
                <a:ea typeface="+mn-ea"/>
                <a:cs typeface="Arial" pitchFamily="34" charset="0"/>
              </a:rPr>
              <a:t>The predicted SST is 1.5</a:t>
            </a:r>
            <a:r>
              <a:rPr lang="en-US" sz="1800" dirty="0" smtClean="0">
                <a:solidFill>
                  <a:prstClr val="black"/>
                </a:solidFill>
                <a:latin typeface="Arial" pitchFamily="34" charset="0"/>
                <a:ea typeface="+mn-ea"/>
                <a:cs typeface="Arial" pitchFamily="34" charset="0"/>
                <a:sym typeface="Symbol"/>
              </a:rPr>
              <a:t>C colder.</a:t>
            </a:r>
            <a:endParaRPr lang="en-US" sz="1800" dirty="0" smtClean="0">
              <a:solidFill>
                <a:prstClr val="black"/>
              </a:solidFill>
              <a:latin typeface="Arial" pitchFamily="34" charset="0"/>
              <a:ea typeface="+mn-ea"/>
              <a:cs typeface="Arial" pitchFamily="34" charset="0"/>
            </a:endParaRPr>
          </a:p>
          <a:p>
            <a:pPr marL="285750" indent="-285750" eaLnBrk="1" fontAlgn="auto" hangingPunct="1">
              <a:spcBef>
                <a:spcPts val="600"/>
              </a:spcBef>
              <a:spcAft>
                <a:spcPts val="600"/>
              </a:spcAft>
              <a:buFont typeface="Arial" pitchFamily="34" charset="0"/>
              <a:buChar char="•"/>
            </a:pPr>
            <a:r>
              <a:rPr lang="en-US" sz="1800" dirty="0" smtClean="0">
                <a:solidFill>
                  <a:prstClr val="black"/>
                </a:solidFill>
                <a:latin typeface="Arial" pitchFamily="34" charset="0"/>
                <a:ea typeface="+mn-ea"/>
                <a:cs typeface="Arial" pitchFamily="34" charset="0"/>
              </a:rPr>
              <a:t>Two different warming periods are identified in the satellite SST</a:t>
            </a:r>
          </a:p>
          <a:p>
            <a:pPr marL="285750" indent="-285750" eaLnBrk="1" fontAlgn="auto" hangingPunct="1">
              <a:spcBef>
                <a:spcPts val="600"/>
              </a:spcBef>
              <a:spcAft>
                <a:spcPts val="600"/>
              </a:spcAft>
              <a:buFont typeface="Arial" pitchFamily="34" charset="0"/>
              <a:buChar char="•"/>
            </a:pPr>
            <a:r>
              <a:rPr lang="en-US" sz="1800" dirty="0" smtClean="0">
                <a:solidFill>
                  <a:prstClr val="black"/>
                </a:solidFill>
                <a:latin typeface="Arial" pitchFamily="34" charset="0"/>
                <a:ea typeface="+mn-ea"/>
                <a:cs typeface="Arial" pitchFamily="34" charset="0"/>
              </a:rPr>
              <a:t>How does cold wake recover to its environment?</a:t>
            </a:r>
            <a:endParaRPr lang="en-US" sz="1800" dirty="0">
              <a:solidFill>
                <a:prstClr val="black"/>
              </a:solidFill>
              <a:latin typeface="Arial" pitchFamily="34" charset="0"/>
              <a:ea typeface="+mn-ea"/>
              <a:cs typeface="Arial" pitchFamily="34" charset="0"/>
            </a:endParaRPr>
          </a:p>
        </p:txBody>
      </p:sp>
      <p:sp>
        <p:nvSpPr>
          <p:cNvPr id="22" name="TextBox 21"/>
          <p:cNvSpPr txBox="1"/>
          <p:nvPr/>
        </p:nvSpPr>
        <p:spPr>
          <a:xfrm>
            <a:off x="5036628" y="4725144"/>
            <a:ext cx="1447800" cy="215443"/>
          </a:xfrm>
          <a:prstGeom prst="rect">
            <a:avLst/>
          </a:prstGeom>
          <a:noFill/>
        </p:spPr>
        <p:txBody>
          <a:bodyPr wrap="square" lIns="0" tIns="0" rIns="0" bIns="0" rtlCol="0">
            <a:spAutoFit/>
          </a:bodyPr>
          <a:lstStyle/>
          <a:p>
            <a:pPr algn="ctr" eaLnBrk="1" fontAlgn="auto" hangingPunct="1">
              <a:spcBef>
                <a:spcPts val="0"/>
              </a:spcBef>
              <a:spcAft>
                <a:spcPts val="0"/>
              </a:spcAft>
            </a:pPr>
            <a:r>
              <a:rPr lang="en-US" sz="1400" dirty="0" smtClean="0">
                <a:solidFill>
                  <a:prstClr val="black"/>
                </a:solidFill>
                <a:latin typeface="Calibri"/>
                <a:ea typeface="+mn-ea"/>
                <a:cs typeface="+mn-cs"/>
              </a:rPr>
              <a:t>Slow Warming</a:t>
            </a:r>
            <a:endParaRPr lang="en-US" sz="1400" dirty="0">
              <a:solidFill>
                <a:prstClr val="black"/>
              </a:solidFill>
              <a:latin typeface="Calibri"/>
              <a:ea typeface="+mn-ea"/>
              <a:cs typeface="+mn-cs"/>
            </a:endParaRPr>
          </a:p>
        </p:txBody>
      </p:sp>
      <p:sp>
        <p:nvSpPr>
          <p:cNvPr id="21" name="TextBox 20"/>
          <p:cNvSpPr txBox="1"/>
          <p:nvPr/>
        </p:nvSpPr>
        <p:spPr>
          <a:xfrm>
            <a:off x="3239852" y="3661883"/>
            <a:ext cx="817735" cy="430887"/>
          </a:xfrm>
          <a:prstGeom prst="rect">
            <a:avLst/>
          </a:prstGeom>
          <a:noFill/>
        </p:spPr>
        <p:txBody>
          <a:bodyPr wrap="square" lIns="0" tIns="0" rIns="0" bIns="0" rtlCol="0">
            <a:spAutoFit/>
          </a:bodyPr>
          <a:lstStyle/>
          <a:p>
            <a:pPr algn="ctr" eaLnBrk="1" fontAlgn="auto" hangingPunct="1">
              <a:spcBef>
                <a:spcPts val="0"/>
              </a:spcBef>
              <a:spcAft>
                <a:spcPts val="0"/>
              </a:spcAft>
            </a:pPr>
            <a:r>
              <a:rPr lang="en-US" sz="1400" dirty="0" smtClean="0">
                <a:solidFill>
                  <a:prstClr val="black"/>
                </a:solidFill>
                <a:latin typeface="Calibri"/>
                <a:ea typeface="+mn-ea"/>
                <a:cs typeface="+mn-cs"/>
              </a:rPr>
              <a:t>Rapid Warming</a:t>
            </a:r>
            <a:endParaRPr lang="en-US" sz="1400" dirty="0">
              <a:solidFill>
                <a:prstClr val="black"/>
              </a:solidFill>
              <a:latin typeface="Calibri"/>
              <a:ea typeface="+mn-ea"/>
              <a:cs typeface="+mn-cs"/>
            </a:endParaRPr>
          </a:p>
        </p:txBody>
      </p:sp>
      <p:grpSp>
        <p:nvGrpSpPr>
          <p:cNvPr id="4" name="Group 14"/>
          <p:cNvGrpSpPr/>
          <p:nvPr/>
        </p:nvGrpSpPr>
        <p:grpSpPr>
          <a:xfrm>
            <a:off x="287524" y="3501008"/>
            <a:ext cx="8316924" cy="3184789"/>
            <a:chOff x="287524" y="3448567"/>
            <a:chExt cx="8316924" cy="3184789"/>
          </a:xfrm>
        </p:grpSpPr>
        <p:pic>
          <p:nvPicPr>
            <p:cNvPr id="29" name="Picture 28" descr="C:\Users\wang\Documents\MyData\MAT07A_work\itop_sat_coamps_box1.png"/>
            <p:cNvPicPr>
              <a:picLocks noChangeAspect="1"/>
            </p:cNvPicPr>
            <p:nvPr/>
          </p:nvPicPr>
          <p:blipFill rotWithShape="1">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930" t="4244" r="5289" b="50427"/>
            <a:stretch/>
          </p:blipFill>
          <p:spPr bwMode="auto">
            <a:xfrm>
              <a:off x="287524" y="3448567"/>
              <a:ext cx="8316924" cy="3184789"/>
            </a:xfrm>
            <a:prstGeom prst="rect">
              <a:avLst/>
            </a:prstGeom>
            <a:noFill/>
            <a:ln>
              <a:noFill/>
            </a:ln>
            <a:extLst>
              <a:ext uri="{53640926-AAD7-44D8-BBD7-CCE9431645EC}">
                <a14:shadowObscured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p:spPr>
        </p:pic>
        <p:grpSp>
          <p:nvGrpSpPr>
            <p:cNvPr id="5" name="Group 12"/>
            <p:cNvGrpSpPr/>
            <p:nvPr/>
          </p:nvGrpSpPr>
          <p:grpSpPr>
            <a:xfrm>
              <a:off x="905643" y="3684869"/>
              <a:ext cx="6152298" cy="2424547"/>
              <a:chOff x="905643" y="3684869"/>
              <a:chExt cx="6152298" cy="2424547"/>
            </a:xfrm>
          </p:grpSpPr>
          <p:sp>
            <p:nvSpPr>
              <p:cNvPr id="6" name="Rectangle 5"/>
              <p:cNvSpPr/>
              <p:nvPr/>
            </p:nvSpPr>
            <p:spPr>
              <a:xfrm>
                <a:off x="3123093" y="3684869"/>
                <a:ext cx="865153" cy="2383098"/>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1" fontAlgn="auto" hangingPunct="1">
                  <a:spcBef>
                    <a:spcPts val="0"/>
                  </a:spcBef>
                  <a:spcAft>
                    <a:spcPts val="0"/>
                  </a:spcAft>
                </a:pPr>
                <a:endParaRPr lang="en-US" sz="1800" b="0">
                  <a:solidFill>
                    <a:prstClr val="white"/>
                  </a:solidFill>
                </a:endParaRPr>
              </a:p>
            </p:txBody>
          </p:sp>
          <p:sp>
            <p:nvSpPr>
              <p:cNvPr id="7" name="Rectangle 6"/>
              <p:cNvSpPr/>
              <p:nvPr/>
            </p:nvSpPr>
            <p:spPr>
              <a:xfrm>
                <a:off x="3988247" y="3684870"/>
                <a:ext cx="3069694" cy="2424546"/>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1" fontAlgn="auto" hangingPunct="1">
                  <a:spcBef>
                    <a:spcPts val="0"/>
                  </a:spcBef>
                  <a:spcAft>
                    <a:spcPts val="0"/>
                  </a:spcAft>
                </a:pPr>
                <a:endParaRPr lang="en-US" sz="1800" b="0">
                  <a:solidFill>
                    <a:prstClr val="white"/>
                  </a:solidFill>
                </a:endParaRPr>
              </a:p>
            </p:txBody>
          </p:sp>
          <p:sp>
            <p:nvSpPr>
              <p:cNvPr id="11" name="TextBox 10"/>
              <p:cNvSpPr txBox="1"/>
              <p:nvPr/>
            </p:nvSpPr>
            <p:spPr>
              <a:xfrm>
                <a:off x="905643" y="5864835"/>
                <a:ext cx="1676400" cy="215444"/>
              </a:xfrm>
              <a:prstGeom prst="rect">
                <a:avLst/>
              </a:prstGeom>
              <a:noFill/>
            </p:spPr>
            <p:txBody>
              <a:bodyPr wrap="square" lIns="0" tIns="0" rIns="0" bIns="0" rtlCol="0">
                <a:spAutoFit/>
              </a:bodyPr>
              <a:lstStyle/>
              <a:p>
                <a:pPr algn="ctr" eaLnBrk="1" fontAlgn="auto" hangingPunct="1">
                  <a:spcBef>
                    <a:spcPts val="0"/>
                  </a:spcBef>
                  <a:spcAft>
                    <a:spcPts val="0"/>
                  </a:spcAft>
                </a:pPr>
                <a:r>
                  <a:rPr lang="en-US" sz="1400" dirty="0" smtClean="0">
                    <a:solidFill>
                      <a:prstClr val="black"/>
                    </a:solidFill>
                    <a:latin typeface="Arial" pitchFamily="34" charset="0"/>
                    <a:ea typeface="+mn-ea"/>
                    <a:cs typeface="Arial" pitchFamily="34" charset="0"/>
                  </a:rPr>
                  <a:t>Satellite average</a:t>
                </a:r>
                <a:endParaRPr lang="en-US" sz="1400" dirty="0">
                  <a:solidFill>
                    <a:prstClr val="black"/>
                  </a:solidFill>
                  <a:latin typeface="Arial" pitchFamily="34" charset="0"/>
                  <a:ea typeface="+mn-ea"/>
                  <a:cs typeface="Arial" pitchFamily="34" charset="0"/>
                </a:endParaRPr>
              </a:p>
            </p:txBody>
          </p:sp>
          <p:sp>
            <p:nvSpPr>
              <p:cNvPr id="3" name="Rectangle 2"/>
              <p:cNvSpPr/>
              <p:nvPr/>
            </p:nvSpPr>
            <p:spPr>
              <a:xfrm>
                <a:off x="2582043" y="3684869"/>
                <a:ext cx="541050" cy="2383097"/>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1" fontAlgn="auto" hangingPunct="1">
                  <a:spcBef>
                    <a:spcPts val="0"/>
                  </a:spcBef>
                  <a:spcAft>
                    <a:spcPts val="0"/>
                  </a:spcAft>
                </a:pPr>
                <a:endParaRPr lang="en-US" sz="1800" b="0">
                  <a:solidFill>
                    <a:prstClr val="white"/>
                  </a:solidFill>
                </a:endParaRPr>
              </a:p>
            </p:txBody>
          </p:sp>
          <p:sp>
            <p:nvSpPr>
              <p:cNvPr id="12" name="TextBox 11"/>
              <p:cNvSpPr txBox="1"/>
              <p:nvPr/>
            </p:nvSpPr>
            <p:spPr>
              <a:xfrm>
                <a:off x="3423516" y="4488085"/>
                <a:ext cx="190500" cy="246221"/>
              </a:xfrm>
              <a:prstGeom prst="rect">
                <a:avLst/>
              </a:prstGeom>
              <a:noFill/>
            </p:spPr>
            <p:txBody>
              <a:bodyPr wrap="square" lIns="0" tIns="0" rIns="0" bIns="0" rtlCol="0">
                <a:spAutoFit/>
              </a:bodyPr>
              <a:lstStyle/>
              <a:p>
                <a:pPr eaLnBrk="1" fontAlgn="auto" hangingPunct="1">
                  <a:spcBef>
                    <a:spcPts val="0"/>
                  </a:spcBef>
                  <a:spcAft>
                    <a:spcPts val="0"/>
                  </a:spcAft>
                </a:pPr>
                <a:r>
                  <a:rPr lang="en-US" sz="1600" dirty="0" smtClean="0">
                    <a:solidFill>
                      <a:prstClr val="black"/>
                    </a:solidFill>
                    <a:latin typeface="Calibri"/>
                    <a:ea typeface="+mn-ea"/>
                    <a:cs typeface="+mn-cs"/>
                  </a:rPr>
                  <a:t>1</a:t>
                </a:r>
                <a:endParaRPr lang="en-US" sz="1600" dirty="0">
                  <a:solidFill>
                    <a:prstClr val="black"/>
                  </a:solidFill>
                  <a:latin typeface="Calibri"/>
                  <a:ea typeface="+mn-ea"/>
                  <a:cs typeface="+mn-cs"/>
                </a:endParaRPr>
              </a:p>
            </p:txBody>
          </p:sp>
        </p:grpSp>
      </p:grpSp>
      <p:sp>
        <p:nvSpPr>
          <p:cNvPr id="8" name="TextBox 7"/>
          <p:cNvSpPr txBox="1"/>
          <p:nvPr/>
        </p:nvSpPr>
        <p:spPr>
          <a:xfrm>
            <a:off x="2463341" y="5331097"/>
            <a:ext cx="912300" cy="276999"/>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prstClr val="black"/>
                </a:solidFill>
                <a:latin typeface="Calibri"/>
                <a:ea typeface="+mn-ea"/>
                <a:cs typeface="+mn-cs"/>
              </a:rPr>
              <a:t>Cooling</a:t>
            </a:r>
            <a:endParaRPr lang="en-US" sz="1800" dirty="0">
              <a:solidFill>
                <a:prstClr val="black"/>
              </a:solidFill>
              <a:latin typeface="Calibri"/>
              <a:ea typeface="+mn-ea"/>
              <a:cs typeface="+mn-cs"/>
            </a:endParaRPr>
          </a:p>
        </p:txBody>
      </p:sp>
      <p:grpSp>
        <p:nvGrpSpPr>
          <p:cNvPr id="9" name="Group 17"/>
          <p:cNvGrpSpPr/>
          <p:nvPr/>
        </p:nvGrpSpPr>
        <p:grpSpPr>
          <a:xfrm>
            <a:off x="363921" y="1193375"/>
            <a:ext cx="3147049" cy="2526120"/>
            <a:chOff x="31102" y="685800"/>
            <a:chExt cx="3923645" cy="2942950"/>
          </a:xfrm>
        </p:grpSpPr>
        <p:grpSp>
          <p:nvGrpSpPr>
            <p:cNvPr id="13" name="Group 3"/>
            <p:cNvGrpSpPr/>
            <p:nvPr/>
          </p:nvGrpSpPr>
          <p:grpSpPr>
            <a:xfrm>
              <a:off x="31102" y="705441"/>
              <a:ext cx="3923645" cy="2923309"/>
              <a:chOff x="107302" y="705441"/>
              <a:chExt cx="3923645" cy="2923309"/>
            </a:xfrm>
          </p:grpSpPr>
          <p:grpSp>
            <p:nvGrpSpPr>
              <p:cNvPr id="14" name="Group 4"/>
              <p:cNvGrpSpPr/>
              <p:nvPr/>
            </p:nvGrpSpPr>
            <p:grpSpPr>
              <a:xfrm>
                <a:off x="107302" y="705441"/>
                <a:ext cx="3923645" cy="2923309"/>
                <a:chOff x="31102" y="3822714"/>
                <a:chExt cx="3923645" cy="2923309"/>
              </a:xfrm>
            </p:grpSpPr>
            <p:pic>
              <p:nvPicPr>
                <p:cNvPr id="1028" name="Picture 4" descr="C:\Users\wang\Documents\MyData\data\itop\coamps_coup\12W\apr11_exp14_101.png"/>
                <p:cNvPicPr>
                  <a:picLocks noChangeAspect="1" noChangeArrowheads="1"/>
                </p:cNvPicPr>
                <p:nvPr/>
              </p:nvPicPr>
              <p:blipFill rotWithShape="1">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4617" t="11655" r="11310" b="49348"/>
                <a:stretch/>
              </p:blipFill>
              <p:spPr bwMode="auto">
                <a:xfrm>
                  <a:off x="31102" y="3822714"/>
                  <a:ext cx="3923645" cy="2923309"/>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2" name="Rectangle 1"/>
                <p:cNvSpPr/>
                <p:nvPr/>
              </p:nvSpPr>
              <p:spPr>
                <a:xfrm>
                  <a:off x="1955844" y="5191191"/>
                  <a:ext cx="190500" cy="210005"/>
                </a:xfrm>
                <a:prstGeom prst="rect">
                  <a:avLst/>
                </a:prstGeom>
                <a:noFill/>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grpSp>
          <p:sp>
            <p:nvSpPr>
              <p:cNvPr id="19" name="TextBox 18"/>
              <p:cNvSpPr txBox="1"/>
              <p:nvPr/>
            </p:nvSpPr>
            <p:spPr>
              <a:xfrm>
                <a:off x="2037331" y="2024343"/>
                <a:ext cx="190500" cy="215137"/>
              </a:xfrm>
              <a:prstGeom prst="rect">
                <a:avLst/>
              </a:prstGeom>
              <a:noFill/>
            </p:spPr>
            <p:txBody>
              <a:bodyPr wrap="square" lIns="0" tIns="0" rIns="0" bIns="0" rtlCol="0">
                <a:spAutoFit/>
              </a:bodyPr>
              <a:lstStyle/>
              <a:p>
                <a:pPr eaLnBrk="1" fontAlgn="auto" hangingPunct="1">
                  <a:spcBef>
                    <a:spcPts val="0"/>
                  </a:spcBef>
                  <a:spcAft>
                    <a:spcPts val="0"/>
                  </a:spcAft>
                </a:pPr>
                <a:r>
                  <a:rPr lang="en-US" sz="1800" dirty="0" smtClean="0">
                    <a:solidFill>
                      <a:prstClr val="black"/>
                    </a:solidFill>
                    <a:latin typeface="Calibri"/>
                    <a:ea typeface="+mn-ea"/>
                    <a:cs typeface="+mn-cs"/>
                  </a:rPr>
                  <a:t>1</a:t>
                </a:r>
                <a:endParaRPr lang="en-US" sz="1800" dirty="0">
                  <a:solidFill>
                    <a:prstClr val="black"/>
                  </a:solidFill>
                  <a:latin typeface="Calibri"/>
                  <a:ea typeface="+mn-ea"/>
                  <a:cs typeface="+mn-cs"/>
                </a:endParaRPr>
              </a:p>
            </p:txBody>
          </p:sp>
          <p:sp>
            <p:nvSpPr>
              <p:cNvPr id="20" name="TextBox 19"/>
              <p:cNvSpPr txBox="1"/>
              <p:nvPr/>
            </p:nvSpPr>
            <p:spPr>
              <a:xfrm>
                <a:off x="2037331" y="2518540"/>
                <a:ext cx="190500" cy="246221"/>
              </a:xfrm>
              <a:prstGeom prst="rect">
                <a:avLst/>
              </a:prstGeom>
              <a:noFill/>
            </p:spPr>
            <p:txBody>
              <a:bodyPr wrap="square" lIns="0" tIns="0" rIns="0" bIns="0" rtlCol="0">
                <a:spAutoFit/>
              </a:bodyPr>
              <a:lstStyle/>
              <a:p>
                <a:pPr eaLnBrk="1" fontAlgn="auto" hangingPunct="1">
                  <a:spcBef>
                    <a:spcPts val="0"/>
                  </a:spcBef>
                  <a:spcAft>
                    <a:spcPts val="0"/>
                  </a:spcAft>
                </a:pPr>
                <a:endParaRPr lang="en-US" sz="1600" dirty="0">
                  <a:solidFill>
                    <a:srgbClr val="FF0000"/>
                  </a:solidFill>
                  <a:latin typeface="Calibri"/>
                  <a:ea typeface="+mn-ea"/>
                  <a:cs typeface="+mn-cs"/>
                </a:endParaRPr>
              </a:p>
            </p:txBody>
          </p:sp>
        </p:grpSp>
        <p:sp>
          <p:nvSpPr>
            <p:cNvPr id="16" name="TextBox 15"/>
            <p:cNvSpPr txBox="1"/>
            <p:nvPr/>
          </p:nvSpPr>
          <p:spPr>
            <a:xfrm>
              <a:off x="1219200" y="685800"/>
              <a:ext cx="1483864" cy="184666"/>
            </a:xfrm>
            <a:prstGeom prst="rect">
              <a:avLst/>
            </a:prstGeom>
            <a:solidFill>
              <a:schemeClr val="bg1"/>
            </a:solidFill>
          </p:spPr>
          <p:txBody>
            <a:bodyPr wrap="square" lIns="0" tIns="0" rIns="0" bIns="0" rtlCol="0">
              <a:spAutoFit/>
            </a:bodyPr>
            <a:lstStyle/>
            <a:p>
              <a:pPr algn="ctr" eaLnBrk="1" fontAlgn="auto" hangingPunct="1">
                <a:spcBef>
                  <a:spcPts val="0"/>
                </a:spcBef>
                <a:spcAft>
                  <a:spcPts val="0"/>
                </a:spcAft>
              </a:pPr>
              <a:r>
                <a:rPr lang="en-US" sz="1200" b="0" dirty="0" smtClean="0">
                  <a:solidFill>
                    <a:prstClr val="black"/>
                  </a:solidFill>
                  <a:latin typeface="Arial" pitchFamily="34" charset="0"/>
                  <a:ea typeface="+mn-ea"/>
                  <a:cs typeface="Arial" pitchFamily="34" charset="0"/>
                </a:rPr>
                <a:t>09/22/2010</a:t>
              </a:r>
              <a:endParaRPr lang="en-US" sz="1200" b="0" dirty="0">
                <a:solidFill>
                  <a:prstClr val="black"/>
                </a:solidFill>
                <a:latin typeface="Arial" pitchFamily="34" charset="0"/>
                <a:ea typeface="+mn-ea"/>
                <a:cs typeface="Arial" pitchFamily="34" charset="0"/>
              </a:endParaRPr>
            </a:p>
          </p:txBody>
        </p:sp>
      </p:grpSp>
      <p:sp>
        <p:nvSpPr>
          <p:cNvPr id="24" name="TextBox 1"/>
          <p:cNvSpPr txBox="1">
            <a:spLocks noChangeArrowheads="1"/>
          </p:cNvSpPr>
          <p:nvPr/>
        </p:nvSpPr>
        <p:spPr bwMode="auto">
          <a:xfrm>
            <a:off x="522109" y="328816"/>
            <a:ext cx="7884875" cy="40011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eaLnBrk="1" fontAlgn="auto" hangingPunct="1">
              <a:spcBef>
                <a:spcPts val="0"/>
              </a:spcBef>
              <a:spcAft>
                <a:spcPts val="0"/>
              </a:spcAft>
            </a:pPr>
            <a:r>
              <a:rPr lang="en-US" sz="2000" dirty="0">
                <a:solidFill>
                  <a:srgbClr val="C00000"/>
                </a:solidFill>
                <a:ea typeface="+mn-ea"/>
                <a:cs typeface="+mn-cs"/>
              </a:rPr>
              <a:t>Formation </a:t>
            </a:r>
            <a:r>
              <a:rPr lang="en-US" sz="2000" dirty="0" smtClean="0">
                <a:solidFill>
                  <a:srgbClr val="C00000"/>
                </a:solidFill>
                <a:ea typeface="+mn-ea"/>
                <a:cs typeface="+mn-cs"/>
              </a:rPr>
              <a:t>and </a:t>
            </a:r>
            <a:r>
              <a:rPr lang="en-US" sz="2000" dirty="0">
                <a:solidFill>
                  <a:srgbClr val="C00000"/>
                </a:solidFill>
                <a:ea typeface="+mn-ea"/>
                <a:cs typeface="+mn-cs"/>
              </a:rPr>
              <a:t>Recovery of </a:t>
            </a:r>
            <a:r>
              <a:rPr lang="en-US" sz="2000" dirty="0" smtClean="0">
                <a:solidFill>
                  <a:srgbClr val="C00000"/>
                </a:solidFill>
                <a:ea typeface="+mn-ea"/>
                <a:cs typeface="+mn-cs"/>
              </a:rPr>
              <a:t>a Cold </a:t>
            </a:r>
            <a:r>
              <a:rPr lang="en-US" sz="2000" dirty="0">
                <a:solidFill>
                  <a:srgbClr val="C00000"/>
                </a:solidFill>
                <a:ea typeface="+mn-ea"/>
                <a:cs typeface="+mn-cs"/>
              </a:rPr>
              <a:t>Wake </a:t>
            </a:r>
            <a:r>
              <a:rPr lang="en-US" sz="2000" dirty="0" smtClean="0">
                <a:solidFill>
                  <a:srgbClr val="C00000"/>
                </a:solidFill>
                <a:ea typeface="+mn-ea"/>
                <a:cs typeface="+mn-cs"/>
              </a:rPr>
              <a:t>from </a:t>
            </a:r>
            <a:r>
              <a:rPr lang="en-US" sz="2000" dirty="0" err="1" smtClean="0">
                <a:solidFill>
                  <a:srgbClr val="C00000"/>
                </a:solidFill>
                <a:ea typeface="+mn-ea"/>
                <a:cs typeface="+mn-cs"/>
              </a:rPr>
              <a:t>Fanapi</a:t>
            </a:r>
            <a:endParaRPr lang="en-US" sz="2000" dirty="0">
              <a:solidFill>
                <a:srgbClr val="C00000"/>
              </a:solidFill>
              <a:ea typeface="+mn-ea"/>
              <a:cs typeface="+mn-cs"/>
            </a:endParaRPr>
          </a:p>
        </p:txBody>
      </p:sp>
      <p:sp>
        <p:nvSpPr>
          <p:cNvPr id="23" name="TextBox 22"/>
          <p:cNvSpPr txBox="1"/>
          <p:nvPr/>
        </p:nvSpPr>
        <p:spPr>
          <a:xfrm>
            <a:off x="7171510" y="6488668"/>
            <a:ext cx="1972490" cy="369332"/>
          </a:xfrm>
          <a:prstGeom prst="rect">
            <a:avLst/>
          </a:prstGeom>
          <a:noFill/>
        </p:spPr>
        <p:txBody>
          <a:bodyPr wrap="none" rtlCol="0">
            <a:spAutoFit/>
          </a:bodyPr>
          <a:lstStyle/>
          <a:p>
            <a:r>
              <a:rPr lang="en-US" sz="1800" b="0" dirty="0" smtClean="0"/>
              <a:t>(</a:t>
            </a:r>
            <a:r>
              <a:rPr lang="en-US" sz="1800" b="0" dirty="0" err="1" smtClean="0"/>
              <a:t>Shouping</a:t>
            </a:r>
            <a:r>
              <a:rPr lang="en-US" sz="1800" b="0" dirty="0" smtClean="0"/>
              <a:t> Wang)</a:t>
            </a:r>
            <a:endParaRPr lang="en-US" sz="1800" b="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746242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9"/>
          <p:cNvGrpSpPr/>
          <p:nvPr/>
        </p:nvGrpSpPr>
        <p:grpSpPr>
          <a:xfrm>
            <a:off x="116288" y="1002418"/>
            <a:ext cx="6472237" cy="4996024"/>
            <a:chOff x="2025667" y="4941168"/>
            <a:chExt cx="6472237" cy="4996024"/>
          </a:xfrm>
        </p:grpSpPr>
        <p:grpSp>
          <p:nvGrpSpPr>
            <p:cNvPr id="4" name="Group 8"/>
            <p:cNvGrpSpPr/>
            <p:nvPr/>
          </p:nvGrpSpPr>
          <p:grpSpPr>
            <a:xfrm>
              <a:off x="2025667" y="4941168"/>
              <a:ext cx="6472237" cy="4996024"/>
              <a:chOff x="2664426" y="2240868"/>
              <a:chExt cx="6472237" cy="4996024"/>
            </a:xfrm>
          </p:grpSpPr>
          <p:grpSp>
            <p:nvGrpSpPr>
              <p:cNvPr id="5" name="Group 4"/>
              <p:cNvGrpSpPr/>
              <p:nvPr/>
            </p:nvGrpSpPr>
            <p:grpSpPr>
              <a:xfrm>
                <a:off x="2664426" y="2240868"/>
                <a:ext cx="6472237" cy="4996024"/>
                <a:chOff x="2671763" y="1133276"/>
                <a:chExt cx="6472237" cy="4996024"/>
              </a:xfrm>
            </p:grpSpPr>
            <p:pic>
              <p:nvPicPr>
                <p:cNvPr id="3074" name="Picture 2" descr="C:\Users\wang\Documents\MyData\data\itop\coamps_coup\12W\itop_coamps_flux_time_series.png"/>
                <p:cNvPicPr>
                  <a:picLocks noChangeAspect="1" noChangeArrowheads="1"/>
                </p:cNvPicPr>
                <p:nvPr/>
              </p:nvPicPr>
              <p:blipFill rotWithShape="1">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531" t="2625" r="6993" b="6313"/>
                <a:stretch/>
              </p:blipFill>
              <p:spPr bwMode="auto">
                <a:xfrm>
                  <a:off x="2671763" y="1133276"/>
                  <a:ext cx="6472237" cy="4996024"/>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7" name="TextBox 6"/>
                <p:cNvSpPr txBox="1"/>
                <p:nvPr/>
              </p:nvSpPr>
              <p:spPr>
                <a:xfrm>
                  <a:off x="4702299" y="3789040"/>
                  <a:ext cx="2570001" cy="307777"/>
                </a:xfrm>
                <a:prstGeom prst="rect">
                  <a:avLst/>
                </a:prstGeom>
                <a:noFill/>
              </p:spPr>
              <p:txBody>
                <a:bodyPr wrap="square" rtlCol="0">
                  <a:spAutoFit/>
                </a:bodyPr>
                <a:lstStyle/>
                <a:p>
                  <a:pPr eaLnBrk="1" fontAlgn="auto" hangingPunct="1">
                    <a:spcBef>
                      <a:spcPts val="0"/>
                    </a:spcBef>
                    <a:spcAft>
                      <a:spcPts val="0"/>
                    </a:spcAft>
                  </a:pPr>
                  <a:r>
                    <a:rPr lang="en-US" sz="1400" dirty="0" smtClean="0">
                      <a:solidFill>
                        <a:srgbClr val="C00000"/>
                      </a:solidFill>
                      <a:latin typeface="Calibri"/>
                      <a:ea typeface="+mn-ea"/>
                      <a:cs typeface="+mn-cs"/>
                    </a:rPr>
                    <a:t>Heat gain: </a:t>
                  </a:r>
                  <a:r>
                    <a:rPr lang="en-US" sz="1400" dirty="0">
                      <a:solidFill>
                        <a:srgbClr val="C00000"/>
                      </a:solidFill>
                      <a:latin typeface="Calibri"/>
                      <a:ea typeface="+mn-ea"/>
                      <a:cs typeface="+mn-cs"/>
                    </a:rPr>
                    <a:t>I</a:t>
                  </a:r>
                  <a:r>
                    <a:rPr lang="en-US" sz="1400" dirty="0" smtClean="0">
                      <a:solidFill>
                        <a:srgbClr val="C00000"/>
                      </a:solidFill>
                      <a:latin typeface="Calibri"/>
                      <a:ea typeface="+mn-ea"/>
                      <a:cs typeface="+mn-cs"/>
                    </a:rPr>
                    <a:t>nsolation</a:t>
                  </a:r>
                  <a:endParaRPr lang="en-US" sz="1400" dirty="0">
                    <a:solidFill>
                      <a:srgbClr val="C00000"/>
                    </a:solidFill>
                    <a:latin typeface="Calibri"/>
                    <a:ea typeface="+mn-ea"/>
                    <a:cs typeface="+mn-cs"/>
                  </a:endParaRPr>
                </a:p>
              </p:txBody>
            </p:sp>
            <p:sp>
              <p:nvSpPr>
                <p:cNvPr id="8" name="TextBox 7"/>
                <p:cNvSpPr txBox="1"/>
                <p:nvPr/>
              </p:nvSpPr>
              <p:spPr>
                <a:xfrm>
                  <a:off x="5976156" y="5497487"/>
                  <a:ext cx="2820256" cy="307777"/>
                </a:xfrm>
                <a:prstGeom prst="rect">
                  <a:avLst/>
                </a:prstGeom>
                <a:noFill/>
              </p:spPr>
              <p:txBody>
                <a:bodyPr wrap="square" rtlCol="0">
                  <a:spAutoFit/>
                </a:bodyPr>
                <a:lstStyle/>
                <a:p>
                  <a:pPr eaLnBrk="1" fontAlgn="auto" hangingPunct="1">
                    <a:spcBef>
                      <a:spcPts val="0"/>
                    </a:spcBef>
                    <a:spcAft>
                      <a:spcPts val="0"/>
                    </a:spcAft>
                  </a:pPr>
                  <a:r>
                    <a:rPr lang="en-US" sz="1400" dirty="0" smtClean="0">
                      <a:solidFill>
                        <a:srgbClr val="C00000"/>
                      </a:solidFill>
                      <a:latin typeface="Calibri"/>
                      <a:ea typeface="+mn-ea"/>
                      <a:cs typeface="+mn-cs"/>
                    </a:rPr>
                    <a:t>Heat loss: </a:t>
                  </a:r>
                  <a:r>
                    <a:rPr lang="en-US" sz="1400" dirty="0" err="1" smtClean="0">
                      <a:solidFill>
                        <a:srgbClr val="C00000"/>
                      </a:solidFill>
                      <a:latin typeface="Calibri"/>
                      <a:ea typeface="+mn-ea"/>
                      <a:cs typeface="+mn-cs"/>
                    </a:rPr>
                    <a:t>Sensible+Latent+LW</a:t>
                  </a:r>
                  <a:endParaRPr lang="en-US" sz="1400" dirty="0">
                    <a:solidFill>
                      <a:srgbClr val="C00000"/>
                    </a:solidFill>
                    <a:latin typeface="Calibri"/>
                    <a:ea typeface="+mn-ea"/>
                    <a:cs typeface="+mn-cs"/>
                  </a:endParaRPr>
                </a:p>
              </p:txBody>
            </p:sp>
          </p:grpSp>
          <p:sp>
            <p:nvSpPr>
              <p:cNvPr id="2" name="TextBox 1"/>
              <p:cNvSpPr txBox="1"/>
              <p:nvPr/>
            </p:nvSpPr>
            <p:spPr>
              <a:xfrm>
                <a:off x="6198528" y="2528900"/>
                <a:ext cx="756084" cy="307777"/>
              </a:xfrm>
              <a:prstGeom prst="rect">
                <a:avLst/>
              </a:prstGeom>
              <a:noFill/>
            </p:spPr>
            <p:txBody>
              <a:bodyPr wrap="square" rtlCol="0">
                <a:spAutoFit/>
              </a:bodyPr>
              <a:lstStyle/>
              <a:p>
                <a:pPr eaLnBrk="1" fontAlgn="auto" hangingPunct="1">
                  <a:spcBef>
                    <a:spcPts val="0"/>
                  </a:spcBef>
                  <a:spcAft>
                    <a:spcPts val="0"/>
                  </a:spcAft>
                </a:pPr>
                <a:r>
                  <a:rPr lang="en-US" sz="1400" dirty="0" smtClean="0">
                    <a:solidFill>
                      <a:srgbClr val="C00000"/>
                    </a:solidFill>
                    <a:latin typeface="Calibri"/>
                    <a:ea typeface="+mn-ea"/>
                    <a:cs typeface="+mn-cs"/>
                  </a:rPr>
                  <a:t>Stress</a:t>
                </a:r>
                <a:endParaRPr lang="en-US" sz="1400" dirty="0">
                  <a:solidFill>
                    <a:srgbClr val="C00000"/>
                  </a:solidFill>
                  <a:latin typeface="Calibri"/>
                  <a:ea typeface="+mn-ea"/>
                  <a:cs typeface="+mn-cs"/>
                </a:endParaRPr>
              </a:p>
            </p:txBody>
          </p:sp>
        </p:grpSp>
        <p:sp>
          <p:nvSpPr>
            <p:cNvPr id="6" name="TextBox 5"/>
            <p:cNvSpPr txBox="1"/>
            <p:nvPr/>
          </p:nvSpPr>
          <p:spPr>
            <a:xfrm>
              <a:off x="6456348" y="6858000"/>
              <a:ext cx="567680" cy="307777"/>
            </a:xfrm>
            <a:prstGeom prst="rect">
              <a:avLst/>
            </a:prstGeom>
            <a:noFill/>
          </p:spPr>
          <p:txBody>
            <a:bodyPr wrap="square" rtlCol="0">
              <a:spAutoFit/>
            </a:bodyPr>
            <a:lstStyle/>
            <a:p>
              <a:pPr eaLnBrk="1" fontAlgn="auto" hangingPunct="1">
                <a:spcBef>
                  <a:spcPts val="0"/>
                </a:spcBef>
                <a:spcAft>
                  <a:spcPts val="0"/>
                </a:spcAft>
              </a:pPr>
              <a:r>
                <a:rPr lang="en-US" sz="1400" dirty="0" smtClean="0">
                  <a:solidFill>
                    <a:srgbClr val="C00000"/>
                  </a:solidFill>
                  <a:latin typeface="Calibri"/>
                  <a:ea typeface="+mn-ea"/>
                  <a:cs typeface="+mn-cs"/>
                </a:rPr>
                <a:t>SST</a:t>
              </a:r>
              <a:endParaRPr lang="en-US" sz="1400" dirty="0">
                <a:solidFill>
                  <a:srgbClr val="C00000"/>
                </a:solidFill>
                <a:latin typeface="Calibri"/>
                <a:ea typeface="+mn-ea"/>
                <a:cs typeface="+mn-cs"/>
              </a:endParaRPr>
            </a:p>
          </p:txBody>
        </p:sp>
      </p:grpSp>
      <p:sp>
        <p:nvSpPr>
          <p:cNvPr id="11" name="TextBox 10"/>
          <p:cNvSpPr txBox="1"/>
          <p:nvPr/>
        </p:nvSpPr>
        <p:spPr>
          <a:xfrm>
            <a:off x="6386677" y="1148917"/>
            <a:ext cx="2771800" cy="4247317"/>
          </a:xfrm>
          <a:prstGeom prst="rect">
            <a:avLst/>
          </a:prstGeom>
          <a:noFill/>
        </p:spPr>
        <p:txBody>
          <a:bodyPr wrap="square" rtlCol="0">
            <a:spAutoFit/>
          </a:bodyPr>
          <a:lstStyle/>
          <a:p>
            <a:pPr marL="182880" indent="-182880" defTabSz="274320" eaLnBrk="1" fontAlgn="auto" hangingPunct="1">
              <a:lnSpc>
                <a:spcPct val="150000"/>
              </a:lnSpc>
              <a:spcBef>
                <a:spcPts val="1200"/>
              </a:spcBef>
              <a:spcAft>
                <a:spcPts val="0"/>
              </a:spcAft>
              <a:buFont typeface="Arial" pitchFamily="34" charset="0"/>
              <a:buChar char="•"/>
            </a:pPr>
            <a:r>
              <a:rPr lang="en-US" sz="1600" dirty="0" smtClean="0">
                <a:solidFill>
                  <a:prstClr val="black"/>
                </a:solidFill>
                <a:latin typeface="Calibri"/>
                <a:ea typeface="+mn-ea"/>
                <a:cs typeface="+mn-cs"/>
              </a:rPr>
              <a:t>CW warming is caused by solar insolation.</a:t>
            </a:r>
          </a:p>
          <a:p>
            <a:pPr marL="182880" indent="-182880" defTabSz="274320" eaLnBrk="1" fontAlgn="auto" hangingPunct="1">
              <a:lnSpc>
                <a:spcPct val="150000"/>
              </a:lnSpc>
              <a:spcBef>
                <a:spcPts val="1200"/>
              </a:spcBef>
              <a:spcAft>
                <a:spcPts val="0"/>
              </a:spcAft>
              <a:buFont typeface="Arial" pitchFamily="34" charset="0"/>
              <a:buChar char="•"/>
            </a:pPr>
            <a:r>
              <a:rPr lang="en-US" sz="1600" dirty="0" err="1" smtClean="0">
                <a:solidFill>
                  <a:prstClr val="black"/>
                </a:solidFill>
                <a:latin typeface="Calibri"/>
                <a:ea typeface="+mn-ea"/>
                <a:cs typeface="+mn-cs"/>
              </a:rPr>
              <a:t>Env</a:t>
            </a:r>
            <a:r>
              <a:rPr lang="en-US" sz="1600" dirty="0" smtClean="0">
                <a:solidFill>
                  <a:prstClr val="black"/>
                </a:solidFill>
                <a:latin typeface="Calibri"/>
                <a:ea typeface="+mn-ea"/>
                <a:cs typeface="+mn-cs"/>
              </a:rPr>
              <a:t>. loses heat faster due to higher SST.</a:t>
            </a:r>
          </a:p>
          <a:p>
            <a:pPr marL="182880" indent="-182880" defTabSz="274320" eaLnBrk="1" fontAlgn="auto" hangingPunct="1">
              <a:lnSpc>
                <a:spcPct val="150000"/>
              </a:lnSpc>
              <a:spcBef>
                <a:spcPts val="1200"/>
              </a:spcBef>
              <a:spcAft>
                <a:spcPts val="0"/>
              </a:spcAft>
              <a:buFont typeface="Arial" pitchFamily="34" charset="0"/>
              <a:buChar char="•"/>
            </a:pPr>
            <a:r>
              <a:rPr lang="en-US" sz="1600" dirty="0" smtClean="0">
                <a:solidFill>
                  <a:prstClr val="black"/>
                </a:solidFill>
                <a:latin typeface="Calibri"/>
                <a:ea typeface="+mn-ea"/>
                <a:cs typeface="+mn-cs"/>
              </a:rPr>
              <a:t>The warming rate should be a function of the ocean surface layer depth and net heat input.</a:t>
            </a:r>
          </a:p>
          <a:p>
            <a:pPr marL="182880" indent="-182880" defTabSz="274320" eaLnBrk="1" fontAlgn="auto" hangingPunct="1">
              <a:lnSpc>
                <a:spcPct val="150000"/>
              </a:lnSpc>
              <a:spcBef>
                <a:spcPts val="1200"/>
              </a:spcBef>
              <a:spcAft>
                <a:spcPts val="0"/>
              </a:spcAft>
              <a:buFont typeface="Arial" pitchFamily="34" charset="0"/>
              <a:buChar char="•"/>
            </a:pPr>
            <a:r>
              <a:rPr lang="en-US" sz="1600" dirty="0" smtClean="0">
                <a:solidFill>
                  <a:prstClr val="black"/>
                </a:solidFill>
                <a:latin typeface="Calibri"/>
                <a:ea typeface="+mn-ea"/>
                <a:cs typeface="+mn-cs"/>
              </a:rPr>
              <a:t>More heat budget analyses are being conducted. </a:t>
            </a:r>
            <a:endParaRPr lang="en-US" sz="1600" dirty="0">
              <a:solidFill>
                <a:prstClr val="black"/>
              </a:solidFill>
              <a:latin typeface="Calibri"/>
              <a:ea typeface="+mn-ea"/>
              <a:cs typeface="+mn-cs"/>
            </a:endParaRPr>
          </a:p>
        </p:txBody>
      </p:sp>
      <p:sp>
        <p:nvSpPr>
          <p:cNvPr id="12" name="TextBox 1"/>
          <p:cNvSpPr txBox="1">
            <a:spLocks noChangeArrowheads="1"/>
          </p:cNvSpPr>
          <p:nvPr/>
        </p:nvSpPr>
        <p:spPr bwMode="auto">
          <a:xfrm>
            <a:off x="449262" y="332656"/>
            <a:ext cx="8208912" cy="46166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eaLnBrk="1" fontAlgn="auto" hangingPunct="1">
              <a:spcBef>
                <a:spcPts val="0"/>
              </a:spcBef>
              <a:spcAft>
                <a:spcPts val="0"/>
              </a:spcAft>
            </a:pPr>
            <a:r>
              <a:rPr lang="en-US" sz="2400" dirty="0" smtClean="0">
                <a:solidFill>
                  <a:srgbClr val="C00000"/>
                </a:solidFill>
                <a:ea typeface="+mn-ea"/>
                <a:cs typeface="+mn-cs"/>
              </a:rPr>
              <a:t>Formation and </a:t>
            </a:r>
            <a:r>
              <a:rPr lang="en-US" sz="2400" dirty="0">
                <a:solidFill>
                  <a:srgbClr val="C00000"/>
                </a:solidFill>
                <a:ea typeface="+mn-ea"/>
                <a:cs typeface="+mn-cs"/>
              </a:rPr>
              <a:t>Recovery of </a:t>
            </a:r>
            <a:r>
              <a:rPr lang="en-US" sz="2400" dirty="0" smtClean="0">
                <a:solidFill>
                  <a:srgbClr val="C00000"/>
                </a:solidFill>
                <a:ea typeface="+mn-ea"/>
                <a:cs typeface="+mn-cs"/>
              </a:rPr>
              <a:t>a Cold </a:t>
            </a:r>
            <a:r>
              <a:rPr lang="en-US" sz="2400" dirty="0">
                <a:solidFill>
                  <a:srgbClr val="C00000"/>
                </a:solidFill>
                <a:ea typeface="+mn-ea"/>
                <a:cs typeface="+mn-cs"/>
              </a:rPr>
              <a:t>Wake </a:t>
            </a:r>
            <a:r>
              <a:rPr lang="en-US" sz="2400" dirty="0" smtClean="0">
                <a:solidFill>
                  <a:srgbClr val="C00000"/>
                </a:solidFill>
                <a:ea typeface="+mn-ea"/>
                <a:cs typeface="+mn-cs"/>
              </a:rPr>
              <a:t>from </a:t>
            </a:r>
            <a:r>
              <a:rPr lang="en-US" sz="2400" dirty="0" err="1" smtClean="0">
                <a:solidFill>
                  <a:srgbClr val="C00000"/>
                </a:solidFill>
                <a:ea typeface="+mn-ea"/>
                <a:cs typeface="+mn-cs"/>
              </a:rPr>
              <a:t>Fanapi</a:t>
            </a:r>
            <a:endParaRPr lang="en-US" sz="2400" dirty="0">
              <a:solidFill>
                <a:srgbClr val="C00000"/>
              </a:solidFill>
              <a:ea typeface="+mn-ea"/>
              <a:cs typeface="+mn-cs"/>
            </a:endParaRPr>
          </a:p>
        </p:txBody>
      </p:sp>
      <p:sp>
        <p:nvSpPr>
          <p:cNvPr id="13" name="TextBox 12"/>
          <p:cNvSpPr txBox="1"/>
          <p:nvPr/>
        </p:nvSpPr>
        <p:spPr>
          <a:xfrm>
            <a:off x="7171510" y="6488668"/>
            <a:ext cx="1972490" cy="369332"/>
          </a:xfrm>
          <a:prstGeom prst="rect">
            <a:avLst/>
          </a:prstGeom>
          <a:noFill/>
        </p:spPr>
        <p:txBody>
          <a:bodyPr wrap="none" rtlCol="0">
            <a:spAutoFit/>
          </a:bodyPr>
          <a:lstStyle/>
          <a:p>
            <a:r>
              <a:rPr lang="en-US" sz="1800" b="0" dirty="0" smtClean="0"/>
              <a:t>(</a:t>
            </a:r>
            <a:r>
              <a:rPr lang="en-US" sz="1800" b="0" dirty="0" err="1" smtClean="0"/>
              <a:t>Shouping</a:t>
            </a:r>
            <a:r>
              <a:rPr lang="en-US" sz="1800" b="0" dirty="0" smtClean="0"/>
              <a:t> Wang)</a:t>
            </a:r>
            <a:endParaRPr lang="en-US" sz="1800" b="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FFFFFF"/>
            </a:gs>
            <a:gs pos="100000">
              <a:srgbClr val="787FCB"/>
            </a:gs>
          </a:gsLst>
          <a:lin ang="5400000" scaled="1"/>
        </a:gradFill>
        <a:effectLst/>
      </p:bgPr>
    </p:bg>
    <p:spTree>
      <p:nvGrpSpPr>
        <p:cNvPr id="1" name=""/>
        <p:cNvGrpSpPr/>
        <p:nvPr/>
      </p:nvGrpSpPr>
      <p:grpSpPr>
        <a:xfrm>
          <a:off x="0" y="0"/>
          <a:ext cx="0" cy="0"/>
          <a:chOff x="0" y="0"/>
          <a:chExt cx="0" cy="0"/>
        </a:xfrm>
      </p:grpSpPr>
      <p:sp>
        <p:nvSpPr>
          <p:cNvPr id="34818" name="Line 5"/>
          <p:cNvSpPr>
            <a:spLocks noChangeShapeType="1"/>
          </p:cNvSpPr>
          <p:nvPr/>
        </p:nvSpPr>
        <p:spPr bwMode="auto">
          <a:xfrm>
            <a:off x="381000" y="1143000"/>
            <a:ext cx="8610600" cy="0"/>
          </a:xfrm>
          <a:prstGeom prst="line">
            <a:avLst/>
          </a:prstGeom>
          <a:noFill/>
          <a:ln w="57150" cmpd="thinThick">
            <a:solidFill>
              <a:schemeClr val="tx1"/>
            </a:solidFill>
            <a:round/>
            <a:headEnd/>
            <a:tailEnd/>
          </a:ln>
        </p:spPr>
        <p:txBody>
          <a:bodyPr>
            <a:prstTxWarp prst="textNoShape">
              <a:avLst/>
            </a:prstTxWarp>
          </a:bodyPr>
          <a:lstStyle/>
          <a:p>
            <a:endParaRPr lang="en-US">
              <a:solidFill>
                <a:srgbClr val="000000"/>
              </a:solidFill>
            </a:endParaRPr>
          </a:p>
        </p:txBody>
      </p:sp>
      <p:sp>
        <p:nvSpPr>
          <p:cNvPr id="34819" name="Text Box 7"/>
          <p:cNvSpPr txBox="1">
            <a:spLocks noChangeArrowheads="1"/>
          </p:cNvSpPr>
          <p:nvPr/>
        </p:nvSpPr>
        <p:spPr bwMode="auto">
          <a:xfrm>
            <a:off x="762000" y="1143000"/>
            <a:ext cx="7772400" cy="5324535"/>
          </a:xfrm>
          <a:prstGeom prst="rect">
            <a:avLst/>
          </a:prstGeom>
          <a:noFill/>
          <a:ln w="9525">
            <a:noFill/>
            <a:miter lim="800000"/>
            <a:headEnd/>
            <a:tailEnd/>
          </a:ln>
        </p:spPr>
        <p:txBody>
          <a:bodyPr>
            <a:prstTxWarp prst="textNoShape">
              <a:avLst/>
            </a:prstTxWarp>
            <a:spAutoFit/>
          </a:bodyPr>
          <a:lstStyle/>
          <a:p>
            <a:pPr eaLnBrk="1" hangingPunct="1">
              <a:buSzPct val="120000"/>
            </a:pPr>
            <a:endParaRPr lang="en-US" sz="2000" dirty="0" smtClean="0">
              <a:solidFill>
                <a:srgbClr val="000000"/>
              </a:solidFill>
              <a:ea typeface="ＭＳ Ｐゴシック" pitchFamily="-84" charset="-128"/>
              <a:cs typeface="ＭＳ Ｐゴシック" pitchFamily="-84" charset="-128"/>
            </a:endParaRPr>
          </a:p>
          <a:p>
            <a:pPr eaLnBrk="1" hangingPunct="1">
              <a:buSzPct val="120000"/>
              <a:buFont typeface="Wingdings" pitchFamily="-84" charset="2"/>
              <a:buChar char="Ø"/>
            </a:pPr>
            <a:r>
              <a:rPr lang="en-US" sz="2000" dirty="0" smtClean="0">
                <a:solidFill>
                  <a:srgbClr val="000000"/>
                </a:solidFill>
                <a:ea typeface="ＭＳ Ｐゴシック" pitchFamily="-84" charset="-128"/>
                <a:cs typeface="ＭＳ Ｐゴシック" pitchFamily="-84" charset="-128"/>
              </a:rPr>
              <a:t> Summary of model forecasts and verification during ITOP field campaign August-October 2010 (</a:t>
            </a:r>
            <a:r>
              <a:rPr lang="en-US" sz="2000" dirty="0" err="1" smtClean="0">
                <a:solidFill>
                  <a:srgbClr val="000000"/>
                </a:solidFill>
                <a:ea typeface="ＭＳ Ｐゴシック" pitchFamily="-84" charset="-128"/>
                <a:cs typeface="ＭＳ Ｐゴシック" pitchFamily="-84" charset="-128"/>
              </a:rPr>
              <a:t>Kerns&amp;Chen</a:t>
            </a:r>
            <a:r>
              <a:rPr lang="en-US" sz="2000" dirty="0" smtClean="0">
                <a:solidFill>
                  <a:srgbClr val="000000"/>
                </a:solidFill>
                <a:ea typeface="ＭＳ Ｐゴシック" pitchFamily="-84" charset="-128"/>
                <a:cs typeface="ＭＳ Ｐゴシック" pitchFamily="-84" charset="-128"/>
              </a:rPr>
              <a:t> 2012, Sue Chen, </a:t>
            </a:r>
            <a:r>
              <a:rPr lang="en-US" sz="2000" dirty="0" err="1" smtClean="0">
                <a:solidFill>
                  <a:srgbClr val="000000"/>
                </a:solidFill>
                <a:ea typeface="ＭＳ Ｐゴシック" pitchFamily="-84" charset="-128"/>
                <a:cs typeface="ＭＳ Ｐゴシック" pitchFamily="-84" charset="-128"/>
              </a:rPr>
              <a:t>Ko</a:t>
            </a:r>
            <a:r>
              <a:rPr lang="en-US" sz="2000" dirty="0" smtClean="0">
                <a:solidFill>
                  <a:srgbClr val="000000"/>
                </a:solidFill>
                <a:ea typeface="ＭＳ Ｐゴシック" pitchFamily="-84" charset="-128"/>
                <a:cs typeface="ＭＳ Ｐゴシック" pitchFamily="-84" charset="-128"/>
              </a:rPr>
              <a:t> and Chao, others)?</a:t>
            </a:r>
          </a:p>
          <a:p>
            <a:pPr eaLnBrk="1" hangingPunct="1">
              <a:buSzPct val="120000"/>
              <a:buFont typeface="Wingdings" pitchFamily="-84" charset="2"/>
              <a:buChar char="Ø"/>
            </a:pPr>
            <a:endParaRPr lang="en-US" sz="2000" dirty="0">
              <a:solidFill>
                <a:srgbClr val="000000"/>
              </a:solidFill>
              <a:ea typeface="ＭＳ Ｐゴシック" pitchFamily="-84" charset="-128"/>
              <a:cs typeface="ＭＳ Ｐゴシック" pitchFamily="-84" charset="-128"/>
            </a:endParaRPr>
          </a:p>
          <a:p>
            <a:pPr eaLnBrk="1" hangingPunct="1">
              <a:buSzPct val="120000"/>
              <a:buFont typeface="Wingdings" pitchFamily="-84" charset="2"/>
              <a:buChar char="Ø"/>
            </a:pPr>
            <a:r>
              <a:rPr lang="en-US" sz="2000" dirty="0" smtClean="0">
                <a:solidFill>
                  <a:srgbClr val="000000"/>
                </a:solidFill>
                <a:ea typeface="ＭＳ Ｐゴシック" pitchFamily="-84" charset="-128"/>
                <a:cs typeface="ＭＳ Ｐゴシック" pitchFamily="-84" charset="-128"/>
              </a:rPr>
              <a:t> Overview of ITOP research modeling results?</a:t>
            </a:r>
          </a:p>
          <a:p>
            <a:pPr eaLnBrk="1" hangingPunct="1">
              <a:buSzPct val="120000"/>
              <a:buFont typeface="Wingdings" pitchFamily="-84" charset="2"/>
              <a:buChar char="Ø"/>
            </a:pPr>
            <a:endParaRPr lang="en-US" sz="2000" dirty="0" smtClean="0">
              <a:solidFill>
                <a:srgbClr val="000000"/>
              </a:solidFill>
              <a:ea typeface="ＭＳ Ｐゴシック" pitchFamily="-84" charset="-128"/>
              <a:cs typeface="ＭＳ Ｐゴシック" pitchFamily="-84" charset="-128"/>
            </a:endParaRPr>
          </a:p>
          <a:p>
            <a:pPr eaLnBrk="1" hangingPunct="1">
              <a:buSzPct val="120000"/>
              <a:buFont typeface="Wingdings" pitchFamily="-84" charset="2"/>
              <a:buChar char="Ø"/>
            </a:pPr>
            <a:r>
              <a:rPr lang="en-US" sz="2000" dirty="0" smtClean="0">
                <a:solidFill>
                  <a:srgbClr val="000000"/>
                </a:solidFill>
                <a:ea typeface="ＭＳ Ｐゴシック" pitchFamily="-84" charset="-128"/>
                <a:cs typeface="ＭＳ Ｐゴシック" pitchFamily="-84" charset="-128"/>
              </a:rPr>
              <a:t> Coupled air-sea observations and high-resolution model simulations of Typhoon </a:t>
            </a:r>
            <a:r>
              <a:rPr lang="en-US" sz="2000" dirty="0" err="1" smtClean="0">
                <a:solidFill>
                  <a:srgbClr val="000000"/>
                </a:solidFill>
                <a:ea typeface="ＭＳ Ｐゴシック" pitchFamily="-84" charset="-128"/>
                <a:cs typeface="ＭＳ Ｐゴシック" pitchFamily="-84" charset="-128"/>
              </a:rPr>
              <a:t>Fanapi</a:t>
            </a:r>
            <a:r>
              <a:rPr lang="en-US" sz="2000" dirty="0" smtClean="0">
                <a:solidFill>
                  <a:srgbClr val="000000"/>
                </a:solidFill>
                <a:ea typeface="ＭＳ Ｐゴシック" pitchFamily="-84" charset="-128"/>
                <a:cs typeface="ＭＳ Ｐゴシック" pitchFamily="-84" charset="-128"/>
              </a:rPr>
              <a:t>, </a:t>
            </a:r>
            <a:r>
              <a:rPr lang="en-US" sz="2000" dirty="0" err="1" smtClean="0">
                <a:solidFill>
                  <a:srgbClr val="000000"/>
                </a:solidFill>
                <a:ea typeface="ＭＳ Ｐゴシック" pitchFamily="-84" charset="-128"/>
                <a:cs typeface="ＭＳ Ｐゴシック" pitchFamily="-84" charset="-128"/>
              </a:rPr>
              <a:t>Malakes</a:t>
            </a:r>
            <a:r>
              <a:rPr lang="en-US" sz="2000" dirty="0" smtClean="0">
                <a:solidFill>
                  <a:srgbClr val="000000"/>
                </a:solidFill>
                <a:ea typeface="ＭＳ Ｐゴシック" pitchFamily="-84" charset="-128"/>
                <a:cs typeface="ＭＳ Ｐゴシック" pitchFamily="-84" charset="-128"/>
              </a:rPr>
              <a:t> and </a:t>
            </a:r>
            <a:r>
              <a:rPr lang="en-US" sz="2000" dirty="0" err="1" smtClean="0">
                <a:solidFill>
                  <a:srgbClr val="000000"/>
                </a:solidFill>
                <a:ea typeface="ＭＳ Ｐゴシック" pitchFamily="-84" charset="-128"/>
                <a:cs typeface="ＭＳ Ｐゴシック" pitchFamily="-84" charset="-128"/>
              </a:rPr>
              <a:t>Megi</a:t>
            </a:r>
            <a:r>
              <a:rPr lang="en-US" sz="2000" dirty="0" smtClean="0">
                <a:solidFill>
                  <a:srgbClr val="000000"/>
                </a:solidFill>
                <a:ea typeface="ＭＳ Ｐゴシック" pitchFamily="-84" charset="-128"/>
                <a:cs typeface="ＭＳ Ｐゴシック" pitchFamily="-84" charset="-128"/>
              </a:rPr>
              <a:t> (storm structure, storm-induced cold wake, etc.)</a:t>
            </a:r>
          </a:p>
          <a:p>
            <a:pPr eaLnBrk="1" hangingPunct="1">
              <a:buSzPct val="120000"/>
              <a:buFont typeface="Wingdings" pitchFamily="-84" charset="2"/>
              <a:buChar char="Ø"/>
            </a:pPr>
            <a:endParaRPr lang="en-US" sz="2000" dirty="0" smtClean="0">
              <a:solidFill>
                <a:srgbClr val="000000"/>
              </a:solidFill>
              <a:ea typeface="ＭＳ Ｐゴシック" pitchFamily="-84" charset="-128"/>
              <a:cs typeface="ＭＳ Ｐゴシック" pitchFamily="-84" charset="-128"/>
            </a:endParaRPr>
          </a:p>
          <a:p>
            <a:pPr eaLnBrk="1" hangingPunct="1">
              <a:buSzPct val="120000"/>
              <a:buFont typeface="Wingdings" pitchFamily="-84" charset="2"/>
              <a:buChar char="Ø"/>
            </a:pPr>
            <a:r>
              <a:rPr lang="en-US" sz="2000" dirty="0" smtClean="0">
                <a:solidFill>
                  <a:srgbClr val="000000"/>
                </a:solidFill>
                <a:ea typeface="ＭＳ Ｐゴシック" pitchFamily="-84" charset="-128"/>
                <a:cs typeface="ＭＳ Ｐゴシック" pitchFamily="-84" charset="-128"/>
              </a:rPr>
              <a:t> Air-sea fluxes in </a:t>
            </a:r>
            <a:r>
              <a:rPr lang="en-US" sz="2000" dirty="0" err="1" smtClean="0">
                <a:solidFill>
                  <a:srgbClr val="000000"/>
                </a:solidFill>
                <a:ea typeface="ＭＳ Ｐゴシック" pitchFamily="-84" charset="-128"/>
                <a:cs typeface="ＭＳ Ｐゴシック" pitchFamily="-84" charset="-128"/>
              </a:rPr>
              <a:t>TCs</a:t>
            </a:r>
            <a:r>
              <a:rPr lang="en-US" sz="2000" dirty="0" smtClean="0">
                <a:solidFill>
                  <a:srgbClr val="000000"/>
                </a:solidFill>
                <a:ea typeface="ＭＳ Ｐゴシック" pitchFamily="-84" charset="-128"/>
                <a:cs typeface="ＭＳ Ｐゴシック" pitchFamily="-84" charset="-128"/>
              </a:rPr>
              <a:t>: model and </a:t>
            </a:r>
            <a:r>
              <a:rPr lang="en-US" sz="2000" dirty="0" err="1" smtClean="0">
                <a:solidFill>
                  <a:srgbClr val="000000"/>
                </a:solidFill>
                <a:ea typeface="ＭＳ Ｐゴシック" pitchFamily="-84" charset="-128"/>
                <a:cs typeface="ＭＳ Ｐゴシック" pitchFamily="-84" charset="-128"/>
              </a:rPr>
              <a:t>obs</a:t>
            </a:r>
            <a:r>
              <a:rPr lang="en-US" sz="2000" dirty="0" smtClean="0">
                <a:solidFill>
                  <a:srgbClr val="000000"/>
                </a:solidFill>
                <a:ea typeface="ＭＳ Ｐゴシック" pitchFamily="-84" charset="-128"/>
                <a:cs typeface="ＭＳ Ｐゴシック" pitchFamily="-84" charset="-128"/>
              </a:rPr>
              <a:t> (Chen et al. 2012)</a:t>
            </a:r>
          </a:p>
          <a:p>
            <a:pPr eaLnBrk="1" hangingPunct="1">
              <a:buSzPct val="120000"/>
              <a:buFont typeface="Wingdings" pitchFamily="-84" charset="2"/>
              <a:buChar char="Ø"/>
            </a:pPr>
            <a:endParaRPr lang="en-US" sz="2000" dirty="0" smtClean="0">
              <a:solidFill>
                <a:srgbClr val="000000"/>
              </a:solidFill>
              <a:ea typeface="ＭＳ Ｐゴシック" pitchFamily="-84" charset="-128"/>
              <a:cs typeface="ＭＳ Ｐゴシック" pitchFamily="-84" charset="-128"/>
            </a:endParaRPr>
          </a:p>
          <a:p>
            <a:pPr eaLnBrk="1" hangingPunct="1">
              <a:buSzPct val="120000"/>
              <a:buFont typeface="Wingdings" pitchFamily="-84" charset="2"/>
              <a:buChar char="Ø"/>
            </a:pPr>
            <a:r>
              <a:rPr lang="en-US" sz="2000" dirty="0" smtClean="0">
                <a:solidFill>
                  <a:srgbClr val="000000"/>
                </a:solidFill>
                <a:ea typeface="ＭＳ Ｐゴシック" pitchFamily="-84" charset="-128"/>
                <a:cs typeface="ＭＳ Ｐゴシック" pitchFamily="-84" charset="-128"/>
              </a:rPr>
              <a:t> Typhoon </a:t>
            </a:r>
            <a:r>
              <a:rPr lang="en-US" sz="2000" dirty="0" err="1" smtClean="0">
                <a:solidFill>
                  <a:srgbClr val="000000"/>
                </a:solidFill>
                <a:ea typeface="ＭＳ Ｐゴシック" pitchFamily="-84" charset="-128"/>
                <a:cs typeface="ＭＳ Ｐゴシック" pitchFamily="-84" charset="-128"/>
              </a:rPr>
              <a:t>Fanapi</a:t>
            </a:r>
            <a:r>
              <a:rPr lang="en-US" sz="2000" dirty="0" smtClean="0">
                <a:solidFill>
                  <a:srgbClr val="000000"/>
                </a:solidFill>
                <a:ea typeface="ＭＳ Ｐゴシック" pitchFamily="-84" charset="-128"/>
                <a:cs typeface="ＭＳ Ｐゴシック" pitchFamily="-84" charset="-128"/>
              </a:rPr>
              <a:t> – cold wake/stable boundary layer and its impact on TC structure and intensity (Chen, Lee, Kerns)</a:t>
            </a:r>
          </a:p>
          <a:p>
            <a:pPr eaLnBrk="1" hangingPunct="1">
              <a:buSzPct val="120000"/>
              <a:buFont typeface="Wingdings" pitchFamily="-84" charset="2"/>
              <a:buChar char="Ø"/>
            </a:pPr>
            <a:endParaRPr lang="en-US" sz="2000" dirty="0" smtClean="0">
              <a:solidFill>
                <a:srgbClr val="000000"/>
              </a:solidFill>
              <a:ea typeface="ＭＳ Ｐゴシック" pitchFamily="-84" charset="-128"/>
              <a:cs typeface="ＭＳ Ｐゴシック" pitchFamily="-84" charset="-128"/>
            </a:endParaRPr>
          </a:p>
          <a:p>
            <a:pPr eaLnBrk="1" hangingPunct="1">
              <a:buSzPct val="120000"/>
              <a:buFont typeface="Wingdings" pitchFamily="-84" charset="2"/>
              <a:buChar char="Ø"/>
            </a:pPr>
            <a:r>
              <a:rPr lang="en-US" sz="2000" dirty="0" smtClean="0">
                <a:solidFill>
                  <a:srgbClr val="000000"/>
                </a:solidFill>
                <a:ea typeface="ＭＳ Ｐゴシック" pitchFamily="-84" charset="-128"/>
                <a:cs typeface="ＭＳ Ｐゴシック" pitchFamily="-84" charset="-128"/>
              </a:rPr>
              <a:t> Cold wake recovery (S. Wang, Sue Chen)</a:t>
            </a:r>
          </a:p>
        </p:txBody>
      </p:sp>
      <p:sp>
        <p:nvSpPr>
          <p:cNvPr id="34822" name="TextBox 6"/>
          <p:cNvSpPr txBox="1">
            <a:spLocks noChangeArrowheads="1"/>
          </p:cNvSpPr>
          <p:nvPr/>
        </p:nvSpPr>
        <p:spPr bwMode="auto">
          <a:xfrm>
            <a:off x="685800" y="533400"/>
            <a:ext cx="8001000" cy="461665"/>
          </a:xfrm>
          <a:prstGeom prst="rect">
            <a:avLst/>
          </a:prstGeom>
          <a:noFill/>
          <a:ln w="9525">
            <a:noFill/>
            <a:miter lim="800000"/>
            <a:headEnd/>
            <a:tailEnd/>
          </a:ln>
        </p:spPr>
        <p:txBody>
          <a:bodyPr wrap="square">
            <a:prstTxWarp prst="textNoShape">
              <a:avLst/>
            </a:prstTxWarp>
            <a:spAutoFit/>
          </a:bodyPr>
          <a:lstStyle/>
          <a:p>
            <a:pPr algn="ctr"/>
            <a:r>
              <a:rPr lang="en-US" dirty="0" smtClean="0">
                <a:solidFill>
                  <a:srgbClr val="000000"/>
                </a:solidFill>
              </a:rPr>
              <a:t>Collaborative Research Efforts and Publications </a:t>
            </a:r>
            <a:endParaRPr lang="en-US" dirty="0">
              <a:solidFill>
                <a:srgbClr val="000000"/>
              </a:solidFill>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FFFFFF"/>
            </a:gs>
            <a:gs pos="100000">
              <a:srgbClr val="787FCB"/>
            </a:gs>
          </a:gsLst>
          <a:lin ang="5400000" scaled="1"/>
        </a:gradFill>
        <a:effectLst/>
      </p:bgPr>
    </p:bg>
    <p:spTree>
      <p:nvGrpSpPr>
        <p:cNvPr id="1" name=""/>
        <p:cNvGrpSpPr/>
        <p:nvPr/>
      </p:nvGrpSpPr>
      <p:grpSpPr>
        <a:xfrm>
          <a:off x="0" y="0"/>
          <a:ext cx="0" cy="0"/>
          <a:chOff x="0" y="0"/>
          <a:chExt cx="0" cy="0"/>
        </a:xfrm>
      </p:grpSpPr>
      <p:sp>
        <p:nvSpPr>
          <p:cNvPr id="34818" name="Line 5"/>
          <p:cNvSpPr>
            <a:spLocks noChangeShapeType="1"/>
          </p:cNvSpPr>
          <p:nvPr/>
        </p:nvSpPr>
        <p:spPr bwMode="auto">
          <a:xfrm>
            <a:off x="381000" y="1143000"/>
            <a:ext cx="8610600" cy="0"/>
          </a:xfrm>
          <a:prstGeom prst="line">
            <a:avLst/>
          </a:prstGeom>
          <a:noFill/>
          <a:ln w="57150" cmpd="thinThick">
            <a:solidFill>
              <a:schemeClr val="tx1"/>
            </a:solidFill>
            <a:round/>
            <a:headEnd/>
            <a:tailEnd/>
          </a:ln>
        </p:spPr>
        <p:txBody>
          <a:bodyPr>
            <a:prstTxWarp prst="textNoShape">
              <a:avLst/>
            </a:prstTxWarp>
          </a:bodyPr>
          <a:lstStyle/>
          <a:p>
            <a:endParaRPr lang="en-US">
              <a:solidFill>
                <a:srgbClr val="000000"/>
              </a:solidFill>
            </a:endParaRPr>
          </a:p>
        </p:txBody>
      </p:sp>
      <p:sp>
        <p:nvSpPr>
          <p:cNvPr id="34819" name="Text Box 7"/>
          <p:cNvSpPr txBox="1">
            <a:spLocks noChangeArrowheads="1"/>
          </p:cNvSpPr>
          <p:nvPr/>
        </p:nvSpPr>
        <p:spPr bwMode="auto">
          <a:xfrm>
            <a:off x="762000" y="1143000"/>
            <a:ext cx="7772400" cy="3231654"/>
          </a:xfrm>
          <a:prstGeom prst="rect">
            <a:avLst/>
          </a:prstGeom>
          <a:noFill/>
          <a:ln w="9525">
            <a:noFill/>
            <a:miter lim="800000"/>
            <a:headEnd/>
            <a:tailEnd/>
          </a:ln>
        </p:spPr>
        <p:txBody>
          <a:bodyPr>
            <a:prstTxWarp prst="textNoShape">
              <a:avLst/>
            </a:prstTxWarp>
            <a:spAutoFit/>
          </a:bodyPr>
          <a:lstStyle/>
          <a:p>
            <a:pPr eaLnBrk="1" hangingPunct="1">
              <a:buSzPct val="120000"/>
            </a:pPr>
            <a:endParaRPr lang="en-US" sz="2000" dirty="0" smtClean="0">
              <a:solidFill>
                <a:srgbClr val="000000"/>
              </a:solidFill>
              <a:ea typeface="ＭＳ Ｐゴシック" pitchFamily="-84" charset="-128"/>
              <a:cs typeface="ＭＳ Ｐゴシック" pitchFamily="-84" charset="-128"/>
            </a:endParaRPr>
          </a:p>
          <a:p>
            <a:pPr eaLnBrk="1" hangingPunct="1">
              <a:buSzPct val="120000"/>
              <a:buFont typeface="Wingdings" pitchFamily="-84" charset="2"/>
              <a:buChar char="Ø"/>
            </a:pPr>
            <a:r>
              <a:rPr lang="en-US" sz="2000" dirty="0" smtClean="0">
                <a:solidFill>
                  <a:srgbClr val="000000"/>
                </a:solidFill>
                <a:ea typeface="ＭＳ Ｐゴシック" pitchFamily="-84" charset="-128"/>
                <a:cs typeface="ＭＳ Ｐゴシック" pitchFamily="-84" charset="-128"/>
              </a:rPr>
              <a:t> Unprecedented COUPLED air-sea observations</a:t>
            </a:r>
          </a:p>
          <a:p>
            <a:pPr eaLnBrk="1" hangingPunct="1">
              <a:buSzPct val="120000"/>
              <a:buFont typeface="Wingdings" pitchFamily="-84" charset="2"/>
              <a:buChar char="Ø"/>
            </a:pPr>
            <a:endParaRPr lang="en-US" sz="2000" dirty="0" smtClean="0">
              <a:solidFill>
                <a:srgbClr val="000000"/>
              </a:solidFill>
              <a:ea typeface="ＭＳ Ｐゴシック" pitchFamily="-84" charset="-128"/>
              <a:cs typeface="ＭＳ Ｐゴシック" pitchFamily="-84" charset="-128"/>
            </a:endParaRPr>
          </a:p>
          <a:p>
            <a:pPr eaLnBrk="1" hangingPunct="1">
              <a:buSzPct val="120000"/>
              <a:buFont typeface="Wingdings" pitchFamily="-84" charset="2"/>
              <a:buChar char="Ø"/>
            </a:pPr>
            <a:r>
              <a:rPr lang="en-US" sz="2000" dirty="0" smtClean="0">
                <a:solidFill>
                  <a:srgbClr val="000000"/>
                </a:solidFill>
                <a:ea typeface="ＭＳ Ｐゴシック" pitchFamily="-84" charset="-128"/>
                <a:cs typeface="ＭＳ Ｐゴシック" pitchFamily="-84" charset="-128"/>
              </a:rPr>
              <a:t> High-resolution coupled models and better data assimilation techniques</a:t>
            </a:r>
          </a:p>
          <a:p>
            <a:pPr eaLnBrk="1" hangingPunct="1">
              <a:buSzPct val="120000"/>
              <a:buFont typeface="Wingdings" pitchFamily="-84" charset="2"/>
              <a:buChar char="Ø"/>
            </a:pPr>
            <a:endParaRPr lang="en-US" sz="2000" dirty="0" smtClean="0">
              <a:solidFill>
                <a:srgbClr val="000000"/>
              </a:solidFill>
              <a:ea typeface="ＭＳ Ｐゴシック" pitchFamily="-84" charset="-128"/>
              <a:cs typeface="ＭＳ Ｐゴシック" pitchFamily="-84" charset="-128"/>
            </a:endParaRPr>
          </a:p>
          <a:p>
            <a:pPr eaLnBrk="1" hangingPunct="1">
              <a:buSzPct val="120000"/>
              <a:buFont typeface="Wingdings" pitchFamily="-84" charset="2"/>
              <a:buChar char="Ø"/>
            </a:pPr>
            <a:r>
              <a:rPr lang="en-US" sz="2000" dirty="0" smtClean="0">
                <a:solidFill>
                  <a:srgbClr val="000000"/>
                </a:solidFill>
                <a:ea typeface="ＭＳ Ｐゴシック" pitchFamily="-84" charset="-128"/>
                <a:cs typeface="ＭＳ Ｐゴシック" pitchFamily="-84" charset="-128"/>
              </a:rPr>
              <a:t> </a:t>
            </a:r>
            <a:r>
              <a:rPr lang="en-US" sz="2800" dirty="0" smtClean="0">
                <a:solidFill>
                  <a:srgbClr val="0000CC"/>
                </a:solidFill>
                <a:ea typeface="ＭＳ Ｐゴシック" pitchFamily="-84" charset="-128"/>
                <a:cs typeface="ＭＳ Ｐゴシック" pitchFamily="-84" charset="-128"/>
              </a:rPr>
              <a:t>Perfect for a high-resolution coupled REANALYSIS products for understanding and model development in the future.</a:t>
            </a:r>
          </a:p>
        </p:txBody>
      </p:sp>
      <p:sp>
        <p:nvSpPr>
          <p:cNvPr id="34822" name="TextBox 6"/>
          <p:cNvSpPr txBox="1">
            <a:spLocks noChangeArrowheads="1"/>
          </p:cNvSpPr>
          <p:nvPr/>
        </p:nvSpPr>
        <p:spPr bwMode="auto">
          <a:xfrm>
            <a:off x="685800" y="533400"/>
            <a:ext cx="8001000" cy="461665"/>
          </a:xfrm>
          <a:prstGeom prst="rect">
            <a:avLst/>
          </a:prstGeom>
          <a:noFill/>
          <a:ln w="9525">
            <a:noFill/>
            <a:miter lim="800000"/>
            <a:headEnd/>
            <a:tailEnd/>
          </a:ln>
        </p:spPr>
        <p:txBody>
          <a:bodyPr wrap="square">
            <a:prstTxWarp prst="textNoShape">
              <a:avLst/>
            </a:prstTxWarp>
            <a:spAutoFit/>
          </a:bodyPr>
          <a:lstStyle/>
          <a:p>
            <a:pPr algn="ctr"/>
            <a:r>
              <a:rPr lang="en-US" dirty="0" smtClean="0">
                <a:solidFill>
                  <a:srgbClr val="000000"/>
                </a:solidFill>
              </a:rPr>
              <a:t>Impacts of ITOP beyond TC community? </a:t>
            </a:r>
            <a:endParaRPr lang="en-US" dirty="0">
              <a:solidFill>
                <a:srgbClr val="000000"/>
              </a:solidFill>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3"/>
          <p:cNvSpPr>
            <a:spLocks noChangeArrowheads="1"/>
          </p:cNvSpPr>
          <p:nvPr/>
        </p:nvSpPr>
        <p:spPr bwMode="auto">
          <a:xfrm>
            <a:off x="685800" y="228600"/>
            <a:ext cx="7848600" cy="1724025"/>
          </a:xfrm>
          <a:prstGeom prst="rect">
            <a:avLst/>
          </a:prstGeom>
          <a:noFill/>
          <a:ln w="9525">
            <a:noFill/>
            <a:miter lim="800000"/>
            <a:headEnd/>
            <a:tailEnd/>
          </a:ln>
        </p:spPr>
        <p:txBody>
          <a:bodyPr>
            <a:prstTxWarp prst="textNoShape">
              <a:avLst/>
            </a:prstTxWarp>
            <a:spAutoFit/>
          </a:bodyPr>
          <a:lstStyle/>
          <a:p>
            <a:pPr algn="ctr" eaLnBrk="1" hangingPunct="1"/>
            <a:r>
              <a:rPr lang="en-US" sz="2800" b="0">
                <a:solidFill>
                  <a:srgbClr val="FFFFFF"/>
                </a:solidFill>
                <a:ea typeface="+mn-ea"/>
                <a:cs typeface="+mn-cs"/>
              </a:rPr>
              <a:t>ITOP</a:t>
            </a:r>
          </a:p>
          <a:p>
            <a:pPr algn="ctr" eaLnBrk="1" hangingPunct="1"/>
            <a:r>
              <a:rPr lang="en-US" sz="1000">
                <a:solidFill>
                  <a:srgbClr val="FFFFFF"/>
                </a:solidFill>
                <a:ea typeface="+mn-ea"/>
                <a:cs typeface="+mn-cs"/>
              </a:rPr>
              <a:t> </a:t>
            </a:r>
          </a:p>
          <a:p>
            <a:pPr algn="ctr" eaLnBrk="1" hangingPunct="1"/>
            <a:r>
              <a:rPr lang="en-US" sz="1400" b="0">
                <a:solidFill>
                  <a:srgbClr val="FFFFFF"/>
                </a:solidFill>
                <a:ea typeface="+mn-ea"/>
                <a:cs typeface="+mn-cs"/>
              </a:rPr>
              <a:t>D. S. Ko (Naval Research Laboratory)              S.-Y. Chao (University of Maryland)</a:t>
            </a:r>
          </a:p>
          <a:p>
            <a:pPr algn="ctr" eaLnBrk="1" hangingPunct="1"/>
            <a:endParaRPr lang="en-US" sz="1200" b="0">
              <a:solidFill>
                <a:srgbClr val="FFFFFF"/>
              </a:solidFill>
              <a:ea typeface="+mn-ea"/>
              <a:cs typeface="+mn-cs"/>
            </a:endParaRPr>
          </a:p>
          <a:p>
            <a:pPr algn="ctr" eaLnBrk="1" hangingPunct="1"/>
            <a:r>
              <a:rPr lang="en-US" sz="1800" b="0" i="1">
                <a:solidFill>
                  <a:srgbClr val="FFFFFF"/>
                </a:solidFill>
                <a:ea typeface="+mn-ea"/>
                <a:cs typeface="+mn-cs"/>
              </a:rPr>
              <a:t>East Asian Seas Nowcast/Forecast System (EASNFS)</a:t>
            </a:r>
          </a:p>
          <a:p>
            <a:pPr algn="ctr" eaLnBrk="1" hangingPunct="1"/>
            <a:endParaRPr lang="en-US" sz="600" b="0">
              <a:solidFill>
                <a:srgbClr val="FFFFFF"/>
              </a:solidFill>
              <a:ea typeface="+mn-ea"/>
              <a:cs typeface="+mn-cs"/>
            </a:endParaRPr>
          </a:p>
          <a:p>
            <a:pPr algn="ctr" eaLnBrk="1" hangingPunct="1"/>
            <a:r>
              <a:rPr lang="en-US" sz="1600" b="0">
                <a:solidFill>
                  <a:srgbClr val="FFFFFF"/>
                </a:solidFill>
                <a:ea typeface="+mn-ea"/>
                <a:cs typeface="+mn-cs"/>
              </a:rPr>
              <a:t>Daily 120-hr Forecast to support Megi SCS Survey</a:t>
            </a:r>
          </a:p>
        </p:txBody>
      </p:sp>
      <p:cxnSp>
        <p:nvCxnSpPr>
          <p:cNvPr id="11" name="Straight Connector 10"/>
          <p:cNvCxnSpPr/>
          <p:nvPr/>
        </p:nvCxnSpPr>
        <p:spPr>
          <a:xfrm>
            <a:off x="381000" y="1143000"/>
            <a:ext cx="838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pic>
        <p:nvPicPr>
          <p:cNvPr id="3076" name="Picture 6" descr="scst.gif"/>
          <p:cNvPicPr>
            <a:picLocks noChangeAspect="1"/>
          </p:cNvPicPr>
          <p:nvPr/>
        </p:nvPicPr>
        <p:blipFill>
          <a:blip r:embed="rId3"/>
          <a:srcRect/>
          <a:stretch>
            <a:fillRect/>
          </a:stretch>
        </p:blipFill>
        <p:spPr bwMode="auto">
          <a:xfrm>
            <a:off x="2209800" y="2133600"/>
            <a:ext cx="4876800" cy="4144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3"/>
          <p:cNvSpPr>
            <a:spLocks noChangeArrowheads="1"/>
          </p:cNvSpPr>
          <p:nvPr/>
        </p:nvSpPr>
        <p:spPr bwMode="auto">
          <a:xfrm>
            <a:off x="685800" y="228600"/>
            <a:ext cx="7848600" cy="1724025"/>
          </a:xfrm>
          <a:prstGeom prst="rect">
            <a:avLst/>
          </a:prstGeom>
          <a:noFill/>
          <a:ln w="9525">
            <a:noFill/>
            <a:miter lim="800000"/>
            <a:headEnd/>
            <a:tailEnd/>
          </a:ln>
        </p:spPr>
        <p:txBody>
          <a:bodyPr>
            <a:prstTxWarp prst="textNoShape">
              <a:avLst/>
            </a:prstTxWarp>
            <a:spAutoFit/>
          </a:bodyPr>
          <a:lstStyle/>
          <a:p>
            <a:pPr algn="ctr" eaLnBrk="1" hangingPunct="1"/>
            <a:r>
              <a:rPr lang="en-US" sz="2800" b="0">
                <a:solidFill>
                  <a:srgbClr val="FFFFFF"/>
                </a:solidFill>
                <a:ea typeface="+mn-ea"/>
                <a:cs typeface="+mn-cs"/>
              </a:rPr>
              <a:t>ITOP</a:t>
            </a:r>
          </a:p>
          <a:p>
            <a:pPr algn="ctr" eaLnBrk="1" hangingPunct="1"/>
            <a:r>
              <a:rPr lang="en-US" sz="1000">
                <a:solidFill>
                  <a:srgbClr val="FFFFFF"/>
                </a:solidFill>
                <a:ea typeface="+mn-ea"/>
                <a:cs typeface="+mn-cs"/>
              </a:rPr>
              <a:t> </a:t>
            </a:r>
          </a:p>
          <a:p>
            <a:pPr algn="ctr" eaLnBrk="1" hangingPunct="1"/>
            <a:r>
              <a:rPr lang="en-US" sz="1400" b="0">
                <a:solidFill>
                  <a:srgbClr val="FFFFFF"/>
                </a:solidFill>
                <a:ea typeface="+mn-ea"/>
                <a:cs typeface="+mn-cs"/>
              </a:rPr>
              <a:t>D. S. Ko (Naval Research Laboratory)              S.-Y. Chao (University of Maryland)</a:t>
            </a:r>
          </a:p>
          <a:p>
            <a:pPr algn="ctr" eaLnBrk="1" hangingPunct="1"/>
            <a:endParaRPr lang="en-US" sz="1200" b="0">
              <a:solidFill>
                <a:srgbClr val="FFFFFF"/>
              </a:solidFill>
              <a:ea typeface="+mn-ea"/>
              <a:cs typeface="+mn-cs"/>
            </a:endParaRPr>
          </a:p>
          <a:p>
            <a:pPr algn="ctr" eaLnBrk="1" hangingPunct="1"/>
            <a:r>
              <a:rPr lang="en-US" sz="1800" b="0" i="1">
                <a:solidFill>
                  <a:srgbClr val="FFFFFF"/>
                </a:solidFill>
                <a:ea typeface="+mn-ea"/>
                <a:cs typeface="+mn-cs"/>
              </a:rPr>
              <a:t>East Asian Seas Nowcast/Forecast System (EASNFS)</a:t>
            </a:r>
          </a:p>
          <a:p>
            <a:pPr algn="ctr" eaLnBrk="1" hangingPunct="1"/>
            <a:endParaRPr lang="en-US" sz="600" b="0">
              <a:solidFill>
                <a:srgbClr val="FFFFFF"/>
              </a:solidFill>
              <a:ea typeface="+mn-ea"/>
              <a:cs typeface="+mn-cs"/>
            </a:endParaRPr>
          </a:p>
          <a:p>
            <a:pPr algn="ctr" eaLnBrk="1" hangingPunct="1"/>
            <a:r>
              <a:rPr lang="en-US" sz="1600" b="0">
                <a:solidFill>
                  <a:srgbClr val="FFFFFF"/>
                </a:solidFill>
                <a:ea typeface="+mn-ea"/>
                <a:cs typeface="+mn-cs"/>
              </a:rPr>
              <a:t>Internal Tides Prediction to support IOP</a:t>
            </a:r>
          </a:p>
        </p:txBody>
      </p:sp>
      <p:cxnSp>
        <p:nvCxnSpPr>
          <p:cNvPr id="11" name="Straight Connector 10"/>
          <p:cNvCxnSpPr/>
          <p:nvPr/>
        </p:nvCxnSpPr>
        <p:spPr>
          <a:xfrm>
            <a:off x="381000" y="1143000"/>
            <a:ext cx="838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pic>
        <p:nvPicPr>
          <p:cNvPr id="4100" name="Picture 2" descr="http://www7320.nrlssc.navy.mil/IASNFS_WWW/ITOP_WWW/WPac/images/dt400.gif"/>
          <p:cNvPicPr>
            <a:picLocks noChangeAspect="1" noChangeArrowheads="1" noCrop="1"/>
          </p:cNvPicPr>
          <p:nvPr/>
        </p:nvPicPr>
        <p:blipFill>
          <a:blip r:embed="rId3"/>
          <a:srcRect/>
          <a:stretch>
            <a:fillRect/>
          </a:stretch>
        </p:blipFill>
        <p:spPr bwMode="auto">
          <a:xfrm>
            <a:off x="685800" y="1828800"/>
            <a:ext cx="5143500" cy="4371975"/>
          </a:xfrm>
          <a:prstGeom prst="rect">
            <a:avLst/>
          </a:prstGeom>
          <a:noFill/>
          <a:ln w="9525">
            <a:noFill/>
            <a:miter lim="800000"/>
            <a:headEnd/>
            <a:tailEnd/>
          </a:ln>
        </p:spPr>
      </p:pic>
      <p:pic>
        <p:nvPicPr>
          <p:cNvPr id="4101" name="Picture 5" descr="A2_20C_diurnal.png"/>
          <p:cNvPicPr>
            <a:picLocks noChangeAspect="1"/>
          </p:cNvPicPr>
          <p:nvPr/>
        </p:nvPicPr>
        <p:blipFill>
          <a:blip r:embed="rId4"/>
          <a:srcRect r="4706" b="11819"/>
          <a:stretch>
            <a:fillRect/>
          </a:stretch>
        </p:blipFill>
        <p:spPr bwMode="auto">
          <a:xfrm>
            <a:off x="6096000" y="2438400"/>
            <a:ext cx="2592388" cy="3103563"/>
          </a:xfrm>
          <a:prstGeom prst="rect">
            <a:avLst/>
          </a:prstGeom>
          <a:noFill/>
          <a:ln w="9525">
            <a:noFill/>
            <a:miter lim="800000"/>
            <a:headEnd/>
            <a:tailEnd/>
          </a:ln>
        </p:spPr>
      </p:pic>
      <p:sp>
        <p:nvSpPr>
          <p:cNvPr id="6" name="Rectangle 5"/>
          <p:cNvSpPr/>
          <p:nvPr/>
        </p:nvSpPr>
        <p:spPr>
          <a:xfrm>
            <a:off x="304800" y="6211888"/>
            <a:ext cx="8534400" cy="461962"/>
          </a:xfrm>
          <a:prstGeom prst="rect">
            <a:avLst/>
          </a:prstGeom>
        </p:spPr>
        <p:txBody>
          <a:bodyPr>
            <a:spAutoFit/>
          </a:bodyPr>
          <a:lstStyle/>
          <a:p>
            <a:pPr algn="ctr" eaLnBrk="1" hangingPunct="1">
              <a:defRPr/>
            </a:pPr>
            <a:r>
              <a:rPr lang="en-US" altLang="zh-TW" sz="1200" b="0" dirty="0">
                <a:solidFill>
                  <a:srgbClr val="FFFFFF"/>
                </a:solidFill>
                <a:latin typeface="Arial"/>
                <a:ea typeface="新細明體" pitchFamily="18" charset="-120"/>
                <a:cs typeface="Times New Roman" pitchFamily="18" charset="0"/>
              </a:rPr>
              <a:t>Ko, D.S., S.-Y. Chao, T.Y. Tang, and Y.-T. Chang, Typhoon Impacts on the Western Pacific: Internal Tides and Real-Time Prediction, Asia Oceania Geosciences Society 8th Annual Meeting, Taipei, Taiwan, 8-12 August 2011.</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2" name="Text Box 4"/>
          <p:cNvSpPr txBox="1">
            <a:spLocks noChangeArrowheads="1"/>
          </p:cNvSpPr>
          <p:nvPr/>
        </p:nvSpPr>
        <p:spPr bwMode="auto">
          <a:xfrm>
            <a:off x="381000" y="152400"/>
            <a:ext cx="8458200" cy="822325"/>
          </a:xfrm>
          <a:prstGeom prst="rect">
            <a:avLst/>
          </a:prstGeom>
          <a:noFill/>
          <a:ln w="9525">
            <a:noFill/>
            <a:miter lim="800000"/>
            <a:headEnd/>
            <a:tailEnd/>
          </a:ln>
        </p:spPr>
        <p:txBody>
          <a:bodyPr>
            <a:prstTxWarp prst="textNoShape">
              <a:avLst/>
            </a:prstTxWarp>
            <a:spAutoFit/>
          </a:bodyPr>
          <a:lstStyle/>
          <a:p>
            <a:pPr algn="ctr"/>
            <a:r>
              <a:rPr lang="en-US">
                <a:solidFill>
                  <a:srgbClr val="FFFFFF"/>
                </a:solidFill>
                <a:ea typeface="ＭＳ Ｐゴシック" pitchFamily="-84" charset="-128"/>
                <a:cs typeface="ＭＳ Ｐゴシック" pitchFamily="-84" charset="-128"/>
              </a:rPr>
              <a:t>Multi-Model, High-Resolution, Coupled Modeling System at University of Miami:</a:t>
            </a:r>
          </a:p>
        </p:txBody>
      </p:sp>
      <p:sp>
        <p:nvSpPr>
          <p:cNvPr id="48136" name="Text Box 8"/>
          <p:cNvSpPr txBox="1">
            <a:spLocks noChangeArrowheads="1"/>
          </p:cNvSpPr>
          <p:nvPr/>
        </p:nvSpPr>
        <p:spPr bwMode="auto">
          <a:xfrm>
            <a:off x="76200" y="1276350"/>
            <a:ext cx="3962400" cy="3524250"/>
          </a:xfrm>
          <a:prstGeom prst="rect">
            <a:avLst/>
          </a:prstGeom>
          <a:noFill/>
          <a:ln w="9525">
            <a:solidFill>
              <a:srgbClr val="FFFF99"/>
            </a:solidFill>
            <a:miter lim="800000"/>
            <a:headEnd/>
            <a:tailEnd/>
          </a:ln>
        </p:spPr>
        <p:txBody>
          <a:bodyPr>
            <a:prstTxWarp prst="textNoShape">
              <a:avLst/>
            </a:prstTxWarp>
            <a:spAutoFit/>
          </a:bodyPr>
          <a:lstStyle/>
          <a:p>
            <a:pPr marL="234950" indent="-234950">
              <a:buFont typeface="Wingdings" pitchFamily="-84" charset="2"/>
              <a:buChar char="Ø"/>
            </a:pPr>
            <a:r>
              <a:rPr lang="en-US" sz="1600" dirty="0">
                <a:solidFill>
                  <a:srgbClr val="FFFF00"/>
                </a:solidFill>
                <a:ea typeface="ＭＳ Ｐゴシック" pitchFamily="-84" charset="-128"/>
                <a:cs typeface="ＭＳ Ｐゴシック" pitchFamily="-84" charset="-128"/>
              </a:rPr>
              <a:t>UM Coupled </a:t>
            </a:r>
            <a:r>
              <a:rPr lang="en-US" sz="1600" dirty="0" err="1">
                <a:solidFill>
                  <a:srgbClr val="FFFF00"/>
                </a:solidFill>
                <a:ea typeface="ＭＳ Ｐゴシック" pitchFamily="-84" charset="-128"/>
                <a:cs typeface="ＭＳ Ｐゴシック" pitchFamily="-84" charset="-128"/>
              </a:rPr>
              <a:t>Atmos</a:t>
            </a:r>
            <a:r>
              <a:rPr lang="en-US" sz="1600" dirty="0">
                <a:solidFill>
                  <a:srgbClr val="FFFF00"/>
                </a:solidFill>
                <a:ea typeface="ＭＳ Ｐゴシック" pitchFamily="-84" charset="-128"/>
                <a:cs typeface="ＭＳ Ｐゴシック" pitchFamily="-84" charset="-128"/>
              </a:rPr>
              <a:t>-Wave-Ocean Model (UMCM)</a:t>
            </a:r>
          </a:p>
          <a:p>
            <a:pPr marL="234950" indent="-234950">
              <a:buFont typeface="Wingdings" pitchFamily="-84" charset="2"/>
              <a:buChar char="Ø"/>
            </a:pPr>
            <a:r>
              <a:rPr lang="en-US" sz="1600" dirty="0">
                <a:solidFill>
                  <a:srgbClr val="FFFF00"/>
                </a:solidFill>
                <a:ea typeface="ＭＳ Ｐゴシック" pitchFamily="-84" charset="-128"/>
                <a:cs typeface="ＭＳ Ｐゴシック" pitchFamily="-84" charset="-128"/>
              </a:rPr>
              <a:t>Coupled WRF-ocean (CWRF)</a:t>
            </a:r>
          </a:p>
          <a:p>
            <a:pPr marL="234950" indent="-234950">
              <a:buFont typeface="Wingdings" pitchFamily="-84" charset="2"/>
              <a:buChar char="Ø"/>
            </a:pPr>
            <a:r>
              <a:rPr lang="en-US" sz="1600" dirty="0">
                <a:solidFill>
                  <a:srgbClr val="FFFF00"/>
                </a:solidFill>
                <a:ea typeface="ＭＳ Ｐゴシック" pitchFamily="-84" charset="-128"/>
                <a:cs typeface="ＭＳ Ｐゴシック" pitchFamily="-84" charset="-128"/>
              </a:rPr>
              <a:t>WAVEWATCH III</a:t>
            </a:r>
          </a:p>
          <a:p>
            <a:pPr marL="234950" indent="-234950">
              <a:buFont typeface="Wingdings" pitchFamily="-84" charset="2"/>
              <a:buChar char="Ø"/>
            </a:pPr>
            <a:r>
              <a:rPr lang="en-US" sz="1600" dirty="0">
                <a:solidFill>
                  <a:srgbClr val="FFFF00"/>
                </a:solidFill>
                <a:ea typeface="ＭＳ Ｐゴシック" pitchFamily="-84" charset="-128"/>
                <a:cs typeface="ＭＳ Ｐゴシック" pitchFamily="-84" charset="-128"/>
              </a:rPr>
              <a:t>HYCOM</a:t>
            </a:r>
          </a:p>
          <a:p>
            <a:pPr marL="234950" indent="-234950">
              <a:buFont typeface="Wingdings" pitchFamily="-84" charset="2"/>
              <a:buChar char="Ø"/>
            </a:pPr>
            <a:r>
              <a:rPr lang="en-US" sz="1600" dirty="0">
                <a:solidFill>
                  <a:srgbClr val="FFFF00"/>
                </a:solidFill>
                <a:ea typeface="ＭＳ Ｐゴシック" pitchFamily="-84" charset="-128"/>
                <a:cs typeface="ＭＳ Ｐゴシック" pitchFamily="-84" charset="-128"/>
              </a:rPr>
              <a:t>3DPWP ocean model – initialized with satellite SST + </a:t>
            </a:r>
            <a:r>
              <a:rPr lang="en-US" sz="1600" dirty="0" err="1">
                <a:solidFill>
                  <a:srgbClr val="FFFF00"/>
                </a:solidFill>
                <a:ea typeface="ＭＳ Ｐゴシック" pitchFamily="-84" charset="-128"/>
                <a:cs typeface="ＭＳ Ｐゴシック" pitchFamily="-84" charset="-128"/>
              </a:rPr>
              <a:t>Obs</a:t>
            </a:r>
            <a:r>
              <a:rPr lang="en-US" sz="1600" dirty="0">
                <a:solidFill>
                  <a:srgbClr val="FFFF00"/>
                </a:solidFill>
                <a:ea typeface="ＭＳ Ｐゴシック" pitchFamily="-84" charset="-128"/>
                <a:cs typeface="ＭＳ Ｐゴシック" pitchFamily="-84" charset="-128"/>
              </a:rPr>
              <a:t> profiles, and NCOM or HYCOM data assimilation</a:t>
            </a:r>
          </a:p>
          <a:p>
            <a:pPr marL="234950" indent="-234950">
              <a:buFont typeface="Wingdings" pitchFamily="-84" charset="2"/>
              <a:buChar char="Ø"/>
            </a:pPr>
            <a:r>
              <a:rPr lang="en-US" sz="1600" dirty="0">
                <a:solidFill>
                  <a:srgbClr val="FFFF99"/>
                </a:solidFill>
                <a:ea typeface="ＭＳ Ｐゴシック" pitchFamily="-84" charset="-128"/>
                <a:cs typeface="ＭＳ Ｐゴシック" pitchFamily="-84" charset="-128"/>
              </a:rPr>
              <a:t>Mini ensemble UMCM, MM5  CWRF, &amp; WRF forecasts using GFS, GFDL, NOGAPS, CMC, JMA, and ECMWF forecast fields as initial and lateral boundary conditions</a:t>
            </a:r>
          </a:p>
        </p:txBody>
      </p:sp>
      <p:sp>
        <p:nvSpPr>
          <p:cNvPr id="48138" name="Text Box 10"/>
          <p:cNvSpPr txBox="1">
            <a:spLocks noChangeArrowheads="1"/>
          </p:cNvSpPr>
          <p:nvPr/>
        </p:nvSpPr>
        <p:spPr bwMode="auto">
          <a:xfrm>
            <a:off x="304800" y="4905375"/>
            <a:ext cx="3597275" cy="1190625"/>
          </a:xfrm>
          <a:prstGeom prst="rect">
            <a:avLst/>
          </a:prstGeom>
          <a:noFill/>
          <a:ln w="9525">
            <a:noFill/>
            <a:miter lim="800000"/>
            <a:headEnd/>
            <a:tailEnd/>
          </a:ln>
        </p:spPr>
        <p:txBody>
          <a:bodyPr>
            <a:prstTxWarp prst="textNoShape">
              <a:avLst/>
            </a:prstTxWarp>
            <a:spAutoFit/>
          </a:bodyPr>
          <a:lstStyle/>
          <a:p>
            <a:pPr marL="234950" indent="-234950" eaLnBrk="1" hangingPunct="1"/>
            <a:r>
              <a:rPr lang="en-US" sz="1800" b="0" u="sng" dirty="0">
                <a:solidFill>
                  <a:srgbClr val="FFFFFF"/>
                </a:solidFill>
                <a:ea typeface="ＭＳ Ｐゴシック" pitchFamily="-84" charset="-128"/>
                <a:cs typeface="ＭＳ Ｐゴシック" pitchFamily="-84" charset="-128"/>
              </a:rPr>
              <a:t>Most challenging Issues:</a:t>
            </a:r>
            <a:r>
              <a:rPr lang="en-US" sz="1800" b="0" dirty="0">
                <a:solidFill>
                  <a:srgbClr val="FFFFFF"/>
                </a:solidFill>
                <a:ea typeface="ＭＳ Ｐゴシック" pitchFamily="-84" charset="-128"/>
                <a:cs typeface="ＭＳ Ｐゴシック" pitchFamily="-84" charset="-128"/>
              </a:rPr>
              <a:t> </a:t>
            </a:r>
          </a:p>
          <a:p>
            <a:pPr marL="234950" indent="-234950" eaLnBrk="1" hangingPunct="1">
              <a:buFontTx/>
              <a:buChar char="•"/>
            </a:pPr>
            <a:r>
              <a:rPr lang="en-US" sz="1800" b="0" dirty="0">
                <a:solidFill>
                  <a:srgbClr val="FFFFFF"/>
                </a:solidFill>
                <a:ea typeface="ＭＳ Ｐゴシック" pitchFamily="-84" charset="-128"/>
                <a:cs typeface="ＭＳ Ｐゴシック" pitchFamily="-84" charset="-128"/>
              </a:rPr>
              <a:t>coupled model initialization, data assimilations, and evaluation/verifications.</a:t>
            </a:r>
          </a:p>
        </p:txBody>
      </p:sp>
      <p:sp>
        <p:nvSpPr>
          <p:cNvPr id="48139" name="Text Box 11"/>
          <p:cNvSpPr txBox="1">
            <a:spLocks noChangeArrowheads="1"/>
          </p:cNvSpPr>
          <p:nvPr/>
        </p:nvSpPr>
        <p:spPr bwMode="auto">
          <a:xfrm>
            <a:off x="4267200" y="1222375"/>
            <a:ext cx="4648200" cy="835025"/>
          </a:xfrm>
          <a:prstGeom prst="rect">
            <a:avLst/>
          </a:prstGeom>
          <a:noFill/>
          <a:ln w="9525">
            <a:solidFill>
              <a:schemeClr val="tx2"/>
            </a:solidFill>
            <a:miter lim="800000"/>
            <a:headEnd/>
            <a:tailEnd/>
          </a:ln>
        </p:spPr>
        <p:txBody>
          <a:bodyPr>
            <a:prstTxWarp prst="textNoShape">
              <a:avLst/>
            </a:prstTxWarp>
            <a:spAutoFit/>
          </a:bodyPr>
          <a:lstStyle/>
          <a:p>
            <a:pPr marL="173038" indent="-173038" eaLnBrk="1" hangingPunct="1">
              <a:buFontTx/>
              <a:buChar char="•"/>
            </a:pPr>
            <a:r>
              <a:rPr lang="en-US" sz="1600">
                <a:solidFill>
                  <a:srgbClr val="CCFFFF"/>
                </a:solidFill>
                <a:ea typeface="ＭＳ Ｐゴシック" pitchFamily="-84" charset="-128"/>
                <a:cs typeface="ＭＳ Ｐゴシック" pitchFamily="-84" charset="-128"/>
              </a:rPr>
              <a:t>Real-time support for ITOP 2010</a:t>
            </a:r>
          </a:p>
          <a:p>
            <a:pPr marL="173038" indent="-173038" eaLnBrk="1" hangingPunct="1">
              <a:buFontTx/>
              <a:buChar char="•"/>
            </a:pPr>
            <a:r>
              <a:rPr lang="en-US" sz="1600">
                <a:solidFill>
                  <a:srgbClr val="CCFFFF"/>
                </a:solidFill>
                <a:ea typeface="ＭＳ Ｐゴシック" pitchFamily="-84" charset="-128"/>
                <a:cs typeface="ＭＳ Ｐゴシック" pitchFamily="-84" charset="-128"/>
              </a:rPr>
              <a:t>Virtual experiments for research</a:t>
            </a:r>
          </a:p>
          <a:p>
            <a:pPr marL="173038" indent="-173038" eaLnBrk="1" hangingPunct="1">
              <a:buFontTx/>
              <a:buChar char="•"/>
            </a:pPr>
            <a:r>
              <a:rPr lang="en-US" sz="1600">
                <a:solidFill>
                  <a:srgbClr val="CCFFFF"/>
                </a:solidFill>
                <a:ea typeface="ＭＳ Ｐゴシック" pitchFamily="-84" charset="-128"/>
                <a:cs typeface="ＭＳ Ｐゴシック" pitchFamily="-84" charset="-128"/>
              </a:rPr>
              <a:t>Understanding TCs and improve perditions</a:t>
            </a:r>
          </a:p>
        </p:txBody>
      </p:sp>
      <p:grpSp>
        <p:nvGrpSpPr>
          <p:cNvPr id="21" name="Group 20"/>
          <p:cNvGrpSpPr/>
          <p:nvPr/>
        </p:nvGrpSpPr>
        <p:grpSpPr>
          <a:xfrm>
            <a:off x="4114800" y="2286000"/>
            <a:ext cx="4953000" cy="4269828"/>
            <a:chOff x="4114800" y="2590800"/>
            <a:chExt cx="4953000" cy="4269828"/>
          </a:xfrm>
        </p:grpSpPr>
        <p:pic>
          <p:nvPicPr>
            <p:cNvPr id="13" name="Picture 12"/>
            <p:cNvPicPr>
              <a:picLocks noChangeAspect="1"/>
            </p:cNvPicPr>
            <p:nvPr/>
          </p:nvPicPr>
          <p:blipFill>
            <a:blip r:embed="rId4"/>
            <a:srcRect l="7500" r="5500"/>
            <a:stretch>
              <a:fillRect/>
            </a:stretch>
          </p:blipFill>
          <p:spPr>
            <a:xfrm>
              <a:off x="4114800" y="2590800"/>
              <a:ext cx="4953000" cy="4269828"/>
            </a:xfrm>
            <a:prstGeom prst="rect">
              <a:avLst/>
            </a:prstGeom>
          </p:spPr>
        </p:pic>
        <p:grpSp>
          <p:nvGrpSpPr>
            <p:cNvPr id="20" name="Group 19"/>
            <p:cNvGrpSpPr/>
            <p:nvPr/>
          </p:nvGrpSpPr>
          <p:grpSpPr>
            <a:xfrm>
              <a:off x="6629400" y="3124200"/>
              <a:ext cx="2135188" cy="3048000"/>
              <a:chOff x="6629400" y="3048000"/>
              <a:chExt cx="2135188" cy="3048000"/>
            </a:xfrm>
          </p:grpSpPr>
          <p:sp>
            <p:nvSpPr>
              <p:cNvPr id="15" name="Rectangle 3"/>
              <p:cNvSpPr>
                <a:spLocks noChangeArrowheads="1"/>
              </p:cNvSpPr>
              <p:nvPr/>
            </p:nvSpPr>
            <p:spPr bwMode="auto">
              <a:xfrm>
                <a:off x="7239000" y="5105400"/>
                <a:ext cx="762000" cy="685800"/>
              </a:xfrm>
              <a:prstGeom prst="rect">
                <a:avLst/>
              </a:prstGeom>
              <a:noFill/>
              <a:ln w="38100">
                <a:solidFill>
                  <a:srgbClr val="6699FF"/>
                </a:solidFill>
                <a:miter lim="800000"/>
                <a:headEnd/>
                <a:tailEnd/>
              </a:ln>
            </p:spPr>
            <p:txBody>
              <a:bodyPr wrap="none" anchor="ctr">
                <a:prstTxWarp prst="textNoShape">
                  <a:avLst/>
                </a:prstTxWarp>
              </a:bodyPr>
              <a:lstStyle/>
              <a:p>
                <a:pPr eaLnBrk="1" hangingPunct="1">
                  <a:defRPr/>
                </a:pPr>
                <a:endParaRPr lang="en-US" sz="1800" b="0">
                  <a:solidFill>
                    <a:srgbClr val="FFFFFF"/>
                  </a:solidFill>
                  <a:latin typeface="Arial" pitchFamily="-112" charset="0"/>
                  <a:ea typeface="+mn-ea"/>
                  <a:cs typeface="+mn-cs"/>
                </a:endParaRPr>
              </a:p>
            </p:txBody>
          </p:sp>
          <p:sp>
            <p:nvSpPr>
              <p:cNvPr id="16" name="Text Box 6"/>
              <p:cNvSpPr txBox="1">
                <a:spLocks noChangeArrowheads="1"/>
              </p:cNvSpPr>
              <p:nvPr/>
            </p:nvSpPr>
            <p:spPr bwMode="auto">
              <a:xfrm>
                <a:off x="7412038" y="5059363"/>
                <a:ext cx="665162" cy="274637"/>
              </a:xfrm>
              <a:prstGeom prst="rect">
                <a:avLst/>
              </a:prstGeom>
              <a:noFill/>
              <a:ln w="9525">
                <a:noFill/>
                <a:miter lim="800000"/>
                <a:headEnd/>
                <a:tailEnd/>
              </a:ln>
            </p:spPr>
            <p:txBody>
              <a:bodyPr>
                <a:prstTxWarp prst="textNoShape">
                  <a:avLst/>
                </a:prstTxWarp>
                <a:spAutoFit/>
              </a:bodyPr>
              <a:lstStyle/>
              <a:p>
                <a:r>
                  <a:rPr lang="en-US" sz="1200">
                    <a:solidFill>
                      <a:srgbClr val="6699FF"/>
                    </a:solidFill>
                    <a:ea typeface="ＭＳ Ｐゴシック" pitchFamily="-84" charset="-128"/>
                    <a:cs typeface="ＭＳ Ｐゴシック" pitchFamily="-84" charset="-128"/>
                  </a:rPr>
                  <a:t>1.3 km</a:t>
                </a:r>
              </a:p>
            </p:txBody>
          </p:sp>
          <p:sp>
            <p:nvSpPr>
              <p:cNvPr id="17" name="Text Box 7"/>
              <p:cNvSpPr txBox="1">
                <a:spLocks noChangeArrowheads="1"/>
              </p:cNvSpPr>
              <p:nvPr/>
            </p:nvSpPr>
            <p:spPr bwMode="auto">
              <a:xfrm>
                <a:off x="7793038" y="4800600"/>
                <a:ext cx="665162" cy="274638"/>
              </a:xfrm>
              <a:prstGeom prst="rect">
                <a:avLst/>
              </a:prstGeom>
              <a:noFill/>
              <a:ln w="9525">
                <a:noFill/>
                <a:miter lim="800000"/>
                <a:headEnd/>
                <a:tailEnd/>
              </a:ln>
            </p:spPr>
            <p:txBody>
              <a:bodyPr>
                <a:prstTxWarp prst="textNoShape">
                  <a:avLst/>
                </a:prstTxWarp>
                <a:spAutoFit/>
              </a:bodyPr>
              <a:lstStyle/>
              <a:p>
                <a:r>
                  <a:rPr lang="en-US" sz="1200">
                    <a:solidFill>
                      <a:srgbClr val="6699FF"/>
                    </a:solidFill>
                    <a:ea typeface="ＭＳ Ｐゴシック" pitchFamily="-84" charset="-128"/>
                    <a:cs typeface="ＭＳ Ｐゴシック" pitchFamily="-84" charset="-128"/>
                  </a:rPr>
                  <a:t>4 km</a:t>
                </a:r>
              </a:p>
            </p:txBody>
          </p:sp>
          <p:sp>
            <p:nvSpPr>
              <p:cNvPr id="18" name="Rectangle 12"/>
              <p:cNvSpPr>
                <a:spLocks noChangeArrowheads="1"/>
              </p:cNvSpPr>
              <p:nvPr/>
            </p:nvSpPr>
            <p:spPr bwMode="auto">
              <a:xfrm>
                <a:off x="6934200" y="4800600"/>
                <a:ext cx="1371600" cy="1295400"/>
              </a:xfrm>
              <a:prstGeom prst="rect">
                <a:avLst/>
              </a:prstGeom>
              <a:noFill/>
              <a:ln w="38100">
                <a:solidFill>
                  <a:srgbClr val="6699FF"/>
                </a:solidFill>
                <a:miter lim="800000"/>
                <a:headEnd/>
                <a:tailEnd/>
              </a:ln>
            </p:spPr>
            <p:txBody>
              <a:bodyPr wrap="none" anchor="ctr">
                <a:prstTxWarp prst="textNoShape">
                  <a:avLst/>
                </a:prstTxWarp>
              </a:bodyPr>
              <a:lstStyle/>
              <a:p>
                <a:pPr eaLnBrk="1" hangingPunct="1">
                  <a:defRPr/>
                </a:pPr>
                <a:endParaRPr lang="en-US" sz="1800" b="0">
                  <a:solidFill>
                    <a:srgbClr val="FFFFFF"/>
                  </a:solidFill>
                  <a:latin typeface="Arial" pitchFamily="-112" charset="0"/>
                  <a:ea typeface="+mn-ea"/>
                  <a:cs typeface="+mn-cs"/>
                </a:endParaRPr>
              </a:p>
            </p:txBody>
          </p:sp>
          <p:sp>
            <p:nvSpPr>
              <p:cNvPr id="19" name="Line 9"/>
              <p:cNvSpPr>
                <a:spLocks noChangeShapeType="1"/>
              </p:cNvSpPr>
              <p:nvPr/>
            </p:nvSpPr>
            <p:spPr bwMode="auto">
              <a:xfrm flipH="1" flipV="1">
                <a:off x="6629400" y="4800600"/>
                <a:ext cx="762000" cy="609600"/>
              </a:xfrm>
              <a:prstGeom prst="line">
                <a:avLst/>
              </a:prstGeom>
              <a:noFill/>
              <a:ln w="38100">
                <a:solidFill>
                  <a:srgbClr val="6699FF"/>
                </a:solidFill>
                <a:round/>
                <a:headEnd/>
                <a:tailEnd type="triangle" w="med" len="med"/>
              </a:ln>
            </p:spPr>
            <p:txBody>
              <a:bodyPr>
                <a:prstTxWarp prst="textNoShape">
                  <a:avLst/>
                </a:prstTxWarp>
              </a:bodyPr>
              <a:lstStyle/>
              <a:p>
                <a:pPr eaLnBrk="1" hangingPunct="1">
                  <a:defRPr/>
                </a:pPr>
                <a:endParaRPr lang="en-US" sz="1800" b="0">
                  <a:solidFill>
                    <a:srgbClr val="FFFFFF"/>
                  </a:solidFill>
                  <a:latin typeface="Arial" pitchFamily="-112" charset="0"/>
                  <a:ea typeface="+mn-ea"/>
                  <a:cs typeface="+mn-cs"/>
                </a:endParaRPr>
              </a:p>
            </p:txBody>
          </p:sp>
          <p:sp>
            <p:nvSpPr>
              <p:cNvPr id="48133" name="Text Box 5"/>
              <p:cNvSpPr txBox="1">
                <a:spLocks noChangeArrowheads="1"/>
              </p:cNvSpPr>
              <p:nvPr/>
            </p:nvSpPr>
            <p:spPr bwMode="auto">
              <a:xfrm>
                <a:off x="8077200" y="3048000"/>
                <a:ext cx="687388" cy="304800"/>
              </a:xfrm>
              <a:prstGeom prst="rect">
                <a:avLst/>
              </a:prstGeom>
              <a:noFill/>
              <a:ln w="9525">
                <a:noFill/>
                <a:miter lim="800000"/>
                <a:headEnd/>
                <a:tailEnd/>
              </a:ln>
            </p:spPr>
            <p:txBody>
              <a:bodyPr wrap="none">
                <a:prstTxWarp prst="textNoShape">
                  <a:avLst/>
                </a:prstTxWarp>
                <a:spAutoFit/>
              </a:bodyPr>
              <a:lstStyle/>
              <a:p>
                <a:r>
                  <a:rPr lang="en-US" sz="1400" dirty="0">
                    <a:solidFill>
                      <a:srgbClr val="3366CC"/>
                    </a:solidFill>
                    <a:ea typeface="ＭＳ Ｐゴシック" pitchFamily="-84" charset="-128"/>
                    <a:cs typeface="ＭＳ Ｐゴシック" pitchFamily="-84" charset="-128"/>
                  </a:rPr>
                  <a:t>12 km</a:t>
                </a:r>
              </a:p>
            </p:txBody>
          </p:sp>
        </p:grpSp>
      </p:gr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napshot_website.jpg"/>
          <p:cNvPicPr>
            <a:picLocks noChangeAspect="1"/>
          </p:cNvPicPr>
          <p:nvPr/>
        </p:nvPicPr>
        <p:blipFill>
          <a:blip r:embed="rId3" cstate="print"/>
          <a:stretch>
            <a:fillRect/>
          </a:stretch>
        </p:blipFill>
        <p:spPr>
          <a:xfrm>
            <a:off x="0" y="53340"/>
            <a:ext cx="9144000" cy="6751320"/>
          </a:xfrm>
          <a:prstGeom prst="rect">
            <a:avLst/>
          </a:prstGeom>
        </p:spPr>
      </p:pic>
      <p:pic>
        <p:nvPicPr>
          <p:cNvPr id="6" name="Picture 5" descr="windsfc.large.2010101700.gif"/>
          <p:cNvPicPr>
            <a:picLocks noChangeAspect="1"/>
          </p:cNvPicPr>
          <p:nvPr/>
        </p:nvPicPr>
        <p:blipFill>
          <a:blip r:embed="rId4" cstate="print"/>
          <a:srcRect l="2500" t="11905" r="22500" b="6190"/>
          <a:stretch>
            <a:fillRect/>
          </a:stretch>
        </p:blipFill>
        <p:spPr>
          <a:xfrm>
            <a:off x="1447800" y="2667000"/>
            <a:ext cx="2743200" cy="1965960"/>
          </a:xfrm>
          <a:prstGeom prst="roundRect">
            <a:avLst/>
          </a:prstGeom>
        </p:spPr>
      </p:pic>
      <p:pic>
        <p:nvPicPr>
          <p:cNvPr id="7" name="Picture 6" descr="windsfc.storm.2010101700 (1).gif"/>
          <p:cNvPicPr>
            <a:picLocks noChangeAspect="1"/>
          </p:cNvPicPr>
          <p:nvPr/>
        </p:nvPicPr>
        <p:blipFill>
          <a:blip r:embed="rId5" cstate="print"/>
          <a:srcRect l="17500" t="8095" r="26250" b="6190"/>
          <a:stretch>
            <a:fillRect/>
          </a:stretch>
        </p:blipFill>
        <p:spPr>
          <a:xfrm>
            <a:off x="2438400" y="4419600"/>
            <a:ext cx="1828800" cy="1828800"/>
          </a:xfrm>
          <a:prstGeom prst="roundRect">
            <a:avLst/>
          </a:prstGeom>
        </p:spPr>
      </p:pic>
      <p:pic>
        <p:nvPicPr>
          <p:cNvPr id="8" name="Picture 7" descr="swh_2010101700.jpg"/>
          <p:cNvPicPr>
            <a:picLocks noChangeAspect="1"/>
          </p:cNvPicPr>
          <p:nvPr/>
        </p:nvPicPr>
        <p:blipFill>
          <a:blip r:embed="rId6" cstate="print"/>
          <a:srcRect l="12500" t="22121" r="35000" b="23333"/>
          <a:stretch>
            <a:fillRect/>
          </a:stretch>
        </p:blipFill>
        <p:spPr>
          <a:xfrm>
            <a:off x="6172200" y="4441371"/>
            <a:ext cx="2743200" cy="1959429"/>
          </a:xfrm>
          <a:prstGeom prst="roundRect">
            <a:avLst/>
          </a:prstGeom>
        </p:spPr>
      </p:pic>
      <p:sp>
        <p:nvSpPr>
          <p:cNvPr id="10" name="TextBox 9"/>
          <p:cNvSpPr txBox="1"/>
          <p:nvPr/>
        </p:nvSpPr>
        <p:spPr>
          <a:xfrm>
            <a:off x="1828800" y="2590800"/>
            <a:ext cx="2124299" cy="523220"/>
          </a:xfrm>
          <a:prstGeom prst="rect">
            <a:avLst/>
          </a:prstGeom>
          <a:solidFill>
            <a:srgbClr val="FFFF00"/>
          </a:solidFill>
        </p:spPr>
        <p:txBody>
          <a:bodyPr wrap="none" rtlCol="0">
            <a:spAutoFit/>
          </a:bodyPr>
          <a:lstStyle/>
          <a:p>
            <a:pPr eaLnBrk="1" fontAlgn="auto" hangingPunct="1">
              <a:spcBef>
                <a:spcPts val="0"/>
              </a:spcBef>
              <a:spcAft>
                <a:spcPts val="0"/>
              </a:spcAft>
            </a:pPr>
            <a:r>
              <a:rPr lang="en-US" sz="2800" b="0" dirty="0" smtClean="0">
                <a:solidFill>
                  <a:prstClr val="black"/>
                </a:solidFill>
                <a:latin typeface="Arial" pitchFamily="34" charset="0"/>
                <a:ea typeface="+mn-ea"/>
                <a:cs typeface="Arial" pitchFamily="34" charset="0"/>
              </a:rPr>
              <a:t>Atmosphere</a:t>
            </a:r>
            <a:endParaRPr lang="en-US" sz="2800" b="0" dirty="0">
              <a:solidFill>
                <a:prstClr val="black"/>
              </a:solidFill>
              <a:latin typeface="Arial" pitchFamily="34" charset="0"/>
              <a:ea typeface="+mn-ea"/>
              <a:cs typeface="Arial" pitchFamily="34" charset="0"/>
            </a:endParaRPr>
          </a:p>
        </p:txBody>
      </p:sp>
      <p:pic>
        <p:nvPicPr>
          <p:cNvPr id="13" name="Picture 12" descr="track_comp.png"/>
          <p:cNvPicPr>
            <a:picLocks noChangeAspect="1"/>
          </p:cNvPicPr>
          <p:nvPr/>
        </p:nvPicPr>
        <p:blipFill>
          <a:blip r:embed="rId7" cstate="print"/>
          <a:srcRect l="38750" t="34762" r="22500" b="8095"/>
          <a:stretch>
            <a:fillRect/>
          </a:stretch>
        </p:blipFill>
        <p:spPr>
          <a:xfrm>
            <a:off x="4191000" y="4859594"/>
            <a:ext cx="1828800" cy="1769806"/>
          </a:xfrm>
          <a:prstGeom prst="rect">
            <a:avLst/>
          </a:prstGeom>
        </p:spPr>
      </p:pic>
      <p:pic>
        <p:nvPicPr>
          <p:cNvPr id="9" name="Picture 8" descr="sst_2010101700.jpg"/>
          <p:cNvPicPr>
            <a:picLocks noChangeAspect="1"/>
          </p:cNvPicPr>
          <p:nvPr/>
        </p:nvPicPr>
        <p:blipFill>
          <a:blip r:embed="rId8" cstate="print"/>
          <a:srcRect l="27500" t="30909" r="30833" b="23030"/>
          <a:stretch>
            <a:fillRect/>
          </a:stretch>
        </p:blipFill>
        <p:spPr>
          <a:xfrm>
            <a:off x="4191000" y="2895600"/>
            <a:ext cx="2743200" cy="2084832"/>
          </a:xfrm>
          <a:prstGeom prst="roundRect">
            <a:avLst/>
          </a:prstGeom>
        </p:spPr>
      </p:pic>
      <p:sp>
        <p:nvSpPr>
          <p:cNvPr id="11" name="TextBox 10"/>
          <p:cNvSpPr txBox="1"/>
          <p:nvPr/>
        </p:nvSpPr>
        <p:spPr>
          <a:xfrm>
            <a:off x="4428901" y="2667000"/>
            <a:ext cx="1244251" cy="523220"/>
          </a:xfrm>
          <a:prstGeom prst="rect">
            <a:avLst/>
          </a:prstGeom>
          <a:solidFill>
            <a:srgbClr val="FFFF00"/>
          </a:solidFill>
        </p:spPr>
        <p:txBody>
          <a:bodyPr wrap="none" rtlCol="0">
            <a:spAutoFit/>
          </a:bodyPr>
          <a:lstStyle/>
          <a:p>
            <a:pPr eaLnBrk="1" fontAlgn="auto" hangingPunct="1">
              <a:spcBef>
                <a:spcPts val="0"/>
              </a:spcBef>
              <a:spcAft>
                <a:spcPts val="0"/>
              </a:spcAft>
            </a:pPr>
            <a:r>
              <a:rPr lang="en-US" sz="2800" b="0" dirty="0" smtClean="0">
                <a:solidFill>
                  <a:prstClr val="black"/>
                </a:solidFill>
                <a:latin typeface="Arial" pitchFamily="34" charset="0"/>
                <a:ea typeface="+mn-ea"/>
                <a:cs typeface="Arial" pitchFamily="34" charset="0"/>
              </a:rPr>
              <a:t>Ocean</a:t>
            </a:r>
            <a:endParaRPr lang="en-US" sz="2800" b="0" dirty="0">
              <a:solidFill>
                <a:prstClr val="black"/>
              </a:solidFill>
              <a:latin typeface="Arial" pitchFamily="34" charset="0"/>
              <a:ea typeface="+mn-ea"/>
              <a:cs typeface="Arial" pitchFamily="34" charset="0"/>
            </a:endParaRPr>
          </a:p>
        </p:txBody>
      </p:sp>
      <p:sp>
        <p:nvSpPr>
          <p:cNvPr id="12" name="TextBox 11"/>
          <p:cNvSpPr txBox="1"/>
          <p:nvPr/>
        </p:nvSpPr>
        <p:spPr>
          <a:xfrm>
            <a:off x="6486301" y="4048780"/>
            <a:ext cx="1269386" cy="523220"/>
          </a:xfrm>
          <a:prstGeom prst="rect">
            <a:avLst/>
          </a:prstGeom>
          <a:solidFill>
            <a:srgbClr val="FFFF00"/>
          </a:solidFill>
        </p:spPr>
        <p:txBody>
          <a:bodyPr wrap="none" rtlCol="0">
            <a:spAutoFit/>
          </a:bodyPr>
          <a:lstStyle/>
          <a:p>
            <a:pPr eaLnBrk="1" fontAlgn="auto" hangingPunct="1">
              <a:spcBef>
                <a:spcPts val="0"/>
              </a:spcBef>
              <a:spcAft>
                <a:spcPts val="0"/>
              </a:spcAft>
            </a:pPr>
            <a:r>
              <a:rPr lang="en-US" sz="2800" b="0" dirty="0" smtClean="0">
                <a:solidFill>
                  <a:prstClr val="black"/>
                </a:solidFill>
                <a:latin typeface="Arial" pitchFamily="34" charset="0"/>
                <a:ea typeface="+mn-ea"/>
                <a:cs typeface="Arial" pitchFamily="34" charset="0"/>
              </a:rPr>
              <a:t>Waves</a:t>
            </a:r>
            <a:endParaRPr lang="en-US" sz="2800" b="0" dirty="0">
              <a:solidFill>
                <a:prstClr val="black"/>
              </a:solidFill>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229600" cy="1143000"/>
          </a:xfrm>
        </p:spPr>
        <p:txBody>
          <a:bodyPr>
            <a:normAutofit/>
          </a:bodyPr>
          <a:lstStyle/>
          <a:p>
            <a:r>
              <a:rPr lang="en-US" sz="4000" dirty="0" smtClean="0">
                <a:latin typeface="Arial" pitchFamily="34" charset="0"/>
                <a:cs typeface="Arial" pitchFamily="34" charset="0"/>
              </a:rPr>
              <a:t>Verification: ITOP Cases</a:t>
            </a:r>
            <a:endParaRPr lang="en-US" sz="4000" dirty="0">
              <a:latin typeface="Arial" pitchFamily="34" charset="0"/>
              <a:cs typeface="Arial" pitchFamily="34" charset="0"/>
            </a:endParaRPr>
          </a:p>
        </p:txBody>
      </p:sp>
      <p:sp>
        <p:nvSpPr>
          <p:cNvPr id="4" name="TextBox 3"/>
          <p:cNvSpPr txBox="1"/>
          <p:nvPr/>
        </p:nvSpPr>
        <p:spPr>
          <a:xfrm>
            <a:off x="1524000" y="6019800"/>
            <a:ext cx="4886224" cy="461665"/>
          </a:xfrm>
          <a:prstGeom prst="rect">
            <a:avLst/>
          </a:prstGeom>
          <a:noFill/>
        </p:spPr>
        <p:txBody>
          <a:bodyPr wrap="none" rtlCol="0">
            <a:spAutoFit/>
          </a:bodyPr>
          <a:lstStyle/>
          <a:p>
            <a:pPr eaLnBrk="1" fontAlgn="auto" hangingPunct="1">
              <a:spcBef>
                <a:spcPts val="0"/>
              </a:spcBef>
              <a:spcAft>
                <a:spcPts val="0"/>
              </a:spcAft>
            </a:pPr>
            <a:r>
              <a:rPr lang="en-US" b="0" dirty="0" smtClean="0">
                <a:solidFill>
                  <a:prstClr val="white"/>
                </a:solidFill>
                <a:latin typeface="Book Antiqua"/>
                <a:ea typeface="+mn-ea"/>
                <a:cs typeface="+mn-cs"/>
              </a:rPr>
              <a:t>These were CHALENGING cases!</a:t>
            </a:r>
            <a:endParaRPr lang="en-US" b="0" dirty="0">
              <a:solidFill>
                <a:prstClr val="white"/>
              </a:solidFill>
              <a:latin typeface="Book Antiqua"/>
              <a:ea typeface="+mn-ea"/>
              <a:cs typeface="+mn-cs"/>
            </a:endParaRPr>
          </a:p>
        </p:txBody>
      </p:sp>
      <p:graphicFrame>
        <p:nvGraphicFramePr>
          <p:cNvPr id="6" name="Table 5"/>
          <p:cNvGraphicFramePr>
            <a:graphicFrameLocks noGrp="1"/>
          </p:cNvGraphicFramePr>
          <p:nvPr/>
        </p:nvGraphicFramePr>
        <p:xfrm>
          <a:off x="685800" y="914400"/>
          <a:ext cx="6096000" cy="2494280"/>
        </p:xfrm>
        <a:graphic>
          <a:graphicData uri="http://schemas.openxmlformats.org/drawingml/2006/table">
            <a:tbl>
              <a:tblPr firstRow="1" bandRow="1">
                <a:tableStyleId>{5C22544A-7EE6-4342-B048-85BDC9FD1C3A}</a:tableStyleId>
              </a:tblPr>
              <a:tblGrid>
                <a:gridCol w="1752600"/>
                <a:gridCol w="2057400"/>
                <a:gridCol w="2286000"/>
              </a:tblGrid>
              <a:tr h="370840">
                <a:tc>
                  <a:txBody>
                    <a:bodyPr/>
                    <a:lstStyle/>
                    <a:p>
                      <a:r>
                        <a:rPr lang="en-US" dirty="0" smtClean="0"/>
                        <a:t>Storm</a:t>
                      </a:r>
                      <a:endParaRPr lang="en-US" dirty="0"/>
                    </a:p>
                  </a:txBody>
                  <a:tcPr/>
                </a:tc>
                <a:tc>
                  <a:txBody>
                    <a:bodyPr/>
                    <a:lstStyle/>
                    <a:p>
                      <a:r>
                        <a:rPr lang="en-US" dirty="0" smtClean="0"/>
                        <a:t>Dates</a:t>
                      </a:r>
                      <a:endParaRPr lang="en-US" dirty="0"/>
                    </a:p>
                  </a:txBody>
                  <a:tcPr/>
                </a:tc>
                <a:tc>
                  <a:txBody>
                    <a:bodyPr/>
                    <a:lstStyle/>
                    <a:p>
                      <a:r>
                        <a:rPr lang="en-US" dirty="0" smtClean="0"/>
                        <a:t>Number of Forecasts*</a:t>
                      </a:r>
                      <a:endParaRPr lang="en-US" dirty="0"/>
                    </a:p>
                  </a:txBody>
                  <a:tcPr/>
                </a:tc>
              </a:tr>
              <a:tr h="370840">
                <a:tc>
                  <a:txBody>
                    <a:bodyPr/>
                    <a:lstStyle/>
                    <a:p>
                      <a:r>
                        <a:rPr lang="en-US" baseline="0" dirty="0" err="1" smtClean="0"/>
                        <a:t>Lupit</a:t>
                      </a:r>
                      <a:r>
                        <a:rPr lang="en-US" baseline="0" dirty="0" smtClean="0"/>
                        <a:t> (2009)</a:t>
                      </a:r>
                      <a:endParaRPr lang="en-US" dirty="0"/>
                    </a:p>
                  </a:txBody>
                  <a:tcPr/>
                </a:tc>
                <a:tc>
                  <a:txBody>
                    <a:bodyPr/>
                    <a:lstStyle/>
                    <a:p>
                      <a:r>
                        <a:rPr lang="en-US" dirty="0" smtClean="0"/>
                        <a:t>15-18 Oct. 2009</a:t>
                      </a:r>
                      <a:endParaRPr lang="en-US" dirty="0"/>
                    </a:p>
                  </a:txBody>
                  <a:tcPr/>
                </a:tc>
                <a:tc>
                  <a:txBody>
                    <a:bodyPr/>
                    <a:lstStyle/>
                    <a:p>
                      <a:r>
                        <a:rPr lang="en-US" dirty="0" smtClean="0"/>
                        <a:t>4</a:t>
                      </a:r>
                      <a:endParaRPr lang="en-US" dirty="0"/>
                    </a:p>
                  </a:txBody>
                  <a:tcPr/>
                </a:tc>
              </a:tr>
              <a:tr h="370840">
                <a:tc>
                  <a:txBody>
                    <a:bodyPr/>
                    <a:lstStyle/>
                    <a:p>
                      <a:r>
                        <a:rPr lang="en-US" dirty="0" err="1" smtClean="0"/>
                        <a:t>Fanapi</a:t>
                      </a:r>
                      <a:r>
                        <a:rPr lang="en-US" dirty="0" smtClean="0"/>
                        <a:t> (2010)</a:t>
                      </a:r>
                      <a:endParaRPr lang="en-US" dirty="0"/>
                    </a:p>
                  </a:txBody>
                  <a:tcPr/>
                </a:tc>
                <a:tc>
                  <a:txBody>
                    <a:bodyPr/>
                    <a:lstStyle/>
                    <a:p>
                      <a:r>
                        <a:rPr lang="en-US" dirty="0" smtClean="0"/>
                        <a:t>15-18 Sept. 2010</a:t>
                      </a:r>
                      <a:endParaRPr lang="en-US" dirty="0"/>
                    </a:p>
                  </a:txBody>
                  <a:tcPr/>
                </a:tc>
                <a:tc>
                  <a:txBody>
                    <a:bodyPr/>
                    <a:lstStyle/>
                    <a:p>
                      <a:r>
                        <a:rPr lang="en-US" dirty="0" smtClean="0"/>
                        <a:t>4</a:t>
                      </a:r>
                      <a:endParaRPr lang="en-US" dirty="0"/>
                    </a:p>
                  </a:txBody>
                  <a:tcPr/>
                </a:tc>
              </a:tr>
              <a:tr h="370840">
                <a:tc>
                  <a:txBody>
                    <a:bodyPr/>
                    <a:lstStyle/>
                    <a:p>
                      <a:r>
                        <a:rPr lang="en-US" dirty="0" err="1" smtClean="0"/>
                        <a:t>Megi</a:t>
                      </a:r>
                      <a:r>
                        <a:rPr lang="en-US" dirty="0" smtClean="0"/>
                        <a:t> (2010)</a:t>
                      </a:r>
                      <a:endParaRPr lang="en-US" dirty="0"/>
                    </a:p>
                  </a:txBody>
                  <a:tcPr/>
                </a:tc>
                <a:tc>
                  <a:txBody>
                    <a:bodyPr/>
                    <a:lstStyle/>
                    <a:p>
                      <a:r>
                        <a:rPr lang="en-US" dirty="0" smtClean="0"/>
                        <a:t>13-18</a:t>
                      </a:r>
                      <a:r>
                        <a:rPr lang="en-US" baseline="0" dirty="0" smtClean="0"/>
                        <a:t> Oct. 2010</a:t>
                      </a:r>
                      <a:endParaRPr lang="en-US" dirty="0"/>
                    </a:p>
                  </a:txBody>
                  <a:tcPr/>
                </a:tc>
                <a:tc>
                  <a:txBody>
                    <a:bodyPr/>
                    <a:lstStyle/>
                    <a:p>
                      <a:r>
                        <a:rPr lang="en-US" dirty="0" smtClean="0"/>
                        <a:t>6</a:t>
                      </a:r>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r>
                        <a:rPr lang="en-US" dirty="0" smtClean="0"/>
                        <a:t>TOTAL:</a:t>
                      </a:r>
                      <a:endParaRPr lang="en-US" dirty="0"/>
                    </a:p>
                  </a:txBody>
                  <a:tcPr/>
                </a:tc>
                <a:tc>
                  <a:txBody>
                    <a:bodyPr/>
                    <a:lstStyle/>
                    <a:p>
                      <a:r>
                        <a:rPr lang="en-US" b="1" dirty="0" smtClean="0"/>
                        <a:t>14</a:t>
                      </a:r>
                      <a:endParaRPr lang="en-US" b="1" dirty="0"/>
                    </a:p>
                  </a:txBody>
                  <a:tcPr/>
                </a:tc>
              </a:tr>
            </a:tbl>
          </a:graphicData>
        </a:graphic>
      </p:graphicFrame>
      <p:pic>
        <p:nvPicPr>
          <p:cNvPr id="7" name="Picture 6" descr="track_lupit.gif"/>
          <p:cNvPicPr>
            <a:picLocks noChangeAspect="1"/>
          </p:cNvPicPr>
          <p:nvPr/>
        </p:nvPicPr>
        <p:blipFill>
          <a:blip r:embed="rId3" cstate="print"/>
          <a:stretch>
            <a:fillRect/>
          </a:stretch>
        </p:blipFill>
        <p:spPr>
          <a:xfrm>
            <a:off x="533400" y="3581400"/>
            <a:ext cx="2628900" cy="2103120"/>
          </a:xfrm>
          <a:prstGeom prst="rect">
            <a:avLst/>
          </a:prstGeom>
        </p:spPr>
      </p:pic>
      <p:pic>
        <p:nvPicPr>
          <p:cNvPr id="8" name="Picture 7" descr="track_fanapi.gif"/>
          <p:cNvPicPr>
            <a:picLocks noChangeAspect="1"/>
          </p:cNvPicPr>
          <p:nvPr/>
        </p:nvPicPr>
        <p:blipFill>
          <a:blip r:embed="rId4" cstate="print"/>
          <a:stretch>
            <a:fillRect/>
          </a:stretch>
        </p:blipFill>
        <p:spPr>
          <a:xfrm>
            <a:off x="3352800" y="3581400"/>
            <a:ext cx="2628900" cy="2103120"/>
          </a:xfrm>
          <a:prstGeom prst="rect">
            <a:avLst/>
          </a:prstGeom>
        </p:spPr>
      </p:pic>
      <p:pic>
        <p:nvPicPr>
          <p:cNvPr id="9" name="Picture 8" descr="track_megi.gif"/>
          <p:cNvPicPr>
            <a:picLocks noChangeAspect="1"/>
          </p:cNvPicPr>
          <p:nvPr/>
        </p:nvPicPr>
        <p:blipFill>
          <a:blip r:embed="rId5" cstate="print"/>
          <a:stretch>
            <a:fillRect/>
          </a:stretch>
        </p:blipFill>
        <p:spPr>
          <a:xfrm>
            <a:off x="6210300" y="3535680"/>
            <a:ext cx="2628900" cy="2103120"/>
          </a:xfrm>
          <a:prstGeom prst="rect">
            <a:avLst/>
          </a:prstGeom>
        </p:spPr>
      </p:pic>
      <p:sp>
        <p:nvSpPr>
          <p:cNvPr id="11" name="TextBox 10"/>
          <p:cNvSpPr txBox="1"/>
          <p:nvPr/>
        </p:nvSpPr>
        <p:spPr>
          <a:xfrm>
            <a:off x="947687" y="5689937"/>
            <a:ext cx="957313" cy="369332"/>
          </a:xfrm>
          <a:prstGeom prst="rect">
            <a:avLst/>
          </a:prstGeom>
          <a:noFill/>
        </p:spPr>
        <p:txBody>
          <a:bodyPr wrap="none" rtlCol="0">
            <a:spAutoFit/>
          </a:bodyPr>
          <a:lstStyle/>
          <a:p>
            <a:pPr eaLnBrk="1" fontAlgn="auto" hangingPunct="1">
              <a:spcBef>
                <a:spcPts val="0"/>
              </a:spcBef>
              <a:spcAft>
                <a:spcPts val="0"/>
              </a:spcAft>
            </a:pPr>
            <a:r>
              <a:rPr lang="en-US" sz="1800" b="0" dirty="0" smtClean="0">
                <a:solidFill>
                  <a:prstClr val="white"/>
                </a:solidFill>
                <a:latin typeface="Book Antiqua"/>
                <a:ea typeface="+mn-ea"/>
                <a:cs typeface="+mn-cs"/>
              </a:rPr>
              <a:t>S-curve</a:t>
            </a:r>
            <a:endParaRPr lang="en-US" sz="1800" b="0" dirty="0">
              <a:solidFill>
                <a:prstClr val="white"/>
              </a:solidFill>
              <a:latin typeface="Book Antiqua"/>
              <a:ea typeface="+mn-ea"/>
              <a:cs typeface="+mn-cs"/>
            </a:endParaRPr>
          </a:p>
        </p:txBody>
      </p:sp>
      <p:sp>
        <p:nvSpPr>
          <p:cNvPr id="12" name="TextBox 11"/>
          <p:cNvSpPr txBox="1"/>
          <p:nvPr/>
        </p:nvSpPr>
        <p:spPr>
          <a:xfrm>
            <a:off x="3538487" y="5689937"/>
            <a:ext cx="957313" cy="369332"/>
          </a:xfrm>
          <a:prstGeom prst="rect">
            <a:avLst/>
          </a:prstGeom>
          <a:noFill/>
        </p:spPr>
        <p:txBody>
          <a:bodyPr wrap="none" rtlCol="0">
            <a:spAutoFit/>
          </a:bodyPr>
          <a:lstStyle/>
          <a:p>
            <a:pPr eaLnBrk="1" fontAlgn="auto" hangingPunct="1">
              <a:spcBef>
                <a:spcPts val="0"/>
              </a:spcBef>
              <a:spcAft>
                <a:spcPts val="0"/>
              </a:spcAft>
            </a:pPr>
            <a:r>
              <a:rPr lang="en-US" sz="1800" b="0" dirty="0" smtClean="0">
                <a:solidFill>
                  <a:prstClr val="white"/>
                </a:solidFill>
                <a:latin typeface="Book Antiqua"/>
                <a:ea typeface="+mn-ea"/>
                <a:cs typeface="+mn-cs"/>
              </a:rPr>
              <a:t>S-curve</a:t>
            </a:r>
            <a:endParaRPr lang="en-US" sz="1800" b="0" dirty="0">
              <a:solidFill>
                <a:prstClr val="white"/>
              </a:solidFill>
              <a:latin typeface="Book Antiqua"/>
              <a:ea typeface="+mn-ea"/>
              <a:cs typeface="+mn-cs"/>
            </a:endParaRPr>
          </a:p>
        </p:txBody>
      </p:sp>
      <p:sp>
        <p:nvSpPr>
          <p:cNvPr id="13" name="TextBox 12"/>
          <p:cNvSpPr txBox="1"/>
          <p:nvPr/>
        </p:nvSpPr>
        <p:spPr>
          <a:xfrm>
            <a:off x="6248400" y="5562600"/>
            <a:ext cx="2670924" cy="646331"/>
          </a:xfrm>
          <a:prstGeom prst="rect">
            <a:avLst/>
          </a:prstGeom>
          <a:noFill/>
        </p:spPr>
        <p:txBody>
          <a:bodyPr wrap="none" rtlCol="0">
            <a:spAutoFit/>
          </a:bodyPr>
          <a:lstStyle/>
          <a:p>
            <a:pPr eaLnBrk="1" fontAlgn="auto" hangingPunct="1">
              <a:spcBef>
                <a:spcPts val="0"/>
              </a:spcBef>
              <a:spcAft>
                <a:spcPts val="0"/>
              </a:spcAft>
            </a:pPr>
            <a:r>
              <a:rPr lang="en-US" sz="1800" b="0" dirty="0" smtClean="0">
                <a:solidFill>
                  <a:prstClr val="white"/>
                </a:solidFill>
                <a:latin typeface="Book Antiqua"/>
                <a:ea typeface="+mn-ea"/>
                <a:cs typeface="+mn-cs"/>
              </a:rPr>
              <a:t>A record-breaking Cat-5</a:t>
            </a:r>
          </a:p>
          <a:p>
            <a:pPr eaLnBrk="1" fontAlgn="auto" hangingPunct="1">
              <a:spcBef>
                <a:spcPts val="0"/>
              </a:spcBef>
              <a:spcAft>
                <a:spcPts val="0"/>
              </a:spcAft>
            </a:pPr>
            <a:r>
              <a:rPr lang="en-US" sz="1800" b="0" dirty="0" smtClean="0">
                <a:solidFill>
                  <a:prstClr val="white"/>
                </a:solidFill>
                <a:latin typeface="Book Antiqua"/>
                <a:ea typeface="+mn-ea"/>
                <a:cs typeface="+mn-cs"/>
              </a:rPr>
              <a:t> super typhoon</a:t>
            </a:r>
            <a:endParaRPr lang="en-US" sz="1800" b="0" dirty="0">
              <a:solidFill>
                <a:prstClr val="white"/>
              </a:solidFill>
              <a:latin typeface="Book Antiqua"/>
              <a:ea typeface="+mn-ea"/>
              <a:cs typeface="+mn-cs"/>
            </a:endParaRPr>
          </a:p>
        </p:txBody>
      </p:sp>
      <p:sp>
        <p:nvSpPr>
          <p:cNvPr id="14" name="TextBox 13"/>
          <p:cNvSpPr txBox="1"/>
          <p:nvPr/>
        </p:nvSpPr>
        <p:spPr>
          <a:xfrm>
            <a:off x="6858000" y="1371600"/>
            <a:ext cx="2238113" cy="1569660"/>
          </a:xfrm>
          <a:prstGeom prst="rect">
            <a:avLst/>
          </a:prstGeom>
          <a:noFill/>
        </p:spPr>
        <p:txBody>
          <a:bodyPr wrap="none" rtlCol="0">
            <a:spAutoFit/>
          </a:bodyPr>
          <a:lstStyle/>
          <a:p>
            <a:pPr eaLnBrk="1" fontAlgn="auto" hangingPunct="1">
              <a:spcBef>
                <a:spcPts val="0"/>
              </a:spcBef>
              <a:spcAft>
                <a:spcPts val="0"/>
              </a:spcAft>
            </a:pPr>
            <a:r>
              <a:rPr lang="en-US" b="0" dirty="0" smtClean="0">
                <a:solidFill>
                  <a:prstClr val="white"/>
                </a:solidFill>
                <a:latin typeface="Arial" pitchFamily="34" charset="0"/>
                <a:ea typeface="+mn-ea"/>
                <a:cs typeface="Arial" pitchFamily="34" charset="0"/>
              </a:rPr>
              <a:t>*Once per day </a:t>
            </a:r>
          </a:p>
          <a:p>
            <a:pPr eaLnBrk="1" fontAlgn="auto" hangingPunct="1">
              <a:spcBef>
                <a:spcPts val="0"/>
              </a:spcBef>
              <a:spcAft>
                <a:spcPts val="0"/>
              </a:spcAft>
            </a:pPr>
            <a:r>
              <a:rPr lang="en-US" b="0" dirty="0" smtClean="0">
                <a:solidFill>
                  <a:prstClr val="white"/>
                </a:solidFill>
                <a:latin typeface="Arial" pitchFamily="34" charset="0"/>
                <a:ea typeface="+mn-ea"/>
                <a:cs typeface="Arial" pitchFamily="34" charset="0"/>
              </a:rPr>
              <a:t>while storm is</a:t>
            </a:r>
          </a:p>
          <a:p>
            <a:pPr eaLnBrk="1" fontAlgn="auto" hangingPunct="1">
              <a:spcBef>
                <a:spcPts val="0"/>
              </a:spcBef>
              <a:spcAft>
                <a:spcPts val="0"/>
              </a:spcAft>
            </a:pPr>
            <a:r>
              <a:rPr lang="en-US" b="0" dirty="0" smtClean="0">
                <a:solidFill>
                  <a:prstClr val="white"/>
                </a:solidFill>
                <a:latin typeface="Arial" pitchFamily="34" charset="0"/>
                <a:ea typeface="+mn-ea"/>
                <a:cs typeface="Arial" pitchFamily="34" charset="0"/>
              </a:rPr>
              <a:t>in area of </a:t>
            </a:r>
          </a:p>
          <a:p>
            <a:pPr eaLnBrk="1" fontAlgn="auto" hangingPunct="1">
              <a:spcBef>
                <a:spcPts val="0"/>
              </a:spcBef>
              <a:spcAft>
                <a:spcPts val="0"/>
              </a:spcAft>
            </a:pPr>
            <a:r>
              <a:rPr lang="en-US" b="0" dirty="0" smtClean="0">
                <a:solidFill>
                  <a:prstClr val="white"/>
                </a:solidFill>
                <a:latin typeface="Arial" pitchFamily="34" charset="0"/>
                <a:ea typeface="+mn-ea"/>
                <a:cs typeface="Arial" pitchFamily="34" charset="0"/>
              </a:rPr>
              <a:t>interest.</a:t>
            </a:r>
            <a:endParaRPr lang="en-US" b="0" dirty="0">
              <a:solidFill>
                <a:prstClr val="white"/>
              </a:solidFill>
              <a:latin typeface="Arial" pitchFamily="34" charset="0"/>
              <a:ea typeface="+mn-ea"/>
              <a:cs typeface="Arial" pitchFamily="34" charset="0"/>
            </a:endParaRPr>
          </a:p>
        </p:txBody>
      </p:sp>
      <p:sp>
        <p:nvSpPr>
          <p:cNvPr id="15" name="TextBox 14"/>
          <p:cNvSpPr txBox="1"/>
          <p:nvPr/>
        </p:nvSpPr>
        <p:spPr>
          <a:xfrm>
            <a:off x="6324899" y="6324600"/>
            <a:ext cx="2819101" cy="461665"/>
          </a:xfrm>
          <a:prstGeom prst="rect">
            <a:avLst/>
          </a:prstGeom>
          <a:noFill/>
        </p:spPr>
        <p:txBody>
          <a:bodyPr wrap="none" rtlCol="0">
            <a:spAutoFit/>
          </a:bodyPr>
          <a:lstStyle/>
          <a:p>
            <a:r>
              <a:rPr lang="en-US" dirty="0" smtClean="0"/>
              <a:t>(Kerns et al. 2012)</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229600" cy="1143000"/>
          </a:xfrm>
        </p:spPr>
        <p:txBody>
          <a:bodyPr>
            <a:noAutofit/>
          </a:bodyPr>
          <a:lstStyle/>
          <a:p>
            <a:r>
              <a:rPr lang="en-US" sz="4000" dirty="0" smtClean="0">
                <a:latin typeface="Arial" pitchFamily="34" charset="0"/>
                <a:cs typeface="Arial" pitchFamily="34" charset="0"/>
              </a:rPr>
              <a:t>Track                      Intensity</a:t>
            </a:r>
            <a:endParaRPr lang="en-US" sz="4000" dirty="0">
              <a:latin typeface="Arial" pitchFamily="34" charset="0"/>
              <a:cs typeface="Arial" pitchFamily="34" charset="0"/>
            </a:endParaRPr>
          </a:p>
        </p:txBody>
      </p:sp>
      <p:pic>
        <p:nvPicPr>
          <p:cNvPr id="4" name="Picture 3" descr="verification_bar_ITOPplusdry.png"/>
          <p:cNvPicPr>
            <a:picLocks noChangeAspect="1"/>
          </p:cNvPicPr>
          <p:nvPr/>
        </p:nvPicPr>
        <p:blipFill>
          <a:blip r:embed="rId3" cstate="print"/>
          <a:stretch>
            <a:fillRect/>
          </a:stretch>
        </p:blipFill>
        <p:spPr>
          <a:xfrm>
            <a:off x="114300" y="1524000"/>
            <a:ext cx="4381500" cy="3505200"/>
          </a:xfrm>
          <a:prstGeom prst="rect">
            <a:avLst/>
          </a:prstGeom>
        </p:spPr>
      </p:pic>
      <p:pic>
        <p:nvPicPr>
          <p:cNvPr id="5" name="Picture 4" descr="verification_bar_WSPD_ITOPplusdry.png"/>
          <p:cNvPicPr>
            <a:picLocks noChangeAspect="1"/>
          </p:cNvPicPr>
          <p:nvPr/>
        </p:nvPicPr>
        <p:blipFill>
          <a:blip r:embed="rId4" cstate="print"/>
          <a:stretch>
            <a:fillRect/>
          </a:stretch>
        </p:blipFill>
        <p:spPr>
          <a:xfrm>
            <a:off x="4648200" y="1524000"/>
            <a:ext cx="4381500" cy="3505200"/>
          </a:xfrm>
          <a:prstGeom prst="rect">
            <a:avLst/>
          </a:prstGeom>
        </p:spPr>
      </p:pic>
      <p:sp>
        <p:nvSpPr>
          <p:cNvPr id="6" name="TextBox 5"/>
          <p:cNvSpPr txBox="1"/>
          <p:nvPr/>
        </p:nvSpPr>
        <p:spPr>
          <a:xfrm>
            <a:off x="524732" y="5218093"/>
            <a:ext cx="8314468" cy="1323439"/>
          </a:xfrm>
          <a:prstGeom prst="rect">
            <a:avLst/>
          </a:prstGeom>
          <a:noFill/>
        </p:spPr>
        <p:txBody>
          <a:bodyPr wrap="square" rtlCol="0">
            <a:spAutoFit/>
          </a:bodyPr>
          <a:lstStyle/>
          <a:p>
            <a:pPr eaLnBrk="1" fontAlgn="auto" hangingPunct="1">
              <a:spcBef>
                <a:spcPts val="0"/>
              </a:spcBef>
              <a:spcAft>
                <a:spcPts val="0"/>
              </a:spcAft>
              <a:buFont typeface="Arial"/>
              <a:buChar char="•"/>
            </a:pPr>
            <a:r>
              <a:rPr lang="en-US" sz="2000" b="0" dirty="0" smtClean="0">
                <a:solidFill>
                  <a:prstClr val="white"/>
                </a:solidFill>
                <a:latin typeface="Arial" pitchFamily="34" charset="0"/>
                <a:ea typeface="+mn-ea"/>
                <a:cs typeface="Arial" pitchFamily="34" charset="0"/>
              </a:rPr>
              <a:t> High-resolution (1.3 km) coupled models (UMCM and CWRF) improve intensity forecast significantly</a:t>
            </a:r>
          </a:p>
          <a:p>
            <a:pPr eaLnBrk="1" fontAlgn="auto" hangingPunct="1">
              <a:spcBef>
                <a:spcPts val="0"/>
              </a:spcBef>
              <a:spcAft>
                <a:spcPts val="0"/>
              </a:spcAft>
              <a:buFont typeface="Arial"/>
              <a:buChar char="•"/>
            </a:pPr>
            <a:r>
              <a:rPr lang="en-US" sz="2000" b="0" dirty="0" smtClean="0">
                <a:solidFill>
                  <a:prstClr val="white"/>
                </a:solidFill>
                <a:latin typeface="Arial" pitchFamily="34" charset="0"/>
                <a:ea typeface="+mn-ea"/>
                <a:cs typeface="Arial" pitchFamily="34" charset="0"/>
              </a:rPr>
              <a:t> GFDN and COAMPS-TC have smaller intensity error, but larger track error compared to that of global models</a:t>
            </a:r>
          </a:p>
        </p:txBody>
      </p:sp>
    </p:spTree>
  </p:cSld>
  <p:clrMapOvr>
    <a:masterClrMapping/>
  </p:clrMapOvr>
  <p:timing>
    <p:tnLst>
      <p:par>
        <p:cTn id="1" dur="indefinite" restart="never" nodeType="tmRoot"/>
      </p:par>
    </p:tnLst>
  </p:timing>
</p:sld>
</file>

<file path=ppt/theme/_rels/theme12.xml.rels><?xml version="1.0" encoding="UTF-8" standalone="yes"?>
<Relationships xmlns="http://schemas.openxmlformats.org/package/2006/relationships"><Relationship Id="rId1" Type="http://schemas.openxmlformats.org/officeDocument/2006/relationships/image" Target="../media/image2.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08"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08" charset="0"/>
            <a:ea typeface="MS PGothic" pitchFamily="34" charset="-128"/>
            <a:cs typeface="MS PGothic" pitchFamily="34"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08"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08" charset="0"/>
            <a:ea typeface="MS PGothic" pitchFamily="34" charset="-128"/>
            <a:cs typeface="MS PGothic" pitchFamily="34"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3.xml><?xml version="1.0" encoding="utf-8"?>
<a:theme xmlns:a="http://schemas.openxmlformats.org/drawingml/2006/main" name="2_Concour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4.xml><?xml version="1.0" encoding="utf-8"?>
<a:theme xmlns:a="http://schemas.openxmlformats.org/drawingml/2006/main" name="5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0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Times New Roman"/>
        <a:ea typeface="Arial"/>
        <a:cs typeface="Arial"/>
      </a:majorFont>
      <a:minorFont>
        <a:latin typeface="Times New Roman"/>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oncour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6.xml><?xml version="1.0" encoding="utf-8"?>
<a:theme xmlns:a="http://schemas.openxmlformats.org/drawingml/2006/main" name="3_Concourse">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7.xml><?xml version="1.0" encoding="utf-8"?>
<a:theme xmlns:a="http://schemas.openxmlformats.org/drawingml/2006/main" name="4_Concourse">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docProps/app.xml><?xml version="1.0" encoding="utf-8"?>
<Properties xmlns="http://schemas.openxmlformats.org/officeDocument/2006/extended-properties" xmlns:vt="http://schemas.openxmlformats.org/officeDocument/2006/docPropsVTypes">
  <TotalTime>43500</TotalTime>
  <Words>3552</Words>
  <Application>Microsoft Macintosh PowerPoint</Application>
  <PresentationFormat>On-screen Show (4:3)</PresentationFormat>
  <Paragraphs>387</Paragraphs>
  <Slides>38</Slides>
  <Notes>22</Notes>
  <HiddenSlides>0</HiddenSlides>
  <MMClips>0</MMClips>
  <ScaleCrop>false</ScaleCrop>
  <HeadingPairs>
    <vt:vector size="6" baseType="variant">
      <vt:variant>
        <vt:lpstr>Design Template</vt:lpstr>
      </vt:variant>
      <vt:variant>
        <vt:i4>14</vt:i4>
      </vt:variant>
      <vt:variant>
        <vt:lpstr>Embedded OLE Servers</vt:lpstr>
      </vt:variant>
      <vt:variant>
        <vt:i4>1</vt:i4>
      </vt:variant>
      <vt:variant>
        <vt:lpstr>Slide Titles</vt:lpstr>
      </vt:variant>
      <vt:variant>
        <vt:i4>38</vt:i4>
      </vt:variant>
    </vt:vector>
  </HeadingPairs>
  <TitlesOfParts>
    <vt:vector size="53" baseType="lpstr">
      <vt:lpstr>1_Default Design</vt:lpstr>
      <vt:lpstr>10_Default Design</vt:lpstr>
      <vt:lpstr>Concourse</vt:lpstr>
      <vt:lpstr>2_Default Design</vt:lpstr>
      <vt:lpstr>1_Concourse</vt:lpstr>
      <vt:lpstr>3_Concourse</vt:lpstr>
      <vt:lpstr>4_Concourse</vt:lpstr>
      <vt:lpstr>Default Design</vt:lpstr>
      <vt:lpstr>Office Theme</vt:lpstr>
      <vt:lpstr>1_Office Theme</vt:lpstr>
      <vt:lpstr>4_Default Design</vt:lpstr>
      <vt:lpstr>Apex</vt:lpstr>
      <vt:lpstr>2_Concourse</vt:lpstr>
      <vt:lpstr>5_Concourse</vt:lpstr>
      <vt:lpstr>Equation</vt:lpstr>
      <vt:lpstr>Slide 1</vt:lpstr>
      <vt:lpstr>Slide 2</vt:lpstr>
      <vt:lpstr>Slide 3</vt:lpstr>
      <vt:lpstr>Slide 4</vt:lpstr>
      <vt:lpstr>Slide 5</vt:lpstr>
      <vt:lpstr>Slide 6</vt:lpstr>
      <vt:lpstr>Slide 7</vt:lpstr>
      <vt:lpstr>Verification: ITOP Cases</vt:lpstr>
      <vt:lpstr>Track                      Intensity</vt:lpstr>
      <vt:lpstr>Track and Intensity</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vector>
  </TitlesOfParts>
  <Company>Robert Houze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Houze</dc:creator>
  <cp:lastModifiedBy>Shuyi Chen</cp:lastModifiedBy>
  <cp:revision>132</cp:revision>
  <cp:lastPrinted>2008-08-15T13:29:48Z</cp:lastPrinted>
  <dcterms:created xsi:type="dcterms:W3CDTF">2012-03-26T05:43:31Z</dcterms:created>
  <dcterms:modified xsi:type="dcterms:W3CDTF">2012-03-26T05:47:14Z</dcterms:modified>
</cp:coreProperties>
</file>