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5E88F-D90C-5D48-88CC-A56E983D71E6}" type="datetimeFigureOut">
              <a:rPr lang="en-US" smtClean="0"/>
              <a:t>5/19/11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0569F-329A-444F-83DE-09892872CB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Internal Tide/Inertial Motion Breakout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 Message: </a:t>
            </a:r>
            <a:r>
              <a:rPr lang="en-US" dirty="0" smtClean="0"/>
              <a:t>The </a:t>
            </a:r>
            <a:r>
              <a:rPr lang="en-US" dirty="0"/>
              <a:t>ocean is not at rest. Eddies are clearly important, but the variability at smaller temporal and spatial scale might also play an important role for how the ocean responds to a typhoon.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Moorings</a:t>
            </a:r>
          </a:p>
          <a:p>
            <a:r>
              <a:rPr lang="en-US" dirty="0" err="1"/>
              <a:t>Seagliders</a:t>
            </a:r>
            <a:r>
              <a:rPr lang="en-US" dirty="0"/>
              <a:t> – 6 weeks worth of data</a:t>
            </a:r>
          </a:p>
          <a:p>
            <a:r>
              <a:rPr lang="en-US" dirty="0"/>
              <a:t>EM-APEX floats</a:t>
            </a:r>
          </a:p>
          <a:p>
            <a:r>
              <a:rPr lang="en-US" dirty="0" err="1"/>
              <a:t>Lagrangian</a:t>
            </a:r>
            <a:r>
              <a:rPr lang="en-US" dirty="0"/>
              <a:t> floats</a:t>
            </a:r>
          </a:p>
          <a:p>
            <a:r>
              <a:rPr lang="en-US" dirty="0"/>
              <a:t>T-chain drifters, </a:t>
            </a:r>
            <a:r>
              <a:rPr lang="en-US" dirty="0" err="1"/>
              <a:t>Superdrifters</a:t>
            </a:r>
            <a:r>
              <a:rPr lang="en-US" dirty="0"/>
              <a:t>, </a:t>
            </a:r>
            <a:r>
              <a:rPr lang="en-US" dirty="0" smtClean="0"/>
              <a:t>…</a:t>
            </a:r>
          </a:p>
          <a:p>
            <a:r>
              <a:rPr lang="en-US" dirty="0"/>
              <a:t>Ship</a:t>
            </a:r>
          </a:p>
          <a:p>
            <a:r>
              <a:rPr lang="en-US" dirty="0"/>
              <a:t>Underway </a:t>
            </a:r>
            <a:r>
              <a:rPr lang="en-US" dirty="0" err="1"/>
              <a:t>CTDs</a:t>
            </a:r>
            <a:endParaRPr lang="en-US" dirty="0"/>
          </a:p>
          <a:p>
            <a:r>
              <a:rPr lang="en-US" dirty="0" err="1"/>
              <a:t>AXBTs</a:t>
            </a:r>
            <a:r>
              <a:rPr lang="en-US" dirty="0"/>
              <a:t>?</a:t>
            </a:r>
          </a:p>
          <a:p>
            <a:r>
              <a:rPr lang="en-US" dirty="0"/>
              <a:t>Satellite – SAR, SSH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Internal Tide: Learning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Describe </a:t>
            </a:r>
            <a:r>
              <a:rPr lang="en-US" dirty="0"/>
              <a:t>the (complex) diurnal and semidiurnal internal wave field east and west of Taiwan</a:t>
            </a:r>
            <a:r>
              <a:rPr lang="en-US" dirty="0" smtClean="0"/>
              <a:t> with </a:t>
            </a:r>
            <a:r>
              <a:rPr lang="en-US" dirty="0"/>
              <a:t>high spatial </a:t>
            </a:r>
            <a:r>
              <a:rPr lang="en-US" dirty="0" smtClean="0"/>
              <a:t>resolution </a:t>
            </a:r>
          </a:p>
          <a:p>
            <a:r>
              <a:rPr lang="en-US" dirty="0" smtClean="0"/>
              <a:t>*Enough </a:t>
            </a:r>
            <a:r>
              <a:rPr lang="en-US" dirty="0"/>
              <a:t>observations to resolve the different origins of tides and test models (including tidal models and </a:t>
            </a:r>
            <a:r>
              <a:rPr lang="en-US" dirty="0" smtClean="0"/>
              <a:t>cyclone </a:t>
            </a:r>
            <a:r>
              <a:rPr lang="en-US" dirty="0"/>
              <a:t>response oceanic models)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Does it matter for typhoon response? </a:t>
            </a:r>
            <a:r>
              <a:rPr lang="en-US" dirty="0" smtClean="0"/>
              <a:t>Quantify impact!</a:t>
            </a:r>
          </a:p>
          <a:p>
            <a:r>
              <a:rPr lang="en-US" dirty="0" smtClean="0"/>
              <a:t>Internal tide potentially can make a big difference in how a cold wake is generated.</a:t>
            </a:r>
          </a:p>
          <a:p>
            <a:r>
              <a:rPr lang="en-US" dirty="0" smtClean="0"/>
              <a:t>Is the internal tide much different in wake area? – measurements in Taiwan strait in 1999, </a:t>
            </a:r>
            <a:r>
              <a:rPr lang="en-US" dirty="0" err="1" smtClean="0"/>
              <a:t>baroclinic</a:t>
            </a:r>
            <a:r>
              <a:rPr lang="en-US" dirty="0" smtClean="0"/>
              <a:t> tide in the cold wake is stronger – changes in stratification, or refraction of internal tide??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Modeling efforts…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Model runs with and without internal tides</a:t>
            </a:r>
          </a:p>
          <a:p>
            <a:r>
              <a:rPr lang="en-US" dirty="0" smtClean="0"/>
              <a:t>3DPWP model – change thermocline depth, add tidal currents. Try different phase of the internal tide, see if it makes a difference. </a:t>
            </a:r>
          </a:p>
          <a:p>
            <a:r>
              <a:rPr lang="en-US" dirty="0" err="1" smtClean="0"/>
              <a:t>Ko</a:t>
            </a:r>
            <a:r>
              <a:rPr lang="en-US" dirty="0" smtClean="0"/>
              <a:t> and Harper models show energy out of Luzon strait is eastward-westward symmetric, observations do not agree.</a:t>
            </a:r>
          </a:p>
          <a:p>
            <a:r>
              <a:rPr lang="en-US" dirty="0" err="1" smtClean="0"/>
              <a:t>Kuroshio</a:t>
            </a:r>
            <a:r>
              <a:rPr lang="en-US" dirty="0" smtClean="0"/>
              <a:t> effects on internal tides: Turn on/off </a:t>
            </a:r>
            <a:r>
              <a:rPr lang="en-US" dirty="0" err="1" smtClean="0"/>
              <a:t>Kuroshio</a:t>
            </a:r>
            <a:r>
              <a:rPr lang="en-US" dirty="0" smtClean="0"/>
              <a:t> in models (</a:t>
            </a:r>
            <a:r>
              <a:rPr lang="en-US" dirty="0" err="1" smtClean="0"/>
              <a:t>Kuroshio</a:t>
            </a:r>
            <a:r>
              <a:rPr lang="en-US" dirty="0" smtClean="0"/>
              <a:t> effects including front and current, inseparable)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Internal Tide: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Glider and Shipboard- Luc</a:t>
            </a:r>
            <a:r>
              <a:rPr lang="en-US" dirty="0" smtClean="0"/>
              <a:t> </a:t>
            </a:r>
          </a:p>
          <a:p>
            <a:r>
              <a:rPr lang="en-US" dirty="0"/>
              <a:t>EM-APEX Floats - </a:t>
            </a:r>
            <a:r>
              <a:rPr lang="en-US" dirty="0" err="1"/>
              <a:t>Ren-Chieh</a:t>
            </a:r>
            <a:r>
              <a:rPr lang="en-US" dirty="0"/>
              <a:t> and </a:t>
            </a:r>
            <a:r>
              <a:rPr lang="en-US" dirty="0" smtClean="0"/>
              <a:t>Tom</a:t>
            </a:r>
            <a:endParaRPr lang="en-US" dirty="0"/>
          </a:p>
          <a:p>
            <a:r>
              <a:rPr lang="en-US" dirty="0" smtClean="0"/>
              <a:t>Moorings </a:t>
            </a:r>
            <a:r>
              <a:rPr lang="en-US" dirty="0"/>
              <a:t>– </a:t>
            </a:r>
            <a:r>
              <a:rPr lang="en-US" dirty="0" err="1"/>
              <a:t>Mingh-Huei</a:t>
            </a:r>
            <a:r>
              <a:rPr lang="en-US" dirty="0"/>
              <a:t> , </a:t>
            </a:r>
            <a:r>
              <a:rPr lang="en-US" dirty="0" err="1"/>
              <a:t>Ren-Chieh</a:t>
            </a:r>
            <a:r>
              <a:rPr lang="en-US" dirty="0"/>
              <a:t> and David’s </a:t>
            </a:r>
            <a:r>
              <a:rPr lang="en-US" dirty="0" smtClean="0"/>
              <a:t>students </a:t>
            </a:r>
            <a:endParaRPr lang="en-US" dirty="0"/>
          </a:p>
          <a:p>
            <a:r>
              <a:rPr lang="en-US" dirty="0"/>
              <a:t>Models- </a:t>
            </a:r>
            <a:r>
              <a:rPr lang="en-US" dirty="0" err="1"/>
              <a:t>Ko</a:t>
            </a:r>
            <a:r>
              <a:rPr lang="en-US" dirty="0"/>
              <a:t>  </a:t>
            </a:r>
          </a:p>
          <a:p>
            <a:r>
              <a:rPr lang="en-US" dirty="0"/>
              <a:t>Altimetry: Zhao</a:t>
            </a:r>
            <a:r>
              <a:rPr lang="en-US" dirty="0" smtClean="0"/>
              <a:t> </a:t>
            </a:r>
          </a:p>
          <a:p>
            <a:r>
              <a:rPr lang="en-US" dirty="0"/>
              <a:t>Mooring (Ming-</a:t>
            </a:r>
            <a:r>
              <a:rPr lang="en-US" dirty="0" err="1"/>
              <a:t>Huei</a:t>
            </a:r>
            <a:r>
              <a:rPr lang="en-US" dirty="0"/>
              <a:t>)/SAR collaboration. Look at the sub-surface mooring data when high-frequency waves are seen in remote sensing images</a:t>
            </a:r>
            <a:r>
              <a:rPr lang="en-US" dirty="0" smtClean="0"/>
              <a:t>.</a:t>
            </a:r>
          </a:p>
          <a:p>
            <a:r>
              <a:rPr lang="en-US" dirty="0"/>
              <a:t>First year Masters student (David Tang) looking at internal tide data – Protect this student’s work so as not to duplicate </a:t>
            </a:r>
            <a:r>
              <a:rPr lang="en-US" dirty="0" smtClean="0"/>
              <a:t>effort</a:t>
            </a:r>
          </a:p>
          <a:p>
            <a:r>
              <a:rPr lang="en-US" dirty="0"/>
              <a:t>Consider effects of internal tides in </a:t>
            </a:r>
            <a:r>
              <a:rPr lang="en-US" dirty="0" err="1"/>
              <a:t>AXBTs</a:t>
            </a:r>
            <a:r>
              <a:rPr lang="en-US" dirty="0"/>
              <a:t> observations.</a:t>
            </a:r>
            <a:r>
              <a:rPr lang="en-US" dirty="0" smtClean="0"/>
              <a:t>  </a:t>
            </a:r>
          </a:p>
          <a:p>
            <a:r>
              <a:rPr lang="en-US" dirty="0" smtClean="0"/>
              <a:t>IWISE</a:t>
            </a:r>
            <a:r>
              <a:rPr lang="en-US" dirty="0"/>
              <a:t>/ITOP link – looking East of </a:t>
            </a:r>
            <a:r>
              <a:rPr lang="en-US" dirty="0" smtClean="0"/>
              <a:t>Luzon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Inertial: </a:t>
            </a:r>
            <a:r>
              <a:rPr lang="en-US" b="1" dirty="0"/>
              <a:t>Learning </a:t>
            </a:r>
            <a:r>
              <a:rPr lang="en-US" b="1" dirty="0" smtClean="0"/>
              <a:t>opportunities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Interaction between internal tides and inertial waves </a:t>
            </a:r>
          </a:p>
          <a:p>
            <a:r>
              <a:rPr lang="en-US" dirty="0"/>
              <a:t>Refraction and trapping: eddies, jet, … will affect inertial waves more than internal tides do (probably, depending on inertial frequency, spatial scale and amplitude of internal tides). </a:t>
            </a:r>
          </a:p>
          <a:p>
            <a:r>
              <a:rPr lang="en-US"/>
              <a:t>Have enough observations to describe spatial variability of the mesoscale eddy field and how it evolves.</a:t>
            </a:r>
            <a:r>
              <a:rPr lang="en-US" smtClean="0"/>
              <a:t> 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445</Words>
  <Application>Microsoft Macintosh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Internal Tide/Inertial Motion Breakout Group</vt:lpstr>
      <vt:lpstr>DATA</vt:lpstr>
      <vt:lpstr>Internal Tide: Learning Opportunities</vt:lpstr>
      <vt:lpstr>Modeling efforts…</vt:lpstr>
      <vt:lpstr>Internal Tide: Tasks</vt:lpstr>
      <vt:lpstr>Inertial: Learning opportunities</vt:lpstr>
    </vt:vector>
  </TitlesOfParts>
  <Company>University of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Tide/Inertial Motion Breakout Group</dc:title>
  <dc:creator>Rosalinda Fortier</dc:creator>
  <cp:lastModifiedBy>Rosalinda Fortier</cp:lastModifiedBy>
  <cp:revision>1</cp:revision>
  <dcterms:created xsi:type="dcterms:W3CDTF">2011-05-20T04:32:49Z</dcterms:created>
  <dcterms:modified xsi:type="dcterms:W3CDTF">2011-05-20T14:27:24Z</dcterms:modified>
</cp:coreProperties>
</file>