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3"/>
  </p:notesMasterIdLst>
  <p:sldIdLst>
    <p:sldId id="451" r:id="rId2"/>
    <p:sldId id="611" r:id="rId3"/>
    <p:sldId id="605" r:id="rId4"/>
    <p:sldId id="614" r:id="rId5"/>
    <p:sldId id="592" r:id="rId6"/>
    <p:sldId id="621" r:id="rId7"/>
    <p:sldId id="622" r:id="rId8"/>
    <p:sldId id="619" r:id="rId9"/>
    <p:sldId id="620" r:id="rId10"/>
    <p:sldId id="613" r:id="rId11"/>
    <p:sldId id="447" r:id="rId12"/>
  </p:sldIdLst>
  <p:sldSz cx="9144000" cy="6858000" type="screen4x3"/>
  <p:notesSz cx="7315200" cy="9601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0"/>
    <a:srgbClr val="C800C8"/>
    <a:srgbClr val="00A0A0"/>
    <a:srgbClr val="008080"/>
    <a:srgbClr val="00C800"/>
    <a:srgbClr val="00FF00"/>
    <a:srgbClr val="FF00FF"/>
    <a:srgbClr val="0080FF"/>
    <a:srgbClr val="FFFF0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7" autoAdjust="0"/>
    <p:restoredTop sz="91245" autoAdjust="0"/>
  </p:normalViewPr>
  <p:slideViewPr>
    <p:cSldViewPr>
      <p:cViewPr>
        <p:scale>
          <a:sx n="130" d="100"/>
          <a:sy n="130" d="100"/>
        </p:scale>
        <p:origin x="-12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9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</a:defRPr>
            </a:lvl1pPr>
          </a:lstStyle>
          <a:p>
            <a:endParaRPr lang="de-DE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10" y="0"/>
            <a:ext cx="31704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endParaRPr lang="de-DE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31" y="4560570"/>
            <a:ext cx="5363341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7049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</a:defRPr>
            </a:lvl1pPr>
          </a:lstStyle>
          <a:p>
            <a:endParaRPr lang="de-DE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10" y="9121140"/>
            <a:ext cx="31704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fld id="{CCFBA770-EE62-404C-A395-FFF042CFD9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0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80000" y="6480000"/>
            <a:ext cx="410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1200" smtClean="0">
                <a:solidFill>
                  <a:srgbClr val="000040"/>
                </a:solidFill>
                <a:effectLst/>
                <a:latin typeface="Calibri" pitchFamily="34" charset="0"/>
              </a:rPr>
              <a:t>ROMEISER ET AL.   </a:t>
            </a:r>
            <a:r>
              <a:rPr lang="de-DE" sz="1200" b="1" smtClean="0">
                <a:solidFill>
                  <a:srgbClr val="000040"/>
                </a:solidFill>
                <a:effectLst/>
                <a:latin typeface="Calibri" pitchFamily="34" charset="0"/>
              </a:rPr>
              <a:t>WAVES FROM SCANSAR</a:t>
            </a:r>
            <a:r>
              <a:rPr lang="de-DE" sz="1200" smtClean="0">
                <a:solidFill>
                  <a:srgbClr val="000040"/>
                </a:solidFill>
                <a:effectLst/>
                <a:latin typeface="Calibri" pitchFamily="34" charset="0"/>
              </a:rPr>
              <a:t>   ITOP SANTA FE 2011</a:t>
            </a:r>
            <a:endParaRPr lang="de-DE" sz="1200">
              <a:solidFill>
                <a:srgbClr val="000040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80000" y="6480000"/>
            <a:ext cx="410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1200" smtClean="0">
                <a:solidFill>
                  <a:srgbClr val="FFFFFF"/>
                </a:solidFill>
                <a:effectLst/>
                <a:latin typeface="Calibri" pitchFamily="34" charset="0"/>
              </a:rPr>
              <a:t>ROMEISER ET AL.   </a:t>
            </a:r>
            <a:r>
              <a:rPr lang="de-DE" sz="1200" b="1" smtClean="0">
                <a:solidFill>
                  <a:srgbClr val="FFFFFF"/>
                </a:solidFill>
                <a:effectLst/>
                <a:latin typeface="Calibri" pitchFamily="34" charset="0"/>
              </a:rPr>
              <a:t>WAVES FROM SCANSAR</a:t>
            </a:r>
            <a:r>
              <a:rPr lang="de-DE" sz="1200" smtClean="0">
                <a:solidFill>
                  <a:srgbClr val="FFFFFF"/>
                </a:solidFill>
                <a:effectLst/>
                <a:latin typeface="Calibri" pitchFamily="34" charset="0"/>
              </a:rPr>
              <a:t>   ITOP SANTA FE 2011</a:t>
            </a:r>
            <a:endParaRPr lang="de-DE" sz="12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 descr="Rev_CSTARS_logo copy.png"/>
          <p:cNvPicPr>
            <a:picLocks/>
          </p:cNvPicPr>
          <p:nvPr userDrawn="1"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680000" y="5940000"/>
            <a:ext cx="1548000" cy="720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8" name="Picture 7" descr="rsmaslogo300.png"/>
          <p:cNvPicPr>
            <a:picLocks noChangeAspect="1"/>
          </p:cNvPicPr>
          <p:nvPr userDrawn="1"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372000" y="5940000"/>
            <a:ext cx="792000" cy="792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9" name="Picture 8" descr="onr3.png"/>
          <p:cNvPicPr>
            <a:picLocks/>
          </p:cNvPicPr>
          <p:nvPr userDrawn="1"/>
        </p:nvPicPr>
        <p:blipFill>
          <a:blip r:embed="rId4" cstate="print">
            <a:lum bright="-5000"/>
          </a:blip>
          <a:stretch>
            <a:fillRect/>
          </a:stretch>
        </p:blipFill>
        <p:spPr>
          <a:xfrm>
            <a:off x="7380000" y="5976000"/>
            <a:ext cx="1584000" cy="720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850F0"/>
            </a:gs>
            <a:gs pos="80000">
              <a:srgbClr val="8C8CD2"/>
            </a:gs>
            <a:gs pos="100000">
              <a:srgbClr val="2828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0" y="900000"/>
            <a:ext cx="914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4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Wave Estimates From ScanSAR Data: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4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Old Problems, New Solutions</a:t>
            </a:r>
            <a:endParaRPr lang="de-DE" sz="44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6000" y="2448000"/>
            <a:ext cx="8712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ts val="600"/>
              </a:spcAft>
            </a:pPr>
            <a:r>
              <a:rPr lang="de-DE" sz="32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Roland Romeiser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22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University of Miami, RSMAS-AMP &amp; CSTARS </a:t>
            </a:r>
            <a:br>
              <a:rPr lang="de-DE" sz="22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</a:br>
            <a:r>
              <a:rPr lang="de-DE" sz="22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rromeiser@rsmas.miami.edu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0000" y="6480000"/>
            <a:ext cx="410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1200" smtClean="0">
                <a:solidFill>
                  <a:srgbClr val="000040"/>
                </a:solidFill>
                <a:effectLst/>
                <a:latin typeface="Calibri" pitchFamily="34" charset="0"/>
              </a:rPr>
              <a:t>ROMEISER ET AL.   </a:t>
            </a:r>
            <a:r>
              <a:rPr lang="de-DE" sz="1200" b="1" smtClean="0">
                <a:solidFill>
                  <a:srgbClr val="000040"/>
                </a:solidFill>
                <a:effectLst/>
                <a:latin typeface="Calibri" pitchFamily="34" charset="0"/>
              </a:rPr>
              <a:t>WAVES FROM SCANSAR</a:t>
            </a:r>
            <a:r>
              <a:rPr lang="de-DE" sz="1200" smtClean="0">
                <a:solidFill>
                  <a:srgbClr val="000040"/>
                </a:solidFill>
                <a:effectLst/>
                <a:latin typeface="Calibri" pitchFamily="34" charset="0"/>
              </a:rPr>
              <a:t>   ITOP SANTA FE 2011</a:t>
            </a:r>
            <a:endParaRPr lang="de-DE" sz="1200">
              <a:solidFill>
                <a:srgbClr val="00004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0000" y="6480000"/>
            <a:ext cx="4104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de-DE" sz="1200" smtClean="0">
                <a:solidFill>
                  <a:srgbClr val="FFFFFF"/>
                </a:solidFill>
                <a:effectLst/>
                <a:latin typeface="Calibri" pitchFamily="34" charset="0"/>
              </a:rPr>
              <a:t>ROMEISER ET AL.   </a:t>
            </a:r>
            <a:r>
              <a:rPr lang="de-DE" sz="1200" b="1" smtClean="0">
                <a:solidFill>
                  <a:srgbClr val="FFFFFF"/>
                </a:solidFill>
                <a:effectLst/>
                <a:latin typeface="Calibri" pitchFamily="34" charset="0"/>
              </a:rPr>
              <a:t>WAVES FROM SCANSAR</a:t>
            </a:r>
            <a:r>
              <a:rPr lang="de-DE" sz="1200" smtClean="0">
                <a:solidFill>
                  <a:srgbClr val="FFFFFF"/>
                </a:solidFill>
                <a:effectLst/>
                <a:latin typeface="Calibri" pitchFamily="34" charset="0"/>
              </a:rPr>
              <a:t>   ITOP SANTA FE 2011</a:t>
            </a:r>
            <a:endParaRPr lang="de-DE" sz="12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 descr="Rev_CSTARS_logo copy.png"/>
          <p:cNvPicPr>
            <a:picLocks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680000" y="5940000"/>
            <a:ext cx="1548000" cy="720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3" name="Picture 12" descr="rsmaslogo300.pn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6372000" y="5940000"/>
            <a:ext cx="792000" cy="792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0000" y="3816000"/>
            <a:ext cx="8784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ts val="600"/>
              </a:spcAft>
            </a:pPr>
            <a:r>
              <a:rPr lang="de-DE" sz="32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and the ITOP SAR Team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22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C. Wackerman (GD-AIS), M. Caruso &amp; H. Graber (CSTARS),</a:t>
            </a:r>
            <a:br>
              <a:rPr lang="de-DE" sz="22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</a:br>
            <a:r>
              <a:rPr lang="de-DE" sz="22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J. Horstmann (NURC), D. Walker (SRI), R. Foster (UW-APL)</a:t>
            </a:r>
          </a:p>
        </p:txBody>
      </p:sp>
      <p:pic>
        <p:nvPicPr>
          <p:cNvPr id="15" name="Picture 14" descr="onr3.png"/>
          <p:cNvPicPr>
            <a:picLocks/>
          </p:cNvPicPr>
          <p:nvPr/>
        </p:nvPicPr>
        <p:blipFill>
          <a:blip r:embed="rId4" cstate="print">
            <a:lum bright="-5000"/>
          </a:blip>
          <a:stretch>
            <a:fillRect/>
          </a:stretch>
        </p:blipFill>
        <p:spPr>
          <a:xfrm>
            <a:off x="7380000" y="5976000"/>
            <a:ext cx="1584000" cy="720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92000" y="936000"/>
            <a:ext cx="7560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	</a:t>
            </a:r>
            <a:r>
              <a:rPr lang="de-DE" sz="20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	</a:t>
            </a:r>
            <a:r>
              <a:rPr lang="de-DE" sz="20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/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12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	</a:t>
            </a:r>
            <a:r>
              <a:rPr lang="de-DE" sz="20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18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0" y="252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Summary &amp; Outlook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92000" y="936000"/>
            <a:ext cx="7560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New scalloping and beam seam filters enable routine use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of ScanSAR imagery for wave and wind retrievals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MTF-based wave retrieval works (see Wackerman), but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limited </a:t>
            </a:r>
            <a:r>
              <a:rPr lang="en-US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spatial 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coverage, seems to underestimate SWH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New 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empirical wave retrieval algorithm estimates wave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parameters from properties of image and image spectrum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0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Similar to wind retrieval with empirical model function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0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Can account for effects of sub-resolution-scale waves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	and nonlinearities implicitly</a:t>
            </a:r>
          </a:p>
          <a:p>
            <a:pPr marL="0" lvl="1" defTabSz="360000">
              <a:lnSpc>
                <a:spcPct val="90000"/>
              </a:lnSpc>
              <a:spcAft>
                <a:spcPts val="12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0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Can estimate SWH where no wave signatures exist</a:t>
            </a: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Upcoming: 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Detailed comparisons, further refinement,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combination of the two wave algorithms, combination of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wave 	and wind algorithms</a:t>
            </a: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endParaRPr lang="en-US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-36000" y="-36000"/>
            <a:ext cx="9216000" cy="691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>
                <a:effectLst/>
              </a:rPr>
              <a:t> 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179388" y="2700000"/>
            <a:ext cx="878046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de-DE" sz="4800" b="1">
                <a:effectLst>
                  <a:outerShdw blurRad="228600" dir="16200000" algn="ctr" rotWithShape="0">
                    <a:srgbClr val="8000FF"/>
                  </a:outerShdw>
                </a:effectLst>
                <a:latin typeface="Calibri" pitchFamily="34" charset="0"/>
              </a:rPr>
              <a:t>END OF PRESENTATION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000" y="2700000"/>
            <a:ext cx="878046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de-DE" sz="4800" b="1" smtClean="0">
                <a:effectLst>
                  <a:outerShdw blurRad="228600" dir="16200000" algn="ctr" rotWithShape="0">
                    <a:srgbClr val="8000FF"/>
                  </a:outerShdw>
                </a:effectLst>
                <a:latin typeface="Calibri" pitchFamily="34" charset="0"/>
              </a:rPr>
              <a:t>rromeiser@rsmas.miami.edu</a:t>
            </a:r>
            <a:endParaRPr lang="de-DE" sz="4800" b="1">
              <a:effectLst>
                <a:outerShdw blurRad="228600" dir="16200000" algn="ctr" rotWithShape="0">
                  <a:srgbClr val="8000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/>
      <p:bldP spid="282627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0" y="2412000"/>
            <a:ext cx="9144000" cy="72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0" y="1152000"/>
            <a:ext cx="9144000" cy="32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0" y="72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ScanSAR vs. Stripmap SAR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 descr="scan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52000"/>
            <a:ext cx="9144000" cy="3240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2" name="Picture 11" descr="strip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12000"/>
            <a:ext cx="9144000" cy="720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000" y="612000"/>
            <a:ext cx="1512000" cy="468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000" y="612000"/>
            <a:ext cx="1512000" cy="468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sp>
        <p:nvSpPr>
          <p:cNvPr id="16" name="Up-Down Arrow 15"/>
          <p:cNvSpPr/>
          <p:nvPr/>
        </p:nvSpPr>
        <p:spPr>
          <a:xfrm>
            <a:off x="6660000" y="2412000"/>
            <a:ext cx="360000" cy="720080"/>
          </a:xfrm>
          <a:prstGeom prst="upDownArrow">
            <a:avLst/>
          </a:prstGeom>
          <a:ln w="19050">
            <a:solidFill>
              <a:schemeClr val="bg1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868000" y="2628000"/>
            <a:ext cx="72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algn="r" defTabSz="360000">
              <a:spcAft>
                <a:spcPts val="600"/>
              </a:spcAft>
            </a:pPr>
            <a:r>
              <a:rPr lang="en-US" smtClean="0">
                <a:effectLst/>
                <a:latin typeface="Calibri" pitchFamily="34" charset="0"/>
                <a:sym typeface="Wingdings" pitchFamily="2" charset="2"/>
              </a:rPr>
              <a:t>100 km</a:t>
            </a:r>
          </a:p>
        </p:txBody>
      </p:sp>
      <p:sp>
        <p:nvSpPr>
          <p:cNvPr id="18" name="Up-Down Arrow 17"/>
          <p:cNvSpPr/>
          <p:nvPr/>
        </p:nvSpPr>
        <p:spPr>
          <a:xfrm>
            <a:off x="7200000" y="1152000"/>
            <a:ext cx="360000" cy="3240000"/>
          </a:xfrm>
          <a:prstGeom prst="upDownArrow">
            <a:avLst/>
          </a:prstGeom>
          <a:ln w="19050">
            <a:solidFill>
              <a:schemeClr val="bg1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7524000" y="2628000"/>
            <a:ext cx="72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algn="r" defTabSz="360000">
              <a:spcAft>
                <a:spcPts val="600"/>
              </a:spcAft>
            </a:pPr>
            <a:r>
              <a:rPr lang="en-US" smtClean="0">
                <a:effectLst/>
                <a:latin typeface="Calibri" pitchFamily="34" charset="0"/>
                <a:sym typeface="Wingdings" pitchFamily="2" charset="2"/>
              </a:rPr>
              <a:t>450 km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16000" y="4608000"/>
            <a:ext cx="8712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6000" y="4608000"/>
            <a:ext cx="8712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Much better coverage, scanning over multiple adjacent sub-swaths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Reduced spatial resolution (100 m vs. 25 m at C band)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Sub-swath switching may cause specific ScanSAR imaging artifacts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0903 L 1.17327 0.00903 " pathEditMode="fixed" rAng="0" ptsTypes="AA">
                                      <p:cBhvr>
                                        <p:cTn id="2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0903 L 1.17327 0.00903 " pathEditMode="fixed" rAng="0" ptsTypes="AA">
                                      <p:cBhvr>
                                        <p:cTn id="4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4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724000" y="720000"/>
            <a:ext cx="2880000" cy="288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556000" y="720000"/>
            <a:ext cx="2880000" cy="288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32000" y="720000"/>
            <a:ext cx="1800000" cy="496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72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ScanSAR Imaging Artifact: Scalloping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pic>
        <p:nvPicPr>
          <p:cNvPr id="27" name="Picture 26" descr="scen02_full_noframes_small.t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00" y="720000"/>
            <a:ext cx="1800000" cy="4968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28" name="Picture 27" descr="scen02_frame00_small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000" y="720000"/>
            <a:ext cx="2880000" cy="2880000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29" name="Picture 28" descr="scen02_frame10_smal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000" y="720000"/>
            <a:ext cx="2880000" cy="2880000"/>
          </a:xfrm>
          <a:prstGeom prst="rect">
            <a:avLst/>
          </a:prstGeom>
          <a:ln w="12700">
            <a:solidFill>
              <a:srgbClr val="00FF00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</p:pic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52000" y="5760000"/>
            <a:ext cx="2160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RADARSAT-1 ScanSAR image</a:t>
            </a:r>
            <a:b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</a:b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of hurricane Helene (2006),</a:t>
            </a:r>
            <a:b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</a:b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450 km </a:t>
            </a:r>
            <a:r>
              <a:rPr lang="de-DE" sz="1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cs typeface="Arial" pitchFamily="34" charset="0"/>
              </a:rPr>
              <a:t>× 1240 km</a:t>
            </a:r>
            <a:endParaRPr lang="de-DE" sz="1400">
              <a:effectLst>
                <a:outerShdw blurRad="114300" dist="25400" dir="16200000" algn="tl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556000" y="3672000"/>
            <a:ext cx="6048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Two subsections of 1024 </a:t>
            </a:r>
            <a:r>
              <a:rPr lang="de-DE" sz="1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cs typeface="Arial" pitchFamily="34" charset="0"/>
              </a:rPr>
              <a:t>× 1024 pixels = 51.2 km × 51.2 km</a:t>
            </a:r>
            <a:endParaRPr lang="de-DE" sz="1400">
              <a:effectLst>
                <a:outerShdw blurRad="114300" dist="25400" dir="16200000" algn="tl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8000" y="4230000"/>
            <a:ext cx="216000" cy="2160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18000" y="4932000"/>
            <a:ext cx="216000" cy="216000"/>
          </a:xfrm>
          <a:prstGeom prst="rect">
            <a:avLst/>
          </a:prstGeom>
          <a:ln w="12700">
            <a:solidFill>
              <a:srgbClr val="00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484000" y="3960000"/>
            <a:ext cx="6336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484000" y="3960000"/>
            <a:ext cx="6336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Wave-like periodic intensity modulation artifact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Found in many ScanSAR images of ocean scenes</a:t>
            </a:r>
            <a:b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from various satellites and SAR processors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Big problem for wave and wind retrievals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Post-processing filter developed in ITOP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</p:txBody>
      </p:sp>
      <p:pic>
        <p:nvPicPr>
          <p:cNvPr id="15" name="Picture 14" descr="scen02_frame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000" y="720000"/>
            <a:ext cx="2880000" cy="28800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6" name="Picture 15" descr="scen02_frame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000" y="720000"/>
            <a:ext cx="2880000" cy="2880000"/>
          </a:xfrm>
          <a:prstGeom prst="rect">
            <a:avLst/>
          </a:prstGeom>
          <a:ln w="12700">
            <a:solidFill>
              <a:srgbClr val="00FF00"/>
            </a:solidFill>
          </a:ln>
        </p:spPr>
      </p:pic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556000" y="720000"/>
            <a:ext cx="2880000" cy="2880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5724000" y="720000"/>
            <a:ext cx="2880000" cy="2880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212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42" grpId="0"/>
      <p:bldP spid="30" grpId="0"/>
      <p:bldP spid="31" grpId="0"/>
      <p:bldP spid="33" grpId="0" animBg="1"/>
      <p:bldP spid="34" grpId="0" animBg="1"/>
      <p:bldP spid="39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540000" y="864000"/>
            <a:ext cx="3600000" cy="468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144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ScanSAR Imaging Artifact: Beam Seams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Untitled-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864000"/>
            <a:ext cx="3600000" cy="4680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4" name="Picture 3" descr="Untitled-2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864000"/>
            <a:ext cx="3600000" cy="4680000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0000" y="5616000"/>
            <a:ext cx="36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ScanSAR image of hurricane Katrina (2005)</a:t>
            </a:r>
            <a:endParaRPr lang="de-DE" sz="1400">
              <a:effectLst>
                <a:outerShdw blurRad="114300" dist="25400" dir="16200000" algn="tl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40000" y="864000"/>
            <a:ext cx="3600000" cy="4680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0" y="2700000"/>
            <a:ext cx="4032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/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2000" y="2700000"/>
            <a:ext cx="439248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Some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ScanSAR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images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exhibit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visible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beam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seams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and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/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or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bright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"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nadir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ambiguity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"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line</a:t>
            </a:r>
            <a:endParaRPr lang="de-DE" sz="2400" dirty="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GD-AIS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developed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specific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filter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to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remove</a:t>
            </a:r>
            <a:r>
              <a:rPr lang="de-DE" sz="2400" dirty="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 such </a:t>
            </a:r>
            <a:r>
              <a:rPr lang="de-DE" sz="2400" dirty="0" err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artifacts</a:t>
            </a:r>
            <a:endParaRPr lang="de-DE" sz="2400" dirty="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03212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40000" y="252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12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0" y="288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SAR Imaging of Ocean Waves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40000" y="252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Tilt modulation of incidence angle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Hydrodynamic modulation of small-scale roughness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Nonlinear SAR imaging artifacts ("velocity bunching")</a:t>
            </a:r>
          </a:p>
          <a:p>
            <a:pPr marL="0" lvl="1" defTabSz="360000">
              <a:lnSpc>
                <a:spcPct val="90000"/>
              </a:lnSpc>
              <a:spcAft>
                <a:spcPts val="12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Modulation strengths vary with wavelength and direction,</a:t>
            </a:r>
            <a:b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as well as with wind vector, local incidence angle, etc.</a:t>
            </a:r>
          </a:p>
          <a:p>
            <a:pPr marL="0" lvl="1" defTabSz="360000">
              <a:lnSpc>
                <a:spcPct val="90000"/>
              </a:lnSpc>
              <a:spcAft>
                <a:spcPts val="6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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Conversion of image spectrum to ocean wave spectrum</a:t>
            </a:r>
            <a:b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is challenging task, even more under typhoon conditions</a:t>
            </a:r>
            <a:endParaRPr lang="de-DE" sz="2400" b="1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900000" y="1152000"/>
            <a:ext cx="7344000" cy="1079500"/>
          </a:xfrm>
          <a:prstGeom prst="rect">
            <a:avLst/>
          </a:prstGeom>
          <a:noFill/>
          <a:ln w="3175">
            <a:solidFill>
              <a:srgbClr val="000040">
                <a:alpha val="25000"/>
              </a:srgbClr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>
              <a:effectLst/>
            </a:endParaRPr>
          </a:p>
        </p:txBody>
      </p:sp>
      <p:pic>
        <p:nvPicPr>
          <p:cNvPr id="13" name="Picture 30" descr="b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0" y="1152000"/>
            <a:ext cx="73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4" name="Picture 19" descr="10"/>
          <p:cNvPicPr>
            <a:picLocks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000" y="1368000"/>
            <a:ext cx="7344000" cy="863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60000" y="4248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60000" y="1944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360000" y="1368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60000" y="792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108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MTF-Based Wave Retrieval Algorithm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60000" y="2520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360000" y="3096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60000" y="3672000"/>
            <a:ext cx="468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rot="16200000" flipH="1">
            <a:off x="2592000" y="1224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7" name="Straight Arrow Connector 56"/>
          <p:cNvCxnSpPr/>
          <p:nvPr/>
        </p:nvCxnSpPr>
        <p:spPr bwMode="auto">
          <a:xfrm rot="16200000" flipH="1">
            <a:off x="2592000" y="1800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8" name="Straight Arrow Connector 57"/>
          <p:cNvCxnSpPr/>
          <p:nvPr/>
        </p:nvCxnSpPr>
        <p:spPr bwMode="auto">
          <a:xfrm rot="16200000" flipH="1">
            <a:off x="2592000" y="2376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9" name="Straight Arrow Connector 58"/>
          <p:cNvCxnSpPr/>
          <p:nvPr/>
        </p:nvCxnSpPr>
        <p:spPr bwMode="auto">
          <a:xfrm rot="16200000" flipH="1">
            <a:off x="2592000" y="2952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4" name="Straight Arrow Connector 63"/>
          <p:cNvCxnSpPr/>
          <p:nvPr/>
        </p:nvCxnSpPr>
        <p:spPr bwMode="auto">
          <a:xfrm rot="16200000" flipH="1">
            <a:off x="2592000" y="3528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 rot="16200000" flipH="1">
            <a:off x="2592000" y="4104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60000" y="792000"/>
            <a:ext cx="4680000" cy="288000"/>
          </a:xfrm>
          <a:prstGeom prst="rect">
            <a:avLst/>
          </a:prstGeom>
          <a:solidFill>
            <a:srgbClr val="40008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smtClean="0">
                <a:effectLst/>
                <a:latin typeface="Calibri" pitchFamily="34" charset="0"/>
              </a:rPr>
              <a:t>SAR Image Intensity Array</a:t>
            </a:r>
            <a:endParaRPr lang="de-DE" sz="2000" b="1">
              <a:effectLst/>
              <a:latin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60000" y="1368000"/>
            <a:ext cx="4680000" cy="288000"/>
          </a:xfrm>
          <a:prstGeom prst="rect">
            <a:avLst/>
          </a:prstGeom>
          <a:solidFill>
            <a:srgbClr val="0080FF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Fourier Transform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60000" y="1944000"/>
            <a:ext cx="4680000" cy="288000"/>
          </a:xfrm>
          <a:prstGeom prst="rect">
            <a:avLst/>
          </a:prstGeom>
          <a:solidFill>
            <a:srgbClr val="40008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Image Spectra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60000" y="4248000"/>
            <a:ext cx="4680000" cy="288000"/>
          </a:xfrm>
          <a:prstGeom prst="rect">
            <a:avLst/>
          </a:prstGeom>
          <a:solidFill>
            <a:srgbClr val="400080"/>
          </a:solidFill>
          <a:ln w="19050">
            <a:solidFill>
              <a:srgbClr val="C800C8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smtClean="0">
                <a:effectLst/>
                <a:latin typeface="Calibri" pitchFamily="34" charset="0"/>
              </a:rPr>
              <a:t>Peak Wavelengths, Directions, SWHs</a:t>
            </a:r>
            <a:endParaRPr lang="de-DE" sz="2000" b="1">
              <a:effectLst/>
              <a:latin typeface="Calibri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360000" y="2520000"/>
            <a:ext cx="4680000" cy="288000"/>
          </a:xfrm>
          <a:prstGeom prst="rect">
            <a:avLst/>
          </a:prstGeom>
          <a:solidFill>
            <a:srgbClr val="C800C8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Modulation Transfer Function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000" y="3096000"/>
            <a:ext cx="4680000" cy="288000"/>
          </a:xfrm>
          <a:prstGeom prst="rect">
            <a:avLst/>
          </a:prstGeom>
          <a:solidFill>
            <a:srgbClr val="400080"/>
          </a:solidFill>
          <a:ln w="6350">
            <a:solidFill>
              <a:srgbClr val="C800C8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Ocean Wave Spectra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60000" y="3672000"/>
            <a:ext cx="4680000" cy="288000"/>
          </a:xfrm>
          <a:prstGeom prst="rect">
            <a:avLst/>
          </a:prstGeom>
          <a:solidFill>
            <a:srgbClr val="C800C8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Analysis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360000" y="4752000"/>
            <a:ext cx="8424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60000" y="4752000"/>
            <a:ext cx="842400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Idea: Empirical algorithm could account for neglected effects,</a:t>
            </a:r>
            <a:b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lead to improvements without complex theoretical modeling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de-DE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Wind algorithms have always</a:t>
            </a:r>
            <a:br>
              <a:rPr lang="de-DE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used empirical functions</a:t>
            </a:r>
            <a:endParaRPr lang="de-DE" sz="2400" b="1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5400000" y="1296000"/>
            <a:ext cx="3384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endParaRPr lang="de-DE" sz="240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5400000" y="1296000"/>
            <a:ext cx="3384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Neglects nonlinearities</a:t>
            </a:r>
            <a:b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of imaging mechanism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Neglects wavelengths</a:t>
            </a:r>
            <a:b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below spatial resolution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</a:t>
            </a:r>
            <a: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Neglects 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specific</a:t>
            </a:r>
            <a: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/>
            </a:r>
            <a:b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high sea state effects</a:t>
            </a:r>
            <a:endParaRPr lang="de-DE" sz="24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Requires detectable</a:t>
            </a:r>
            <a:b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wave signatures to work</a:t>
            </a:r>
          </a:p>
        </p:txBody>
      </p:sp>
    </p:spTree>
    <p:extLst>
      <p:ext uri="{BB962C8B-B14F-4D97-AF65-F5344CB8AC3E}">
        <p14:creationId xmlns:p14="http://schemas.microsoft.com/office/powerpoint/2010/main" val="16403212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2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42" grpId="0"/>
      <p:bldP spid="35" grpId="0" animBg="1"/>
      <p:bldP spid="37" grpId="0" animBg="1"/>
      <p:bldP spid="41" grpId="0" animBg="1"/>
      <p:bldP spid="3" grpId="0" animBg="1"/>
      <p:bldP spid="4" grpId="0" animBg="1"/>
      <p:bldP spid="5" grpId="0" animBg="1"/>
      <p:bldP spid="6" grpId="0" animBg="1"/>
      <p:bldP spid="36" grpId="0" animBg="1"/>
      <p:bldP spid="38" grpId="0" animBg="1"/>
      <p:bldP spid="43" grpId="0" animBg="1"/>
      <p:bldP spid="55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52000" y="4248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252000" y="1944000"/>
            <a:ext cx="5688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52000" y="1368000"/>
            <a:ext cx="5688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52000" y="792000"/>
            <a:ext cx="8640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72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New Empirical Wave Retrieval Algorithm</a:t>
            </a:r>
            <a:endParaRPr lang="de-DE" sz="360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52000" y="2520000"/>
            <a:ext cx="5688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252000" y="3096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3204000" y="3096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252000" y="3672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204000" y="4248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6156000" y="3672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6156000" y="4248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6156000" y="3096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6156000" y="2520000"/>
            <a:ext cx="2736000" cy="28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rot="16200000" flipH="1">
            <a:off x="2988000" y="1224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7" name="Straight Arrow Connector 56"/>
          <p:cNvCxnSpPr/>
          <p:nvPr/>
        </p:nvCxnSpPr>
        <p:spPr bwMode="auto">
          <a:xfrm rot="16200000" flipH="1">
            <a:off x="2988000" y="1800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8" name="Straight Arrow Connector 57"/>
          <p:cNvCxnSpPr/>
          <p:nvPr/>
        </p:nvCxnSpPr>
        <p:spPr bwMode="auto">
          <a:xfrm rot="16200000" flipH="1">
            <a:off x="2988000" y="2376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9" name="Straight Arrow Connector 58"/>
          <p:cNvCxnSpPr/>
          <p:nvPr/>
        </p:nvCxnSpPr>
        <p:spPr bwMode="auto">
          <a:xfrm rot="16200000" flipH="1">
            <a:off x="1512000" y="2952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0" name="Straight Arrow Connector 59"/>
          <p:cNvCxnSpPr/>
          <p:nvPr/>
        </p:nvCxnSpPr>
        <p:spPr bwMode="auto">
          <a:xfrm rot="16200000" flipH="1">
            <a:off x="4464000" y="2952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1" name="Straight Arrow Connector 60"/>
          <p:cNvCxnSpPr/>
          <p:nvPr/>
        </p:nvCxnSpPr>
        <p:spPr bwMode="auto">
          <a:xfrm rot="16200000" flipH="1">
            <a:off x="7416000" y="2952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2" name="Straight Arrow Connector 61"/>
          <p:cNvCxnSpPr/>
          <p:nvPr/>
        </p:nvCxnSpPr>
        <p:spPr bwMode="auto">
          <a:xfrm rot="16200000" flipH="1">
            <a:off x="7416000" y="3528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3" name="Straight Arrow Connector 62"/>
          <p:cNvCxnSpPr/>
          <p:nvPr/>
        </p:nvCxnSpPr>
        <p:spPr bwMode="auto">
          <a:xfrm rot="16200000" flipH="1">
            <a:off x="7416000" y="4104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4" name="Straight Arrow Connector 63"/>
          <p:cNvCxnSpPr/>
          <p:nvPr/>
        </p:nvCxnSpPr>
        <p:spPr bwMode="auto">
          <a:xfrm rot="16200000" flipH="1">
            <a:off x="1512000" y="3528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 rot="16200000" flipH="1">
            <a:off x="1512000" y="4104000"/>
            <a:ext cx="21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6" name="Straight Arrow Connector 65"/>
          <p:cNvCxnSpPr/>
          <p:nvPr/>
        </p:nvCxnSpPr>
        <p:spPr bwMode="auto">
          <a:xfrm rot="16200000" flipH="1">
            <a:off x="6840000" y="1800000"/>
            <a:ext cx="136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7" name="Straight Arrow Connector 66"/>
          <p:cNvCxnSpPr/>
          <p:nvPr/>
        </p:nvCxnSpPr>
        <p:spPr bwMode="auto">
          <a:xfrm rot="16200000" flipH="1">
            <a:off x="4176000" y="3816000"/>
            <a:ext cx="792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50" name="Straight Arrow Connector 49"/>
          <p:cNvCxnSpPr/>
          <p:nvPr/>
        </p:nvCxnSpPr>
        <p:spPr bwMode="auto">
          <a:xfrm rot="16200000" flipH="1">
            <a:off x="3690000" y="4014000"/>
            <a:ext cx="39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8" name="Straight Arrow Connector 67"/>
          <p:cNvCxnSpPr/>
          <p:nvPr/>
        </p:nvCxnSpPr>
        <p:spPr bwMode="auto">
          <a:xfrm rot="10800000">
            <a:off x="3024000" y="3816000"/>
            <a:ext cx="864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69" name="Straight Arrow Connector 68"/>
          <p:cNvCxnSpPr/>
          <p:nvPr/>
        </p:nvCxnSpPr>
        <p:spPr bwMode="auto">
          <a:xfrm rot="16200000" flipH="1">
            <a:off x="5058000" y="4014000"/>
            <a:ext cx="396000" cy="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cxnSp>
        <p:nvCxnSpPr>
          <p:cNvPr id="70" name="Straight Arrow Connector 69"/>
          <p:cNvCxnSpPr/>
          <p:nvPr/>
        </p:nvCxnSpPr>
        <p:spPr bwMode="auto">
          <a:xfrm rot="10800000">
            <a:off x="5256000" y="3816000"/>
            <a:ext cx="864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triangle" w="lg" len="med"/>
            <a:tailEnd type="none" w="lg" len="med"/>
          </a:ln>
          <a:effectLst>
            <a:outerShdw blurRad="114300" dist="25400" dir="16200000" algn="ctr" rotWithShape="0">
              <a:srgbClr val="000040"/>
            </a:outerShdw>
          </a:effectLst>
        </p:spPr>
      </p:cxn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52000" y="792000"/>
            <a:ext cx="8640000" cy="288000"/>
          </a:xfrm>
          <a:prstGeom prst="rect">
            <a:avLst/>
          </a:prstGeom>
          <a:solidFill>
            <a:srgbClr val="40008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smtClean="0">
                <a:effectLst/>
                <a:latin typeface="Calibri" pitchFamily="34" charset="0"/>
              </a:rPr>
              <a:t>SAR Image Intensity Array</a:t>
            </a:r>
            <a:endParaRPr lang="de-DE" sz="2000" b="1">
              <a:effectLst/>
              <a:latin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52000" y="1368000"/>
            <a:ext cx="5688000" cy="288000"/>
          </a:xfrm>
          <a:prstGeom prst="rect">
            <a:avLst/>
          </a:prstGeom>
          <a:solidFill>
            <a:srgbClr val="0080FF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Fourier Transform &amp; Filters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2000" y="1944000"/>
            <a:ext cx="5688000" cy="288000"/>
          </a:xfrm>
          <a:prstGeom prst="rect">
            <a:avLst/>
          </a:prstGeom>
          <a:solidFill>
            <a:srgbClr val="40008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Image Spectra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52000" y="4248000"/>
            <a:ext cx="2736000" cy="288000"/>
          </a:xfrm>
          <a:prstGeom prst="rect">
            <a:avLst/>
          </a:prstGeom>
          <a:solidFill>
            <a:srgbClr val="400080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smtClean="0">
                <a:effectLst/>
                <a:latin typeface="Calibri" pitchFamily="34" charset="0"/>
              </a:rPr>
              <a:t>Ocean Peak Wavelengths</a:t>
            </a:r>
            <a:endParaRPr lang="de-DE" sz="2000" b="1">
              <a:effectLst/>
              <a:latin typeface="Calibri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252000" y="2520000"/>
            <a:ext cx="5688000" cy="288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Peak Analysis Routine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52000" y="3096000"/>
            <a:ext cx="2736000" cy="288000"/>
          </a:xfrm>
          <a:prstGeom prst="rect">
            <a:avLst/>
          </a:prstGeom>
          <a:solidFill>
            <a:srgbClr val="400080"/>
          </a:solidFill>
          <a:ln w="6350">
            <a:solidFill>
              <a:srgbClr val="FF0000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Image Peak Wavelengths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204000" y="3096000"/>
            <a:ext cx="2736000" cy="288000"/>
          </a:xfrm>
          <a:prstGeom prst="rect">
            <a:avLst/>
          </a:prstGeom>
          <a:solidFill>
            <a:srgbClr val="400080"/>
          </a:solidFill>
          <a:ln w="6350">
            <a:solidFill>
              <a:srgbClr val="FF0000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Image Peak Directions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2000" y="3672000"/>
            <a:ext cx="2736000" cy="288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Empirical Relation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204000" y="4248000"/>
            <a:ext cx="2736000" cy="288000"/>
          </a:xfrm>
          <a:prstGeom prst="rect">
            <a:avLst/>
          </a:prstGeom>
          <a:solidFill>
            <a:srgbClr val="400080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smtClean="0">
                <a:effectLst/>
                <a:latin typeface="Calibri" pitchFamily="34" charset="0"/>
              </a:rPr>
              <a:t>Ocean Peak Directions</a:t>
            </a:r>
            <a:endParaRPr lang="de-DE" sz="2000" b="1">
              <a:effectLst/>
              <a:latin typeface="Calibri" pitchFamily="34" charset="0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6156000" y="3672000"/>
            <a:ext cx="2736000" cy="288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Empirical Relation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6156000" y="4248000"/>
            <a:ext cx="2736000" cy="288000"/>
          </a:xfrm>
          <a:prstGeom prst="rect">
            <a:avLst/>
          </a:prstGeom>
          <a:solidFill>
            <a:srgbClr val="400080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b="1" smtClean="0">
                <a:effectLst/>
                <a:latin typeface="Calibri" pitchFamily="34" charset="0"/>
              </a:rPr>
              <a:t>Ocean SWHs</a:t>
            </a:r>
            <a:endParaRPr lang="de-DE" sz="2000" b="1">
              <a:effectLst/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6156000" y="3096000"/>
            <a:ext cx="2736000" cy="288000"/>
          </a:xfrm>
          <a:prstGeom prst="rect">
            <a:avLst/>
          </a:prstGeom>
          <a:solidFill>
            <a:srgbClr val="400080"/>
          </a:solidFill>
          <a:ln w="6350">
            <a:solidFill>
              <a:srgbClr val="FF0000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Image Mean Intensities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6156000" y="2520000"/>
            <a:ext cx="2736000" cy="288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114300" dist="25400" dir="16200000" algn="ctr" rotWithShape="0">
              <a:srgbClr val="000040"/>
            </a:outerShdw>
          </a:effectLst>
        </p:spPr>
        <p:txBody>
          <a:bodyPr lIns="0" tIns="0" rIns="0" bIns="0" anchor="ctr" anchorCtr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2000" smtClean="0">
                <a:effectLst/>
                <a:latin typeface="Calibri" pitchFamily="34" charset="0"/>
              </a:rPr>
              <a:t>Averaging</a:t>
            </a:r>
            <a:endParaRPr lang="de-DE" sz="2000">
              <a:effectLst/>
              <a:latin typeface="Calibri" pitchFamily="34" charset="0"/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52000" y="4716000"/>
            <a:ext cx="86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252000" y="4716000"/>
            <a:ext cx="86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Developed using RADARSAT-1 hurricane images and WAM spectra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SWH depends most strongly on mean intensity &amp; peak direction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</a:t>
            </a: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</a:t>
            </a: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Extrapolated peak directions permit SWH estimates everywhere;</a:t>
            </a:r>
            <a:b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en-US" sz="24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no wave signatures required!</a:t>
            </a:r>
            <a:endParaRPr lang="de-DE" sz="2400" b="1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477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42" grpId="0"/>
      <p:bldP spid="35" grpId="0" animBg="1"/>
      <p:bldP spid="37" grpId="0" animBg="1"/>
      <p:bldP spid="39" grpId="0" animBg="1"/>
      <p:bldP spid="41" grpId="0" animBg="1"/>
      <p:bldP spid="44" grpId="0" animBg="1"/>
      <p:bldP spid="46" grpId="0" animBg="1"/>
      <p:bldP spid="48" grpId="0" animBg="1"/>
      <p:bldP spid="51" grpId="0" animBg="1"/>
      <p:bldP spid="53" grpId="0" animBg="1"/>
      <p:bldP spid="3" grpId="0" animBg="1"/>
      <p:bldP spid="4" grpId="0" animBg="1"/>
      <p:bldP spid="5" grpId="0" animBg="1"/>
      <p:bldP spid="6" grpId="0" animBg="1"/>
      <p:bldP spid="36" grpId="0" animBg="1"/>
      <p:bldP spid="38" grpId="0" animBg="1"/>
      <p:bldP spid="40" grpId="0" animBg="1"/>
      <p:bldP spid="43" grpId="0" animBg="1"/>
      <p:bldP spid="45" grpId="0" animBg="1"/>
      <p:bldP spid="47" grpId="0" animBg="1"/>
      <p:bldP spid="49" grpId="0" animBg="1"/>
      <p:bldP spid="52" grpId="0" animBg="1"/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344000" y="864000"/>
            <a:ext cx="1656000" cy="360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968000" y="864000"/>
            <a:ext cx="1656000" cy="360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2592000" y="864000"/>
            <a:ext cx="1656000" cy="360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768000" y="756000"/>
            <a:ext cx="1656000" cy="360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392000" y="756000"/>
            <a:ext cx="1656000" cy="360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016000" y="756000"/>
            <a:ext cx="1656000" cy="360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44000" y="1080000"/>
            <a:ext cx="1656000" cy="3096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72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Example Result: Megi 2010-10-15 21:01 GMT</a:t>
            </a:r>
            <a:endParaRPr lang="de-DE" sz="3600" b="1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4000" y="4284000"/>
            <a:ext cx="165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RADARSAT-2 Image</a:t>
            </a:r>
            <a:endParaRPr lang="de-DE" sz="1400">
              <a:effectLst>
                <a:outerShdw blurRad="114300" dist="25400" dir="16200000" algn="tl">
                  <a:srgbClr val="000040"/>
                </a:outerShdw>
              </a:effectLst>
              <a:latin typeface="Calibri" pitchFamily="34" charset="0"/>
            </a:endParaRPr>
          </a:p>
        </p:txBody>
      </p:sp>
      <p:pic>
        <p:nvPicPr>
          <p:cNvPr id="14" name="Picture 13" descr="RSAT2_20101015T21_lm0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" y="1080000"/>
            <a:ext cx="1656000" cy="3096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6" name="Picture 15" descr="RSAT2_20101015T21.lpk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2000" y="756000"/>
            <a:ext cx="1656000" cy="360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44000" y="4644000"/>
            <a:ext cx="8856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  <a:b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</a:br>
            <a:endParaRPr lang="de-DE" sz="2400" smtClean="0">
              <a:solidFill>
                <a:srgbClr val="000040">
                  <a:alpha val="25000"/>
                </a:srgbClr>
              </a:solidFill>
              <a:effectLst/>
              <a:latin typeface="Calibri" pitchFamily="34" charset="0"/>
              <a:sym typeface="Wingdings" pitchFamily="2" charset="2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solidFill>
                  <a:srgbClr val="000040">
                    <a:alpha val="25000"/>
                  </a:srgbClr>
                </a:solidFill>
                <a:effectLst/>
                <a:latin typeface="Calibri" pitchFamily="34" charset="0"/>
                <a:sym typeface="Wingdings" pitchFamily="2" charset="2"/>
              </a:rPr>
              <a:t>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44000" y="4644000"/>
            <a:ext cx="8856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Peak wavelength &amp; direction: Similar results; differences partly due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/>
              </a:rPr>
              <a:t>	to different filtering &amp; peak detection methods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/>
            </a:endParaRPr>
          </a:p>
          <a:p>
            <a:pPr marL="0" lvl="1" defTabSz="360000">
              <a:lnSpc>
                <a:spcPct val="90000"/>
              </a:lnSpc>
              <a:spcAft>
                <a:spcPts val="300"/>
              </a:spcAft>
            </a:pPr>
            <a:r>
              <a:rPr lang="de-DE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	</a:t>
            </a: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SWH: Better coverage with new method; large values around center</a:t>
            </a:r>
            <a:b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</a:br>
            <a:r>
              <a:rPr lang="en-US" sz="2400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  <a:sym typeface="Wingdings" pitchFamily="2" charset="2"/>
              </a:rPr>
              <a:t>	of storm consistent with SWAN</a:t>
            </a:r>
            <a:endParaRPr lang="de-DE" sz="2400" smtClean="0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" y="755999"/>
            <a:ext cx="1656000" cy="360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864000"/>
            <a:ext cx="1656000" cy="360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5" name="Picture 14" descr="RSAT2_20101015T21.swh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864000"/>
            <a:ext cx="1656000" cy="360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20" name="Picture 19" descr="RSAT2_20101015T21.lpksri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8000" y="756000"/>
            <a:ext cx="1656000" cy="360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26" name="Picture 25" descr="RSAT2_20101015T21.swhsri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4000" y="864000"/>
            <a:ext cx="1656000" cy="360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03212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11" grpId="0" animBg="1"/>
      <p:bldP spid="10" grpId="0" animBg="1"/>
      <p:bldP spid="9" grpId="0" animBg="1"/>
      <p:bldP spid="8" grpId="0" animBg="1"/>
      <p:bldP spid="42" grpId="0"/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4968000" y="720000"/>
            <a:ext cx="1656000" cy="50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592000" y="720000"/>
            <a:ext cx="1656000" cy="50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392000" y="648000"/>
            <a:ext cx="1656000" cy="50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016000" y="648000"/>
            <a:ext cx="1656000" cy="50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44000" y="936000"/>
            <a:ext cx="1656000" cy="4608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36000"/>
            <a:ext cx="91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Aft>
                <a:spcPct val="25000"/>
              </a:spcAft>
            </a:pPr>
            <a:r>
              <a:rPr lang="de-DE" sz="3600" b="1" smtClean="0">
                <a:effectLst>
                  <a:outerShdw blurRad="114300" dist="25400" dir="16200000" algn="ctr" rotWithShape="0">
                    <a:srgbClr val="000040"/>
                  </a:outerShdw>
                </a:effectLst>
                <a:latin typeface="Calibri" pitchFamily="34" charset="0"/>
              </a:rPr>
              <a:t>Example Result: Megi 2010-10-17 21:44 GMT</a:t>
            </a:r>
            <a:endParaRPr lang="de-DE" sz="3600" b="1">
              <a:effectLst>
                <a:outerShdw blurRad="114300" dist="25400" dir="16200000" algn="ctr" rotWithShape="0">
                  <a:srgbClr val="00004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RSAT2_20101017_lm0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0" y="936000"/>
            <a:ext cx="1656000" cy="4608000"/>
          </a:xfrm>
          <a:prstGeom prst="rect">
            <a:avLst/>
          </a:prstGeom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5" name="Picture 4" descr="RSAT2_20101017.lpk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2000" y="648000"/>
            <a:ext cx="1656000" cy="504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44000" y="5652000"/>
            <a:ext cx="165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smtClean="0">
                <a:effectLst>
                  <a:outerShdw blurRad="114300" dist="25400" dir="16200000" algn="tl">
                    <a:srgbClr val="000040"/>
                  </a:outerShdw>
                </a:effectLst>
                <a:latin typeface="Calibri" pitchFamily="34" charset="0"/>
              </a:rPr>
              <a:t>RADARSAT-2 Image</a:t>
            </a:r>
            <a:endParaRPr lang="de-DE" sz="1400">
              <a:effectLst>
                <a:outerShdw blurRad="114300" dist="25400" dir="16200000" algn="tl">
                  <a:srgbClr val="00004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0" y="648000"/>
            <a:ext cx="1656000" cy="504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720000"/>
            <a:ext cx="1656000" cy="504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4" name="Picture 3" descr="RSAT2_20101017.swh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8000" y="720000"/>
            <a:ext cx="1656000" cy="5040000"/>
          </a:xfrm>
          <a:prstGeom prst="rect">
            <a:avLst/>
          </a:prstGeom>
          <a:ln w="25400">
            <a:solidFill>
              <a:schemeClr val="bg1"/>
            </a:solidFill>
            <a:miter lim="800000"/>
          </a:ln>
          <a:effectLst>
            <a:outerShdw blurRad="114300" dist="25400" dir="16200000" algn="ctr" rotWithShape="0">
              <a:srgbClr val="000040"/>
            </a:outerShdw>
          </a:effectLst>
        </p:spPr>
      </p:pic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6768000" y="648000"/>
            <a:ext cx="1656000" cy="50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7344000" y="720000"/>
            <a:ext cx="1656000" cy="5040000"/>
          </a:xfrm>
          <a:prstGeom prst="rect">
            <a:avLst/>
          </a:prstGeom>
          <a:noFill/>
          <a:ln w="3175">
            <a:solidFill>
              <a:srgbClr val="000040">
                <a:alpha val="25098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" name="Picture 16" descr="RSAT2_20101017.lpksri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8000" y="648000"/>
            <a:ext cx="1656000" cy="504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</p:pic>
      <p:pic>
        <p:nvPicPr>
          <p:cNvPr id="18" name="Picture 17" descr="RSAT2_20101017.swhsri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4000" y="720000"/>
            <a:ext cx="1656000" cy="50400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114300" dist="25400" dir="16200000" algn="ctr" rotWithShape="0">
              <a:srgbClr val="00004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4032129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9" grpId="0" animBg="1"/>
      <p:bldP spid="8" grpId="0" animBg="1"/>
      <p:bldP spid="42" grpId="0"/>
      <p:bldP spid="13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lIns="0" tIns="0" rIns="0" bIns="0"/>
      <a:lstStyle>
        <a:defPPr marL="0" defTabSz="360000">
          <a:spcAft>
            <a:spcPts val="600"/>
          </a:spcAft>
          <a:defRPr sz="2400" smtClean="0">
            <a:solidFill>
              <a:srgbClr val="000040">
                <a:alpha val="25000"/>
              </a:srgbClr>
            </a:solidFill>
            <a:effectLst/>
            <a:latin typeface="Calibri" pitchFamily="34" charset="0"/>
            <a:sym typeface="Wingdings" pitchFamily="2" charset="2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14747</TotalTime>
  <Words>257</Words>
  <Application>Microsoft Macintosh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für Meereskunde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Roland Romeiser</dc:creator>
  <cp:lastModifiedBy>ORLANDO FLOREZ</cp:lastModifiedBy>
  <cp:revision>1126</cp:revision>
  <dcterms:created xsi:type="dcterms:W3CDTF">2003-08-28T13:39:42Z</dcterms:created>
  <dcterms:modified xsi:type="dcterms:W3CDTF">2011-05-19T13:52:43Z</dcterms:modified>
</cp:coreProperties>
</file>