
<file path=[Content_Types].xml><?xml version="1.0" encoding="utf-8"?>
<Types xmlns="http://schemas.openxmlformats.org/package/2006/content-types">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docProps/app.xml" ContentType="application/vnd.openxmlformats-officedocument.extended-properties+xml"/>
  <Override PartName="/ppt/slides/slide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Layouts/slideLayout3.xml" ContentType="application/vnd.openxmlformats-officedocument.presentationml.slideLayout+xml"/>
  <Override PartName="/ppt/slides/slide3.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Default Extension="png" ContentType="image/png"/>
  <Override PartName="/docProps/core.xml" ContentType="application/vnd.openxmlformats-package.core-properties+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s/slide15.xml" ContentType="application/vnd.openxmlformats-officedocument.presentationml.slide+xml"/>
  <Override PartName="/ppt/viewProps.xml" ContentType="application/vnd.openxmlformats-officedocument.presentationml.viewProps+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Default Extension="gif" ContentType="image/gif"/>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sldIdLst>
    <p:sldId id="257" r:id="rId2"/>
    <p:sldId id="258" r:id="rId3"/>
    <p:sldId id="259" r:id="rId4"/>
    <p:sldId id="272" r:id="rId5"/>
    <p:sldId id="260" r:id="rId6"/>
    <p:sldId id="270" r:id="rId7"/>
    <p:sldId id="261" r:id="rId8"/>
    <p:sldId id="262" r:id="rId9"/>
    <p:sldId id="265" r:id="rId10"/>
    <p:sldId id="266" r:id="rId11"/>
    <p:sldId id="267" r:id="rId12"/>
    <p:sldId id="263" r:id="rId13"/>
    <p:sldId id="264" r:id="rId14"/>
    <p:sldId id="268"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4629" autoAdjust="0"/>
    <p:restoredTop sz="94660"/>
  </p:normalViewPr>
  <p:slideViewPr>
    <p:cSldViewPr>
      <p:cViewPr varScale="1">
        <p:scale>
          <a:sx n="154" d="100"/>
          <a:sy n="154" d="100"/>
        </p:scale>
        <p:origin x="-1208"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4" Type="http://schemas.openxmlformats.org/officeDocument/2006/relationships/slide" Target="slides/slide13.xml"/><Relationship Id="rId20" Type="http://schemas.openxmlformats.org/officeDocument/2006/relationships/theme" Target="theme/theme1.xml"/><Relationship Id="rId4" Type="http://schemas.openxmlformats.org/officeDocument/2006/relationships/slide" Target="slides/slide3.xml"/><Relationship Id="rId21" Type="http://schemas.openxmlformats.org/officeDocument/2006/relationships/tableStyles" Target="tableStyles.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slide" Target="slides/slide15.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slide" Target="slides/slide14.xml"/><Relationship Id="rId12" Type="http://schemas.openxmlformats.org/officeDocument/2006/relationships/slide" Target="slides/slide11.xml"/><Relationship Id="rId17" Type="http://schemas.openxmlformats.org/officeDocument/2006/relationships/printerSettings" Target="printerSettings/printerSettings1.bin"/><Relationship Id="rId19" Type="http://schemas.openxmlformats.org/officeDocument/2006/relationships/viewProps" Target="viewProps.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57CEE1-9988-4555-ABB4-3DC7D6D4EE02}" type="datetimeFigureOut">
              <a:rPr lang="en-US" smtClean="0"/>
              <a:pPr/>
              <a:t>5/11/11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38480-B07E-4F55-9729-68B5643011E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57CEE1-9988-4555-ABB4-3DC7D6D4EE02}" type="datetimeFigureOut">
              <a:rPr lang="en-US" smtClean="0"/>
              <a:pPr/>
              <a:t>5/11/11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38480-B07E-4F55-9729-68B5643011E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57CEE1-9988-4555-ABB4-3DC7D6D4EE02}" type="datetimeFigureOut">
              <a:rPr lang="en-US" smtClean="0"/>
              <a:pPr/>
              <a:t>5/11/11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38480-B07E-4F55-9729-68B5643011E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57CEE1-9988-4555-ABB4-3DC7D6D4EE02}" type="datetimeFigureOut">
              <a:rPr lang="en-US" smtClean="0"/>
              <a:pPr/>
              <a:t>5/11/11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38480-B07E-4F55-9729-68B5643011E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57CEE1-9988-4555-ABB4-3DC7D6D4EE02}" type="datetimeFigureOut">
              <a:rPr lang="en-US" smtClean="0"/>
              <a:pPr/>
              <a:t>5/11/11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38480-B07E-4F55-9729-68B5643011E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57CEE1-9988-4555-ABB4-3DC7D6D4EE02}" type="datetimeFigureOut">
              <a:rPr lang="en-US" smtClean="0"/>
              <a:pPr/>
              <a:t>5/11/11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38480-B07E-4F55-9729-68B5643011E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57CEE1-9988-4555-ABB4-3DC7D6D4EE02}" type="datetimeFigureOut">
              <a:rPr lang="en-US" smtClean="0"/>
              <a:pPr/>
              <a:t>5/11/11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E38480-B07E-4F55-9729-68B5643011E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57CEE1-9988-4555-ABB4-3DC7D6D4EE02}" type="datetimeFigureOut">
              <a:rPr lang="en-US" smtClean="0"/>
              <a:pPr/>
              <a:t>5/11/11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E38480-B07E-4F55-9729-68B5643011E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7CEE1-9988-4555-ABB4-3DC7D6D4EE02}" type="datetimeFigureOut">
              <a:rPr lang="en-US" smtClean="0"/>
              <a:pPr/>
              <a:t>5/11/11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E38480-B07E-4F55-9729-68B5643011E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57CEE1-9988-4555-ABB4-3DC7D6D4EE02}" type="datetimeFigureOut">
              <a:rPr lang="en-US" smtClean="0"/>
              <a:pPr/>
              <a:t>5/11/11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38480-B07E-4F55-9729-68B5643011E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57CEE1-9988-4555-ABB4-3DC7D6D4EE02}" type="datetimeFigureOut">
              <a:rPr lang="en-US" smtClean="0"/>
              <a:pPr/>
              <a:t>5/11/11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38480-B07E-4F55-9729-68B5643011E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7CEE1-9988-4555-ABB4-3DC7D6D4EE02}" type="datetimeFigureOut">
              <a:rPr lang="en-US" smtClean="0"/>
              <a:pPr/>
              <a:t>5/11/11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38480-B07E-4F55-9729-68B5643011E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gif"/></Relationships>
</file>

<file path=ppt/slides/_rels/slide10.xml.rels><?xml version="1.0" encoding="UTF-8" standalone="yes"?>
<Relationships xmlns="http://schemas.openxmlformats.org/package/2006/relationships"><Relationship Id="rId6" Type="http://schemas.openxmlformats.org/officeDocument/2006/relationships/image" Target="../media/image16.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mailto:loehrer@ucar.edu"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lum bright="-18000" contrast="7000"/>
          </a:blip>
          <a:stretch>
            <a:fillRect/>
          </a:stretch>
        </p:blipFill>
        <p:spPr bwMode="auto">
          <a:xfrm>
            <a:off x="0" y="-1102352"/>
            <a:ext cx="9753600" cy="9753600"/>
          </a:xfrm>
          <a:prstGeom prst="rect">
            <a:avLst/>
          </a:prstGeom>
          <a:noFill/>
          <a:ln>
            <a:noFill/>
          </a:ln>
        </p:spPr>
      </p:pic>
      <p:sp>
        <p:nvSpPr>
          <p:cNvPr id="2" name="TextBox 1"/>
          <p:cNvSpPr txBox="1"/>
          <p:nvPr/>
        </p:nvSpPr>
        <p:spPr>
          <a:xfrm>
            <a:off x="380712" y="0"/>
            <a:ext cx="8534687" cy="6524863"/>
          </a:xfrm>
          <a:prstGeom prst="rect">
            <a:avLst/>
          </a:prstGeom>
          <a:noFill/>
        </p:spPr>
        <p:txBody>
          <a:bodyPr wrap="square" rtlCol="0">
            <a:spAutoFit/>
          </a:bodyPr>
          <a:lstStyle/>
          <a:p>
            <a:pPr algn="ctr"/>
            <a:r>
              <a:rPr lang="en-US" sz="3000" b="1" dirty="0" smtClean="0">
                <a:solidFill>
                  <a:schemeClr val="bg1"/>
                </a:solidFill>
                <a:effectLst>
                  <a:outerShdw dist="88900" dir="2400000" algn="ctr" rotWithShape="0">
                    <a:prstClr val="black">
                      <a:alpha val="40000"/>
                    </a:prstClr>
                  </a:outerShdw>
                </a:effectLst>
                <a:latin typeface="+mj-lt"/>
              </a:rPr>
              <a:t>ITOP -2010 Data Management Support at NCAR/EOL</a:t>
            </a:r>
          </a:p>
          <a:p>
            <a:pPr algn="ctr"/>
            <a:endParaRPr lang="en-US" sz="2800" b="1" dirty="0" smtClean="0">
              <a:latin typeface="Franklin Gothic Demi" pitchFamily="34" charset="0"/>
            </a:endParaRPr>
          </a:p>
          <a:p>
            <a:pPr algn="ctr"/>
            <a:endParaRPr lang="en-US" sz="2800" b="1" dirty="0">
              <a:ln w="0">
                <a:solidFill>
                  <a:schemeClr val="tx1"/>
                </a:solidFill>
              </a:ln>
              <a:latin typeface="Franklin Gothic Demi" pitchFamily="34" charset="0"/>
            </a:endParaRPr>
          </a:p>
          <a:p>
            <a:pPr algn="ctr"/>
            <a:r>
              <a:rPr lang="en-US" sz="2800" dirty="0" smtClean="0">
                <a:ln w="0">
                  <a:noFill/>
                </a:ln>
                <a:solidFill>
                  <a:schemeClr val="bg1"/>
                </a:solidFill>
                <a:effectLst>
                  <a:outerShdw dist="88900" dir="2400000" algn="tl" rotWithShape="0">
                    <a:schemeClr val="tx2">
                      <a:lumMod val="50000"/>
                      <a:alpha val="40000"/>
                    </a:schemeClr>
                  </a:outerShdw>
                </a:effectLst>
                <a:latin typeface="+mj-lt"/>
              </a:rPr>
              <a:t>Scot Loehrer, </a:t>
            </a:r>
            <a:r>
              <a:rPr lang="en-US" sz="3200" b="1" dirty="0" smtClean="0">
                <a:ln w="0">
                  <a:noFill/>
                </a:ln>
                <a:solidFill>
                  <a:schemeClr val="bg1"/>
                </a:solidFill>
                <a:effectLst>
                  <a:outerShdw dist="88900" dir="2400000" algn="tl" rotWithShape="0">
                    <a:schemeClr val="tx2">
                      <a:lumMod val="50000"/>
                      <a:alpha val="40000"/>
                    </a:schemeClr>
                  </a:outerShdw>
                </a:effectLst>
                <a:latin typeface="+mj-lt"/>
              </a:rPr>
              <a:t>Jim Moore </a:t>
            </a:r>
            <a:r>
              <a:rPr lang="en-US" sz="2800" dirty="0" smtClean="0">
                <a:ln w="0">
                  <a:noFill/>
                </a:ln>
                <a:solidFill>
                  <a:schemeClr val="bg1"/>
                </a:solidFill>
                <a:effectLst>
                  <a:outerShdw dist="88900" dir="2400000" algn="tl" rotWithShape="0">
                    <a:schemeClr val="tx2">
                      <a:lumMod val="50000"/>
                      <a:alpha val="40000"/>
                    </a:schemeClr>
                  </a:outerShdw>
                </a:effectLst>
                <a:latin typeface="+mj-lt"/>
              </a:rPr>
              <a:t>and Steve Williams</a:t>
            </a:r>
          </a:p>
          <a:p>
            <a:pPr algn="ctr"/>
            <a:r>
              <a:rPr lang="en-US" sz="2800" dirty="0" smtClean="0">
                <a:ln w="0">
                  <a:noFill/>
                </a:ln>
                <a:solidFill>
                  <a:schemeClr val="bg1"/>
                </a:solidFill>
                <a:effectLst>
                  <a:outerShdw dist="88900" dir="2400000" algn="tl" rotWithShape="0">
                    <a:schemeClr val="tx2">
                      <a:lumMod val="50000"/>
                      <a:alpha val="40000"/>
                    </a:schemeClr>
                  </a:outerShdw>
                </a:effectLst>
                <a:latin typeface="+mj-lt"/>
              </a:rPr>
              <a:t>NCAR/EOL</a:t>
            </a:r>
          </a:p>
          <a:p>
            <a:pPr algn="ctr"/>
            <a:endParaRPr lang="en-US" sz="2800" b="1" dirty="0">
              <a:latin typeface="Franklin Gothic Demi" pitchFamily="34" charset="0"/>
            </a:endParaRPr>
          </a:p>
          <a:p>
            <a:pPr algn="ctr"/>
            <a:endParaRPr lang="en-US" sz="2800" b="1" dirty="0" smtClean="0">
              <a:latin typeface="Franklin Gothic Demi" pitchFamily="34" charset="0"/>
            </a:endParaRPr>
          </a:p>
          <a:p>
            <a:pPr algn="ctr"/>
            <a:endParaRPr lang="en-US" sz="2800" b="1" dirty="0" smtClean="0">
              <a:latin typeface="Franklin Gothic Demi" pitchFamily="34" charset="0"/>
            </a:endParaRPr>
          </a:p>
          <a:p>
            <a:pPr algn="ctr"/>
            <a:endParaRPr lang="en-US" sz="2800" b="1" dirty="0" smtClean="0">
              <a:latin typeface="Franklin Gothic Demi" pitchFamily="34" charset="0"/>
            </a:endParaRPr>
          </a:p>
          <a:p>
            <a:pPr algn="ctr"/>
            <a:endParaRPr lang="en-US" sz="2800" b="1" dirty="0" smtClean="0">
              <a:latin typeface="Franklin Gothic Demi" pitchFamily="34" charset="0"/>
            </a:endParaRPr>
          </a:p>
          <a:p>
            <a:pPr algn="ctr"/>
            <a:endParaRPr lang="en-US" sz="2800" b="1" dirty="0" smtClean="0">
              <a:latin typeface="Franklin Gothic Demi" pitchFamily="34" charset="0"/>
            </a:endParaRPr>
          </a:p>
          <a:p>
            <a:pPr algn="ctr"/>
            <a:endParaRPr lang="en-US" sz="2800" b="1" dirty="0">
              <a:latin typeface="Franklin Gothic Demi" pitchFamily="34" charset="0"/>
            </a:endParaRPr>
          </a:p>
          <a:p>
            <a:pPr algn="ctr"/>
            <a:endParaRPr lang="en-US" sz="2800" b="1" dirty="0" smtClean="0">
              <a:latin typeface="Franklin Gothic Demi" pitchFamily="34" charset="0"/>
            </a:endParaRPr>
          </a:p>
          <a:p>
            <a:pPr algn="ctr"/>
            <a:endParaRPr lang="en-US" sz="2800" b="1" dirty="0" smtClean="0">
              <a:latin typeface="Franklin Gothic Demi" pitchFamily="34" charset="0"/>
            </a:endParaRPr>
          </a:p>
          <a:p>
            <a:pPr algn="ctr"/>
            <a:r>
              <a:rPr lang="en-US" sz="2000" b="1" dirty="0" smtClean="0">
                <a:ln w="12700">
                  <a:noFill/>
                </a:ln>
                <a:solidFill>
                  <a:schemeClr val="bg1"/>
                </a:solidFill>
                <a:effectLst>
                  <a:outerShdw dist="88900" dir="2400000" algn="ctr" rotWithShape="0">
                    <a:prstClr val="black">
                      <a:alpha val="40000"/>
                    </a:prstClr>
                  </a:outerShdw>
                </a:effectLst>
              </a:rPr>
              <a:t>ITOP  Santa Fe Meeting                                 17-20 May</a:t>
            </a:r>
            <a:endParaRPr lang="en-US" sz="2000" b="1" dirty="0">
              <a:ln w="12700">
                <a:noFill/>
              </a:ln>
              <a:solidFill>
                <a:schemeClr val="bg1"/>
              </a:solidFill>
              <a:effectLst>
                <a:outerShdw dist="88900" dir="2400000" algn="ctr" rotWithShape="0">
                  <a:prstClr val="black">
                    <a:alpha val="40000"/>
                  </a:prstClr>
                </a:outerShdw>
              </a:effectLst>
            </a:endParaRPr>
          </a:p>
        </p:txBody>
      </p:sp>
      <p:pic>
        <p:nvPicPr>
          <p:cNvPr id="5" name="Picture 4" descr="EOL_logo_trans_bg.gif"/>
          <p:cNvPicPr>
            <a:picLocks noChangeAspect="1"/>
          </p:cNvPicPr>
          <p:nvPr/>
        </p:nvPicPr>
        <p:blipFill>
          <a:blip r:embed="rId3" cstate="print"/>
          <a:stretch>
            <a:fillRect/>
          </a:stretch>
        </p:blipFill>
        <p:spPr>
          <a:xfrm>
            <a:off x="0" y="5873572"/>
            <a:ext cx="990600" cy="984428"/>
          </a:xfrm>
          <a:prstGeom prst="rect">
            <a:avLst/>
          </a:prstGeom>
        </p:spPr>
      </p:pic>
      <p:pic>
        <p:nvPicPr>
          <p:cNvPr id="6" name="Picture 5" descr="cdslogofinal_transparent.png"/>
          <p:cNvPicPr>
            <a:picLocks noChangeAspect="1"/>
          </p:cNvPicPr>
          <p:nvPr/>
        </p:nvPicPr>
        <p:blipFill>
          <a:blip r:embed="rId4" cstate="print"/>
          <a:stretch>
            <a:fillRect/>
          </a:stretch>
        </p:blipFill>
        <p:spPr>
          <a:xfrm>
            <a:off x="8031891" y="6172200"/>
            <a:ext cx="1112108" cy="685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n-US" sz="2800" b="1" dirty="0" smtClean="0">
                <a:solidFill>
                  <a:schemeClr val="tx1">
                    <a:lumMod val="95000"/>
                    <a:lumOff val="5000"/>
                  </a:schemeClr>
                </a:solidFill>
              </a:rPr>
              <a:t>GTS METAR/SYNOP  and Ship/Drifter Locations</a:t>
            </a:r>
            <a:endParaRPr lang="en-US" sz="2800" b="1" dirty="0">
              <a:solidFill>
                <a:schemeClr val="tx1">
                  <a:lumMod val="95000"/>
                  <a:lumOff val="5000"/>
                </a:schemeClr>
              </a:solidFill>
            </a:endParaRPr>
          </a:p>
        </p:txBody>
      </p:sp>
      <p:pic>
        <p:nvPicPr>
          <p:cNvPr id="1027" name="Picture 3"/>
          <p:cNvPicPr>
            <a:picLocks noChangeAspect="1" noChangeArrowheads="1"/>
          </p:cNvPicPr>
          <p:nvPr/>
        </p:nvPicPr>
        <p:blipFill>
          <a:blip r:embed="rId2" cstate="print"/>
          <a:srcRect t="4444"/>
          <a:stretch>
            <a:fillRect/>
          </a:stretch>
        </p:blipFill>
        <p:spPr bwMode="auto">
          <a:xfrm>
            <a:off x="0" y="533400"/>
            <a:ext cx="9144000" cy="4914900"/>
          </a:xfrm>
          <a:prstGeom prst="rect">
            <a:avLst/>
          </a:prstGeom>
          <a:noFill/>
          <a:ln w="9525">
            <a:noFill/>
            <a:miter lim="800000"/>
            <a:headEnd/>
            <a:tailEnd/>
          </a:ln>
        </p:spPr>
      </p:pic>
      <p:grpSp>
        <p:nvGrpSpPr>
          <p:cNvPr id="13" name="Group 12"/>
          <p:cNvGrpSpPr/>
          <p:nvPr/>
        </p:nvGrpSpPr>
        <p:grpSpPr>
          <a:xfrm>
            <a:off x="152400" y="5486400"/>
            <a:ext cx="2942830" cy="978932"/>
            <a:chOff x="228600" y="5791200"/>
            <a:chExt cx="2942830" cy="978932"/>
          </a:xfrm>
        </p:grpSpPr>
        <p:pic>
          <p:nvPicPr>
            <p:cNvPr id="1028" name="Picture 4"/>
            <p:cNvPicPr>
              <a:picLocks noChangeAspect="1" noChangeArrowheads="1"/>
            </p:cNvPicPr>
            <p:nvPr/>
          </p:nvPicPr>
          <p:blipFill>
            <a:blip r:embed="rId3" cstate="print">
              <a:clrChange>
                <a:clrFrom>
                  <a:srgbClr val="ECE9D8"/>
                </a:clrFrom>
                <a:clrTo>
                  <a:srgbClr val="ECE9D8">
                    <a:alpha val="0"/>
                  </a:srgbClr>
                </a:clrTo>
              </a:clrChange>
            </a:blip>
            <a:srcRect l="4502" t="4993" r="87915" b="84880"/>
            <a:stretch>
              <a:fillRect/>
            </a:stretch>
          </p:blipFill>
          <p:spPr bwMode="auto">
            <a:xfrm>
              <a:off x="304800" y="5867400"/>
              <a:ext cx="152400" cy="228600"/>
            </a:xfrm>
            <a:prstGeom prst="rect">
              <a:avLst/>
            </a:prstGeom>
            <a:noFill/>
            <a:ln w="9525">
              <a:noFill/>
              <a:miter lim="800000"/>
              <a:headEnd/>
              <a:tailEnd/>
            </a:ln>
          </p:spPr>
        </p:pic>
        <p:sp>
          <p:nvSpPr>
            <p:cNvPr id="6" name="TextBox 5"/>
            <p:cNvSpPr txBox="1"/>
            <p:nvPr/>
          </p:nvSpPr>
          <p:spPr>
            <a:xfrm>
              <a:off x="533400" y="5791200"/>
              <a:ext cx="1362361" cy="369332"/>
            </a:xfrm>
            <a:prstGeom prst="rect">
              <a:avLst/>
            </a:prstGeom>
            <a:noFill/>
          </p:spPr>
          <p:txBody>
            <a:bodyPr wrap="none" rtlCol="0">
              <a:spAutoFit/>
            </a:bodyPr>
            <a:lstStyle/>
            <a:p>
              <a:r>
                <a:rPr lang="en-US" dirty="0" smtClean="0"/>
                <a:t>Buoy/Drifter</a:t>
              </a:r>
              <a:endParaRPr lang="en-US" dirty="0"/>
            </a:p>
          </p:txBody>
        </p:sp>
        <p:pic>
          <p:nvPicPr>
            <p:cNvPr id="1029" name="Picture 5"/>
            <p:cNvPicPr>
              <a:picLocks noChangeAspect="1" noChangeArrowheads="1"/>
            </p:cNvPicPr>
            <p:nvPr/>
          </p:nvPicPr>
          <p:blipFill>
            <a:blip r:embed="rId4" cstate="print">
              <a:clrChange>
                <a:clrFrom>
                  <a:srgbClr val="ECE9D8"/>
                </a:clrFrom>
                <a:clrTo>
                  <a:srgbClr val="ECE9D8">
                    <a:alpha val="0"/>
                  </a:srgbClr>
                </a:clrTo>
              </a:clrChange>
              <a:duotone>
                <a:prstClr val="black"/>
                <a:srgbClr val="FFFF00">
                  <a:tint val="45000"/>
                  <a:satMod val="400000"/>
                </a:srgbClr>
              </a:duotone>
            </a:blip>
            <a:srcRect l="2528" t="4993" r="86098" b="84880"/>
            <a:stretch>
              <a:fillRect/>
            </a:stretch>
          </p:blipFill>
          <p:spPr bwMode="auto">
            <a:xfrm>
              <a:off x="228600" y="6096000"/>
              <a:ext cx="304800" cy="304800"/>
            </a:xfrm>
            <a:prstGeom prst="rect">
              <a:avLst/>
            </a:prstGeom>
            <a:noFill/>
            <a:ln w="9525">
              <a:noFill/>
              <a:miter lim="800000"/>
              <a:headEnd/>
              <a:tailEnd/>
            </a:ln>
          </p:spPr>
        </p:pic>
        <p:sp>
          <p:nvSpPr>
            <p:cNvPr id="8" name="TextBox 7"/>
            <p:cNvSpPr txBox="1"/>
            <p:nvPr/>
          </p:nvSpPr>
          <p:spPr>
            <a:xfrm>
              <a:off x="533400" y="6096000"/>
              <a:ext cx="2638030" cy="369332"/>
            </a:xfrm>
            <a:prstGeom prst="rect">
              <a:avLst/>
            </a:prstGeom>
            <a:noFill/>
          </p:spPr>
          <p:txBody>
            <a:bodyPr wrap="none" rtlCol="0">
              <a:spAutoFit/>
            </a:bodyPr>
            <a:lstStyle/>
            <a:p>
              <a:r>
                <a:rPr lang="en-US" dirty="0" smtClean="0"/>
                <a:t>Voluntary Observing Ships</a:t>
              </a:r>
              <a:endParaRPr lang="en-US" dirty="0"/>
            </a:p>
          </p:txBody>
        </p:sp>
        <p:pic>
          <p:nvPicPr>
            <p:cNvPr id="1030" name="Picture 6"/>
            <p:cNvPicPr>
              <a:picLocks noChangeAspect="1" noChangeArrowheads="1"/>
            </p:cNvPicPr>
            <p:nvPr/>
          </p:nvPicPr>
          <p:blipFill>
            <a:blip r:embed="rId5" cstate="print"/>
            <a:srcRect l="27251" t="46624" r="68957" b="50000"/>
            <a:stretch>
              <a:fillRect/>
            </a:stretch>
          </p:blipFill>
          <p:spPr bwMode="auto">
            <a:xfrm>
              <a:off x="228600" y="6477000"/>
              <a:ext cx="228600" cy="228600"/>
            </a:xfrm>
            <a:prstGeom prst="rect">
              <a:avLst/>
            </a:prstGeom>
            <a:noFill/>
            <a:ln w="9525">
              <a:noFill/>
              <a:miter lim="800000"/>
              <a:headEnd/>
              <a:tailEnd/>
            </a:ln>
          </p:spPr>
        </p:pic>
        <p:sp>
          <p:nvSpPr>
            <p:cNvPr id="10" name="TextBox 9"/>
            <p:cNvSpPr txBox="1"/>
            <p:nvPr/>
          </p:nvSpPr>
          <p:spPr>
            <a:xfrm>
              <a:off x="533400" y="6400800"/>
              <a:ext cx="820417" cy="369332"/>
            </a:xfrm>
            <a:prstGeom prst="rect">
              <a:avLst/>
            </a:prstGeom>
            <a:noFill/>
          </p:spPr>
          <p:txBody>
            <a:bodyPr wrap="none" rtlCol="0">
              <a:spAutoFit/>
            </a:bodyPr>
            <a:lstStyle/>
            <a:p>
              <a:r>
                <a:rPr lang="en-US" dirty="0" smtClean="0"/>
                <a:t>SYNOP</a:t>
              </a:r>
              <a:endParaRPr lang="en-US" dirty="0"/>
            </a:p>
          </p:txBody>
        </p:sp>
      </p:grpSp>
      <p:pic>
        <p:nvPicPr>
          <p:cNvPr id="1032" name="Picture 8"/>
          <p:cNvPicPr>
            <a:picLocks noChangeAspect="1" noChangeArrowheads="1"/>
          </p:cNvPicPr>
          <p:nvPr/>
        </p:nvPicPr>
        <p:blipFill>
          <a:blip r:embed="rId6" cstate="print">
            <a:clrChange>
              <a:clrFrom>
                <a:srgbClr val="FFFFFF"/>
              </a:clrFrom>
              <a:clrTo>
                <a:srgbClr val="FFFFFF">
                  <a:alpha val="0"/>
                </a:srgbClr>
              </a:clrTo>
            </a:clrChange>
            <a:duotone>
              <a:prstClr val="black"/>
              <a:schemeClr val="accent2">
                <a:lumMod val="75000"/>
                <a:tint val="45000"/>
                <a:satMod val="400000"/>
              </a:schemeClr>
            </a:duotone>
          </a:blip>
          <a:srcRect l="33570" t="46624" r="62638" b="50000"/>
          <a:stretch>
            <a:fillRect/>
          </a:stretch>
        </p:blipFill>
        <p:spPr bwMode="auto">
          <a:xfrm>
            <a:off x="228600" y="6477000"/>
            <a:ext cx="152400" cy="152400"/>
          </a:xfrm>
          <a:prstGeom prst="rect">
            <a:avLst/>
          </a:prstGeom>
          <a:noFill/>
          <a:ln w="9525">
            <a:noFill/>
            <a:miter lim="800000"/>
            <a:headEnd/>
            <a:tailEnd/>
          </a:ln>
        </p:spPr>
      </p:pic>
      <p:sp>
        <p:nvSpPr>
          <p:cNvPr id="14" name="TextBox 13"/>
          <p:cNvSpPr txBox="1"/>
          <p:nvPr/>
        </p:nvSpPr>
        <p:spPr>
          <a:xfrm>
            <a:off x="457200" y="6400800"/>
            <a:ext cx="846322" cy="369332"/>
          </a:xfrm>
          <a:prstGeom prst="rect">
            <a:avLst/>
          </a:prstGeom>
          <a:noFill/>
        </p:spPr>
        <p:txBody>
          <a:bodyPr wrap="none" rtlCol="0">
            <a:spAutoFit/>
          </a:bodyPr>
          <a:lstStyle/>
          <a:p>
            <a:r>
              <a:rPr lang="en-US" dirty="0" smtClean="0"/>
              <a:t>METAR</a:t>
            </a:r>
            <a:endParaRPr lang="en-US" dirty="0"/>
          </a:p>
        </p:txBody>
      </p:sp>
      <p:sp>
        <p:nvSpPr>
          <p:cNvPr id="15" name="TextBox 14"/>
          <p:cNvSpPr txBox="1"/>
          <p:nvPr/>
        </p:nvSpPr>
        <p:spPr>
          <a:xfrm>
            <a:off x="5410200" y="5867400"/>
            <a:ext cx="3581400" cy="646331"/>
          </a:xfrm>
          <a:prstGeom prst="rect">
            <a:avLst/>
          </a:prstGeom>
          <a:noFill/>
        </p:spPr>
        <p:txBody>
          <a:bodyPr wrap="square" rtlCol="0">
            <a:spAutoFit/>
          </a:bodyPr>
          <a:lstStyle/>
          <a:p>
            <a:r>
              <a:rPr lang="en-US" dirty="0" smtClean="0"/>
              <a:t>VOS and Buoy/Drifter locations from October 2010.</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n-US" sz="2800" b="1" dirty="0" smtClean="0">
                <a:solidFill>
                  <a:schemeClr val="tx1">
                    <a:lumMod val="95000"/>
                    <a:lumOff val="5000"/>
                  </a:schemeClr>
                </a:solidFill>
              </a:rPr>
              <a:t>ITOP-2010 Research Data Sets</a:t>
            </a:r>
            <a:endParaRPr lang="en-US" sz="2800" b="1" dirty="0">
              <a:solidFill>
                <a:schemeClr val="tx1">
                  <a:lumMod val="95000"/>
                  <a:lumOff val="5000"/>
                </a:schemeClr>
              </a:solidFill>
            </a:endParaRPr>
          </a:p>
        </p:txBody>
      </p:sp>
      <p:sp>
        <p:nvSpPr>
          <p:cNvPr id="3" name="TextBox 2"/>
          <p:cNvSpPr txBox="1"/>
          <p:nvPr/>
        </p:nvSpPr>
        <p:spPr>
          <a:xfrm>
            <a:off x="533400" y="1447800"/>
            <a:ext cx="3962400" cy="5078313"/>
          </a:xfrm>
          <a:prstGeom prst="rect">
            <a:avLst/>
          </a:prstGeom>
          <a:noFill/>
        </p:spPr>
        <p:txBody>
          <a:bodyPr wrap="square" rtlCol="0">
            <a:spAutoFit/>
          </a:bodyPr>
          <a:lstStyle/>
          <a:p>
            <a:r>
              <a:rPr lang="en-US" b="1" dirty="0" smtClean="0"/>
              <a:t>USAF C-130 Dropsonde Data (quality controlled and high resolution)</a:t>
            </a:r>
          </a:p>
          <a:p>
            <a:endParaRPr lang="en-US" b="1" dirty="0" smtClean="0"/>
          </a:p>
          <a:p>
            <a:r>
              <a:rPr lang="en-US" b="1" dirty="0" smtClean="0"/>
              <a:t>USAF C-130 Flight Level, SFMR, and Radar Video data (not currently available)</a:t>
            </a:r>
          </a:p>
          <a:p>
            <a:endParaRPr lang="en-US" b="1" dirty="0" smtClean="0"/>
          </a:p>
          <a:p>
            <a:r>
              <a:rPr lang="en-US" b="1" dirty="0" smtClean="0"/>
              <a:t>DOTSTAR ASTRA Dropsonde Data (not currently available)</a:t>
            </a:r>
          </a:p>
          <a:p>
            <a:endParaRPr lang="en-US" b="1" dirty="0" smtClean="0"/>
          </a:p>
          <a:p>
            <a:r>
              <a:rPr lang="en-US" b="1" dirty="0" smtClean="0"/>
              <a:t>DOTSTAR ASTRA Flight Level Data (not currently available)</a:t>
            </a:r>
          </a:p>
          <a:p>
            <a:endParaRPr lang="en-US" b="1" dirty="0" smtClean="0"/>
          </a:p>
          <a:p>
            <a:r>
              <a:rPr lang="en-US" b="1" dirty="0" smtClean="0"/>
              <a:t>Synthetic Aperture Radar Data (not currently available)</a:t>
            </a:r>
          </a:p>
          <a:p>
            <a:endParaRPr lang="en-US" b="1" dirty="0" smtClean="0"/>
          </a:p>
          <a:p>
            <a:r>
              <a:rPr lang="en-US" b="1" dirty="0" smtClean="0"/>
              <a:t>Oceanography data sets will be available as links to ITOP.org web site.</a:t>
            </a:r>
          </a:p>
        </p:txBody>
      </p:sp>
      <p:sp>
        <p:nvSpPr>
          <p:cNvPr id="4" name="TextBox 3"/>
          <p:cNvSpPr txBox="1"/>
          <p:nvPr/>
        </p:nvSpPr>
        <p:spPr>
          <a:xfrm>
            <a:off x="0" y="762000"/>
            <a:ext cx="9144000" cy="461665"/>
          </a:xfrm>
          <a:prstGeom prst="rect">
            <a:avLst/>
          </a:prstGeom>
          <a:noFill/>
        </p:spPr>
        <p:txBody>
          <a:bodyPr wrap="square" rtlCol="0">
            <a:spAutoFit/>
          </a:bodyPr>
          <a:lstStyle/>
          <a:p>
            <a:pPr algn="ctr"/>
            <a:r>
              <a:rPr lang="en-US" sz="2400" b="1" dirty="0" smtClean="0">
                <a:solidFill>
                  <a:schemeClr val="accent2">
                    <a:lumMod val="75000"/>
                  </a:schemeClr>
                </a:solidFill>
              </a:rPr>
              <a:t>http://data.eol.ucar.edu/master_list/?project=ITOP</a:t>
            </a:r>
            <a:endParaRPr lang="en-US" sz="2400" b="1" dirty="0">
              <a:solidFill>
                <a:schemeClr val="accent2">
                  <a:lumMod val="75000"/>
                </a:schemeClr>
              </a:solidFill>
            </a:endParaRPr>
          </a:p>
        </p:txBody>
      </p:sp>
      <p:pic>
        <p:nvPicPr>
          <p:cNvPr id="1026" name="Picture 2"/>
          <p:cNvPicPr>
            <a:picLocks noChangeAspect="1" noChangeArrowheads="1"/>
          </p:cNvPicPr>
          <p:nvPr/>
        </p:nvPicPr>
        <p:blipFill>
          <a:blip r:embed="rId2" cstate="print"/>
          <a:srcRect l="20790" t="12593" r="18919" b="5185"/>
          <a:stretch>
            <a:fillRect/>
          </a:stretch>
        </p:blipFill>
        <p:spPr bwMode="auto">
          <a:xfrm>
            <a:off x="4419600" y="1905000"/>
            <a:ext cx="4724400" cy="36166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n-US" sz="2800" b="1" dirty="0" smtClean="0">
                <a:solidFill>
                  <a:schemeClr val="tx1">
                    <a:lumMod val="95000"/>
                    <a:lumOff val="5000"/>
                  </a:schemeClr>
                </a:solidFill>
              </a:rPr>
              <a:t>ITOP-2010 Publications</a:t>
            </a:r>
            <a:endParaRPr lang="en-US" sz="2800" b="1" dirty="0">
              <a:solidFill>
                <a:schemeClr val="tx1">
                  <a:lumMod val="95000"/>
                  <a:lumOff val="5000"/>
                </a:schemeClr>
              </a:solidFill>
            </a:endParaRPr>
          </a:p>
        </p:txBody>
      </p:sp>
      <p:pic>
        <p:nvPicPr>
          <p:cNvPr id="4098" name="Picture 2"/>
          <p:cNvPicPr>
            <a:picLocks noChangeAspect="1" noChangeArrowheads="1"/>
          </p:cNvPicPr>
          <p:nvPr/>
        </p:nvPicPr>
        <p:blipFill>
          <a:blip r:embed="rId2" cstate="print"/>
          <a:srcRect t="1524" r="952" b="190"/>
          <a:stretch>
            <a:fillRect/>
          </a:stretch>
        </p:blipFill>
        <p:spPr bwMode="auto">
          <a:xfrm>
            <a:off x="2509284" y="1371600"/>
            <a:ext cx="6634716" cy="4114800"/>
          </a:xfrm>
          <a:prstGeom prst="rect">
            <a:avLst/>
          </a:prstGeom>
          <a:noFill/>
          <a:ln w="9525">
            <a:noFill/>
            <a:miter lim="800000"/>
            <a:headEnd/>
            <a:tailEnd/>
          </a:ln>
        </p:spPr>
      </p:pic>
      <p:sp>
        <p:nvSpPr>
          <p:cNvPr id="4" name="TextBox 3"/>
          <p:cNvSpPr txBox="1"/>
          <p:nvPr/>
        </p:nvSpPr>
        <p:spPr>
          <a:xfrm>
            <a:off x="0" y="1371600"/>
            <a:ext cx="2514600" cy="3416320"/>
          </a:xfrm>
          <a:prstGeom prst="rect">
            <a:avLst/>
          </a:prstGeom>
          <a:noFill/>
        </p:spPr>
        <p:txBody>
          <a:bodyPr wrap="square" rtlCol="0">
            <a:spAutoFit/>
          </a:bodyPr>
          <a:lstStyle/>
          <a:p>
            <a:r>
              <a:rPr lang="en-US" dirty="0" smtClean="0"/>
              <a:t>Central access point for all publications derived from the project.</a:t>
            </a:r>
          </a:p>
          <a:p>
            <a:endParaRPr lang="en-US" dirty="0"/>
          </a:p>
          <a:p>
            <a:r>
              <a:rPr lang="en-US" dirty="0" smtClean="0"/>
              <a:t>Could include links to peer-reviewed papers, special issues, conference proceedings, reports, theses, etc.</a:t>
            </a:r>
          </a:p>
          <a:p>
            <a:endParaRPr lang="en-US" dirty="0"/>
          </a:p>
          <a:p>
            <a:r>
              <a:rPr lang="en-US" dirty="0" smtClean="0"/>
              <a:t>Requires input from investigators.</a:t>
            </a:r>
          </a:p>
        </p:txBody>
      </p:sp>
      <p:cxnSp>
        <p:nvCxnSpPr>
          <p:cNvPr id="6" name="Straight Arrow Connector 5"/>
          <p:cNvCxnSpPr/>
          <p:nvPr/>
        </p:nvCxnSpPr>
        <p:spPr>
          <a:xfrm flipV="1">
            <a:off x="1752600" y="2209800"/>
            <a:ext cx="2895600" cy="2362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572000" y="1981200"/>
            <a:ext cx="2514600" cy="381000"/>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b="3238"/>
          <a:stretch>
            <a:fillRect/>
          </a:stretch>
        </p:blipFill>
        <p:spPr bwMode="auto">
          <a:xfrm>
            <a:off x="0" y="1328058"/>
            <a:ext cx="9144000" cy="5529943"/>
          </a:xfrm>
          <a:prstGeom prst="rect">
            <a:avLst/>
          </a:prstGeom>
          <a:noFill/>
          <a:ln w="9525">
            <a:noFill/>
            <a:miter lim="800000"/>
            <a:headEnd/>
            <a:tailEnd/>
          </a:ln>
        </p:spPr>
      </p:pic>
      <p:sp>
        <p:nvSpPr>
          <p:cNvPr id="3" name="TextBox 2"/>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n-US" sz="2800" b="1" dirty="0" smtClean="0">
                <a:solidFill>
                  <a:schemeClr val="tx1">
                    <a:lumMod val="95000"/>
                    <a:lumOff val="5000"/>
                  </a:schemeClr>
                </a:solidFill>
              </a:rPr>
              <a:t>ITOP-2010 Wiki</a:t>
            </a:r>
            <a:endParaRPr lang="en-US" sz="2800" b="1" dirty="0">
              <a:solidFill>
                <a:schemeClr val="tx1">
                  <a:lumMod val="95000"/>
                  <a:lumOff val="5000"/>
                </a:schemeClr>
              </a:solidFill>
            </a:endParaRPr>
          </a:p>
        </p:txBody>
      </p:sp>
      <p:sp>
        <p:nvSpPr>
          <p:cNvPr id="5" name="TextBox 4"/>
          <p:cNvSpPr txBox="1"/>
          <p:nvPr/>
        </p:nvSpPr>
        <p:spPr>
          <a:xfrm>
            <a:off x="0" y="685800"/>
            <a:ext cx="9144000" cy="461665"/>
          </a:xfrm>
          <a:prstGeom prst="rect">
            <a:avLst/>
          </a:prstGeom>
          <a:noFill/>
        </p:spPr>
        <p:txBody>
          <a:bodyPr wrap="square" rtlCol="0">
            <a:spAutoFit/>
          </a:bodyPr>
          <a:lstStyle/>
          <a:p>
            <a:pPr algn="ctr"/>
            <a:r>
              <a:rPr lang="en-US" sz="2400" b="1" dirty="0" smtClean="0">
                <a:solidFill>
                  <a:schemeClr val="accent2">
                    <a:lumMod val="75000"/>
                  </a:schemeClr>
                </a:solidFill>
              </a:rPr>
              <a:t>https://wiki.ucar.edu/display/itop2010/Home</a:t>
            </a:r>
            <a:endParaRPr lang="en-US" sz="24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n-US" sz="2800" b="1" dirty="0" smtClean="0">
                <a:solidFill>
                  <a:schemeClr val="tx1">
                    <a:lumMod val="95000"/>
                    <a:lumOff val="5000"/>
                  </a:schemeClr>
                </a:solidFill>
              </a:rPr>
              <a:t>Summary</a:t>
            </a:r>
            <a:endParaRPr lang="en-US" sz="2800" b="1" dirty="0">
              <a:solidFill>
                <a:schemeClr val="tx1">
                  <a:lumMod val="95000"/>
                  <a:lumOff val="5000"/>
                </a:schemeClr>
              </a:solidFill>
            </a:endParaRPr>
          </a:p>
        </p:txBody>
      </p:sp>
      <p:sp>
        <p:nvSpPr>
          <p:cNvPr id="5" name="TextBox 4"/>
          <p:cNvSpPr txBox="1"/>
          <p:nvPr/>
        </p:nvSpPr>
        <p:spPr>
          <a:xfrm>
            <a:off x="0" y="990600"/>
            <a:ext cx="9144000" cy="5262979"/>
          </a:xfrm>
          <a:prstGeom prst="rect">
            <a:avLst/>
          </a:prstGeom>
          <a:noFill/>
        </p:spPr>
        <p:txBody>
          <a:bodyPr wrap="square" rtlCol="0">
            <a:spAutoFit/>
          </a:bodyPr>
          <a:lstStyle/>
          <a:p>
            <a:r>
              <a:rPr lang="en-US" sz="2400" b="1" dirty="0" smtClean="0"/>
              <a:t>Field Catalog remains available and all products also available from the archive.</a:t>
            </a:r>
          </a:p>
          <a:p>
            <a:endParaRPr lang="en-US" sz="2400" b="1" dirty="0" smtClean="0"/>
          </a:p>
          <a:p>
            <a:r>
              <a:rPr lang="en-US" sz="2400" b="1" dirty="0" smtClean="0"/>
              <a:t>A Master List of all ITOP data sets has been developed and operational data sets are being populated.</a:t>
            </a:r>
          </a:p>
          <a:p>
            <a:endParaRPr lang="en-US" sz="2400" b="1" dirty="0" smtClean="0"/>
          </a:p>
          <a:p>
            <a:r>
              <a:rPr lang="en-US" sz="2400" b="1" dirty="0" smtClean="0"/>
              <a:t>The USAF C-130</a:t>
            </a:r>
            <a:r>
              <a:rPr lang="en-US" sz="2400" b="1" dirty="0" smtClean="0"/>
              <a:t> </a:t>
            </a:r>
            <a:r>
              <a:rPr lang="en-US" sz="2400" b="1" dirty="0" err="1" smtClean="0"/>
              <a:t>QC’ed</a:t>
            </a:r>
            <a:r>
              <a:rPr lang="en-US" sz="2400" b="1" dirty="0" smtClean="0"/>
              <a:t> </a:t>
            </a:r>
            <a:r>
              <a:rPr lang="en-US" sz="2400" b="1" dirty="0" err="1" smtClean="0"/>
              <a:t>dropsonde</a:t>
            </a:r>
            <a:r>
              <a:rPr lang="en-US" sz="2400" b="1" dirty="0" smtClean="0"/>
              <a:t> </a:t>
            </a:r>
            <a:r>
              <a:rPr lang="en-US" sz="2400" b="1" dirty="0" smtClean="0"/>
              <a:t>data are available (next talk).</a:t>
            </a:r>
          </a:p>
          <a:p>
            <a:endParaRPr lang="en-US" sz="2400" b="1" dirty="0" smtClean="0"/>
          </a:p>
          <a:p>
            <a:r>
              <a:rPr lang="en-US" sz="2400" b="1" dirty="0" smtClean="0"/>
              <a:t>What satellite data (both geostationary and polar) need to be part of the archive?</a:t>
            </a:r>
          </a:p>
          <a:p>
            <a:endParaRPr lang="en-US" sz="2400" b="1" dirty="0" smtClean="0"/>
          </a:p>
          <a:p>
            <a:r>
              <a:rPr lang="en-US" sz="2400" b="1" dirty="0" smtClean="0"/>
              <a:t>Are there other operational data sets that should be archived?</a:t>
            </a:r>
          </a:p>
          <a:p>
            <a:endParaRPr lang="en-US" sz="2400" b="1" dirty="0" smtClean="0"/>
          </a:p>
          <a:p>
            <a:r>
              <a:rPr lang="en-US" sz="2400" b="1" dirty="0" smtClean="0"/>
              <a:t>Submit your data or links!</a:t>
            </a:r>
            <a:endParaRPr lang="en-US" sz="24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n-US" sz="2800" b="1" dirty="0" smtClean="0">
                <a:solidFill>
                  <a:schemeClr val="tx1">
                    <a:lumMod val="95000"/>
                    <a:lumOff val="5000"/>
                  </a:schemeClr>
                </a:solidFill>
              </a:rPr>
              <a:t>Data Set/Link Submission</a:t>
            </a:r>
            <a:endParaRPr lang="en-US" sz="2800" b="1" dirty="0">
              <a:solidFill>
                <a:schemeClr val="tx1">
                  <a:lumMod val="95000"/>
                  <a:lumOff val="5000"/>
                </a:schemeClr>
              </a:solidFill>
            </a:endParaRPr>
          </a:p>
        </p:txBody>
      </p:sp>
      <p:sp>
        <p:nvSpPr>
          <p:cNvPr id="5" name="TextBox 4"/>
          <p:cNvSpPr txBox="1"/>
          <p:nvPr/>
        </p:nvSpPr>
        <p:spPr>
          <a:xfrm>
            <a:off x="0" y="838200"/>
            <a:ext cx="9144000" cy="5632311"/>
          </a:xfrm>
          <a:prstGeom prst="rect">
            <a:avLst/>
          </a:prstGeom>
          <a:noFill/>
        </p:spPr>
        <p:txBody>
          <a:bodyPr wrap="square" rtlCol="0">
            <a:spAutoFit/>
          </a:bodyPr>
          <a:lstStyle/>
          <a:p>
            <a:r>
              <a:rPr lang="en-US" sz="2000" b="1" dirty="0" smtClean="0"/>
              <a:t>Complete information on submitting your data and documentation or links to your data in another archive are available on the ITOP web site.</a:t>
            </a:r>
          </a:p>
          <a:p>
            <a:endParaRPr lang="en-US" sz="2000" b="1" dirty="0" smtClean="0"/>
          </a:p>
          <a:p>
            <a:r>
              <a:rPr lang="en-US" sz="2000" b="1" dirty="0" smtClean="0"/>
              <a:t>For those submitting data and documentation to the EOL archive we have set up an anonymous ftp location for submittal.</a:t>
            </a:r>
          </a:p>
          <a:p>
            <a:endParaRPr lang="en-US" sz="2000" b="1" dirty="0" smtClean="0"/>
          </a:p>
          <a:p>
            <a:pPr algn="ctr"/>
            <a:r>
              <a:rPr lang="en-US" sz="2000" b="1" dirty="0" smtClean="0">
                <a:solidFill>
                  <a:srgbClr val="FF0000"/>
                </a:solidFill>
              </a:rPr>
              <a:t>ftp data.eol.ucar.edu</a:t>
            </a:r>
          </a:p>
          <a:p>
            <a:pPr algn="ctr"/>
            <a:r>
              <a:rPr lang="en-US" sz="2000" b="1" dirty="0" smtClean="0">
                <a:solidFill>
                  <a:srgbClr val="FF0000"/>
                </a:solidFill>
              </a:rPr>
              <a:t>login: anonymous</a:t>
            </a:r>
            <a:r>
              <a:rPr lang="en-US" sz="2000" b="1" dirty="0">
                <a:solidFill>
                  <a:srgbClr val="FF0000"/>
                </a:solidFill>
              </a:rPr>
              <a:t> </a:t>
            </a:r>
            <a:r>
              <a:rPr lang="en-US" sz="2000" b="1" dirty="0" smtClean="0">
                <a:solidFill>
                  <a:srgbClr val="FF0000"/>
                </a:solidFill>
              </a:rPr>
              <a:t> </a:t>
            </a:r>
          </a:p>
          <a:p>
            <a:pPr algn="ctr"/>
            <a:r>
              <a:rPr lang="en-US" sz="2000" b="1" dirty="0" smtClean="0">
                <a:solidFill>
                  <a:srgbClr val="FF0000"/>
                </a:solidFill>
              </a:rPr>
              <a:t>password: your email</a:t>
            </a:r>
          </a:p>
          <a:p>
            <a:pPr algn="ctr"/>
            <a:r>
              <a:rPr lang="en-US" sz="2000" b="1" dirty="0" err="1" smtClean="0">
                <a:solidFill>
                  <a:srgbClr val="FF0000"/>
                </a:solidFill>
              </a:rPr>
              <a:t>cd</a:t>
            </a:r>
            <a:r>
              <a:rPr lang="en-US" sz="2000" b="1" dirty="0" smtClean="0">
                <a:solidFill>
                  <a:srgbClr val="FF0000"/>
                </a:solidFill>
              </a:rPr>
              <a:t> pub/incoming/</a:t>
            </a:r>
            <a:r>
              <a:rPr lang="en-US" sz="2000" b="1" dirty="0" err="1" smtClean="0">
                <a:solidFill>
                  <a:srgbClr val="FF0000"/>
                </a:solidFill>
              </a:rPr>
              <a:t>itop</a:t>
            </a:r>
            <a:endParaRPr lang="en-US" sz="2000" b="1" dirty="0" smtClean="0">
              <a:solidFill>
                <a:srgbClr val="FF0000"/>
              </a:solidFill>
            </a:endParaRPr>
          </a:p>
          <a:p>
            <a:endParaRPr lang="en-US" sz="2000" b="1" dirty="0" smtClean="0"/>
          </a:p>
          <a:p>
            <a:r>
              <a:rPr lang="en-US" sz="2000" b="1" dirty="0" smtClean="0"/>
              <a:t>When you have submitted your data and documentation send an email to Scot Loehrer (</a:t>
            </a:r>
            <a:r>
              <a:rPr lang="en-US" sz="2000" b="1" dirty="0" smtClean="0">
                <a:hlinkClick r:id="rId2"/>
              </a:rPr>
              <a:t>loehrer@ucar.edu</a:t>
            </a:r>
            <a:r>
              <a:rPr lang="en-US" sz="2000" b="1" dirty="0" smtClean="0"/>
              <a:t>) with the information including your data set title and any password restriction requirements.  Or if the data set is too large for ftp submission send an email so we can work out the appropriate transfer method.</a:t>
            </a:r>
          </a:p>
          <a:p>
            <a:endParaRPr lang="en-US" sz="2000" b="1" dirty="0" smtClean="0"/>
          </a:p>
          <a:p>
            <a:r>
              <a:rPr lang="en-US" sz="2000" b="1" dirty="0" smtClean="0"/>
              <a:t>If your data are available from another long-term archive please send the link to your data set so it can be included in the Master List.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5" name="Group 14"/>
          <p:cNvGrpSpPr/>
          <p:nvPr/>
        </p:nvGrpSpPr>
        <p:grpSpPr>
          <a:xfrm>
            <a:off x="4343400" y="0"/>
            <a:ext cx="4572000" cy="6858000"/>
            <a:chOff x="1905000" y="-4724400"/>
            <a:chExt cx="8534400" cy="18611850"/>
          </a:xfrm>
        </p:grpSpPr>
        <p:pic>
          <p:nvPicPr>
            <p:cNvPr id="1030" name="Picture 6"/>
            <p:cNvPicPr>
              <a:picLocks noChangeAspect="1" noChangeArrowheads="1"/>
            </p:cNvPicPr>
            <p:nvPr/>
          </p:nvPicPr>
          <p:blipFill>
            <a:blip r:embed="rId2" cstate="print"/>
            <a:srcRect l="22857" r="23810"/>
            <a:stretch>
              <a:fillRect/>
            </a:stretch>
          </p:blipFill>
          <p:spPr bwMode="auto">
            <a:xfrm>
              <a:off x="1905000" y="3886199"/>
              <a:ext cx="8534400" cy="10001251"/>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l="22857" t="762" r="23810" b="7048"/>
            <a:stretch>
              <a:fillRect/>
            </a:stretch>
          </p:blipFill>
          <p:spPr bwMode="auto">
            <a:xfrm>
              <a:off x="1905000" y="-4724400"/>
              <a:ext cx="8534400" cy="9220200"/>
            </a:xfrm>
            <a:prstGeom prst="rect">
              <a:avLst/>
            </a:prstGeom>
            <a:noFill/>
            <a:ln w="9525">
              <a:noFill/>
              <a:miter lim="800000"/>
              <a:headEnd/>
              <a:tailEnd/>
            </a:ln>
          </p:spPr>
        </p:pic>
      </p:grpSp>
      <p:sp>
        <p:nvSpPr>
          <p:cNvPr id="11" name="TextBox 10"/>
          <p:cNvSpPr txBox="1"/>
          <p:nvPr/>
        </p:nvSpPr>
        <p:spPr>
          <a:xfrm>
            <a:off x="0" y="0"/>
            <a:ext cx="4343400" cy="954107"/>
          </a:xfrm>
          <a:prstGeom prst="rect">
            <a:avLst/>
          </a:prstGeom>
          <a:solidFill>
            <a:schemeClr val="bg2">
              <a:lumMod val="90000"/>
            </a:schemeClr>
          </a:solidFill>
        </p:spPr>
        <p:txBody>
          <a:bodyPr wrap="square" rtlCol="0">
            <a:spAutoFit/>
          </a:bodyPr>
          <a:lstStyle/>
          <a:p>
            <a:pPr algn="ctr"/>
            <a:r>
              <a:rPr lang="en-US" sz="2800" b="1" dirty="0" smtClean="0">
                <a:latin typeface="+mj-lt"/>
              </a:rPr>
              <a:t>ITOP-2010 Project Web Site </a:t>
            </a:r>
          </a:p>
          <a:p>
            <a:pPr algn="ctr"/>
            <a:r>
              <a:rPr lang="en-US" sz="2800" b="1" dirty="0" smtClean="0">
                <a:latin typeface="+mj-lt"/>
              </a:rPr>
              <a:t>at NCAR/EOL</a:t>
            </a:r>
            <a:endParaRPr lang="en-US" sz="2800" b="1" dirty="0">
              <a:latin typeface="+mj-lt"/>
            </a:endParaRPr>
          </a:p>
        </p:txBody>
      </p:sp>
      <p:sp>
        <p:nvSpPr>
          <p:cNvPr id="12" name="TextBox 11"/>
          <p:cNvSpPr txBox="1"/>
          <p:nvPr/>
        </p:nvSpPr>
        <p:spPr>
          <a:xfrm>
            <a:off x="0" y="1066800"/>
            <a:ext cx="4343400" cy="400110"/>
          </a:xfrm>
          <a:prstGeom prst="rect">
            <a:avLst/>
          </a:prstGeom>
          <a:noFill/>
        </p:spPr>
        <p:txBody>
          <a:bodyPr wrap="square" rtlCol="0">
            <a:spAutoFit/>
          </a:bodyPr>
          <a:lstStyle/>
          <a:p>
            <a:pPr algn="ctr"/>
            <a:r>
              <a:rPr lang="en-US" sz="2000" b="1" dirty="0" smtClean="0">
                <a:solidFill>
                  <a:schemeClr val="accent2">
                    <a:lumMod val="75000"/>
                  </a:schemeClr>
                </a:solidFill>
              </a:rPr>
              <a:t>http://www.eol.ucar.edu/projects/itop</a:t>
            </a:r>
            <a:endParaRPr lang="en-US" sz="2000" b="1" dirty="0">
              <a:solidFill>
                <a:schemeClr val="accent2">
                  <a:lumMod val="75000"/>
                </a:schemeClr>
              </a:solidFill>
            </a:endParaRPr>
          </a:p>
        </p:txBody>
      </p:sp>
      <p:sp>
        <p:nvSpPr>
          <p:cNvPr id="16" name="Oval 15"/>
          <p:cNvSpPr/>
          <p:nvPr/>
        </p:nvSpPr>
        <p:spPr>
          <a:xfrm>
            <a:off x="6629400" y="1524000"/>
            <a:ext cx="1981200" cy="152400"/>
          </a:xfrm>
          <a:prstGeom prst="ellipse">
            <a:avLst/>
          </a:prstGeom>
          <a:solidFill>
            <a:srgbClr val="FF0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endCxn id="16" idx="2"/>
          </p:cNvCxnSpPr>
          <p:nvPr/>
        </p:nvCxnSpPr>
        <p:spPr>
          <a:xfrm flipV="1">
            <a:off x="3733800" y="1600200"/>
            <a:ext cx="2895600" cy="457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5800" y="1905000"/>
            <a:ext cx="3027880" cy="369332"/>
          </a:xfrm>
          <a:prstGeom prst="rect">
            <a:avLst/>
          </a:prstGeom>
          <a:noFill/>
        </p:spPr>
        <p:txBody>
          <a:bodyPr wrap="none" rtlCol="0">
            <a:spAutoFit/>
          </a:bodyPr>
          <a:lstStyle/>
          <a:p>
            <a:r>
              <a:rPr lang="en-US" b="1" dirty="0" smtClean="0"/>
              <a:t>ITOP Distributed Data Archive</a:t>
            </a:r>
          </a:p>
        </p:txBody>
      </p:sp>
      <p:sp>
        <p:nvSpPr>
          <p:cNvPr id="25" name="Oval 24"/>
          <p:cNvSpPr/>
          <p:nvPr/>
        </p:nvSpPr>
        <p:spPr>
          <a:xfrm>
            <a:off x="6553200" y="2362200"/>
            <a:ext cx="1981200" cy="152400"/>
          </a:xfrm>
          <a:prstGeom prst="ellipse">
            <a:avLst/>
          </a:prstGeom>
          <a:solidFill>
            <a:srgbClr val="FF0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V="1">
            <a:off x="3657600" y="2438400"/>
            <a:ext cx="2895600" cy="457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752600" y="2743200"/>
            <a:ext cx="1908536" cy="369332"/>
          </a:xfrm>
          <a:prstGeom prst="rect">
            <a:avLst/>
          </a:prstGeom>
          <a:noFill/>
        </p:spPr>
        <p:txBody>
          <a:bodyPr wrap="none" rtlCol="0">
            <a:spAutoFit/>
          </a:bodyPr>
          <a:lstStyle/>
          <a:p>
            <a:r>
              <a:rPr lang="en-US" b="1" dirty="0" smtClean="0"/>
              <a:t>ITOP Field Catalog</a:t>
            </a:r>
            <a:endParaRPr lang="en-US" b="1" dirty="0"/>
          </a:p>
        </p:txBody>
      </p:sp>
      <p:sp>
        <p:nvSpPr>
          <p:cNvPr id="28" name="Oval 27"/>
          <p:cNvSpPr/>
          <p:nvPr/>
        </p:nvSpPr>
        <p:spPr>
          <a:xfrm>
            <a:off x="6781800" y="2819400"/>
            <a:ext cx="1981200" cy="152400"/>
          </a:xfrm>
          <a:prstGeom prst="ellipse">
            <a:avLst/>
          </a:prstGeom>
          <a:solidFill>
            <a:srgbClr val="FF0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3733800" y="2895600"/>
            <a:ext cx="3071935" cy="5656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133600" y="3276600"/>
            <a:ext cx="1600200" cy="369332"/>
          </a:xfrm>
          <a:prstGeom prst="rect">
            <a:avLst/>
          </a:prstGeom>
          <a:noFill/>
        </p:spPr>
        <p:txBody>
          <a:bodyPr wrap="square" rtlCol="0">
            <a:spAutoFit/>
          </a:bodyPr>
          <a:lstStyle/>
          <a:p>
            <a:r>
              <a:rPr lang="en-US" b="1" dirty="0" smtClean="0"/>
              <a:t>ITOP Meetings</a:t>
            </a:r>
            <a:endParaRPr lang="en-US" b="1" dirty="0"/>
          </a:p>
        </p:txBody>
      </p:sp>
      <p:sp>
        <p:nvSpPr>
          <p:cNvPr id="31" name="Oval 30"/>
          <p:cNvSpPr/>
          <p:nvPr/>
        </p:nvSpPr>
        <p:spPr>
          <a:xfrm>
            <a:off x="6781800" y="3276600"/>
            <a:ext cx="1981200" cy="152400"/>
          </a:xfrm>
          <a:prstGeom prst="ellipse">
            <a:avLst/>
          </a:prstGeom>
          <a:solidFill>
            <a:srgbClr val="FF0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34" idx="3"/>
            <a:endCxn id="31" idx="2"/>
          </p:cNvCxnSpPr>
          <p:nvPr/>
        </p:nvCxnSpPr>
        <p:spPr>
          <a:xfrm flipV="1">
            <a:off x="3750915" y="3352800"/>
            <a:ext cx="3030885" cy="8704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81200" y="4038600"/>
            <a:ext cx="1769715" cy="369332"/>
          </a:xfrm>
          <a:prstGeom prst="rect">
            <a:avLst/>
          </a:prstGeom>
          <a:noFill/>
        </p:spPr>
        <p:txBody>
          <a:bodyPr wrap="none" rtlCol="0">
            <a:spAutoFit/>
          </a:bodyPr>
          <a:lstStyle/>
          <a:p>
            <a:r>
              <a:rPr lang="en-US" b="1" dirty="0" smtClean="0"/>
              <a:t>ITOP Documents</a:t>
            </a:r>
            <a:endParaRPr lang="en-US" b="1" dirty="0"/>
          </a:p>
        </p:txBody>
      </p:sp>
      <p:sp>
        <p:nvSpPr>
          <p:cNvPr id="35" name="Oval 34"/>
          <p:cNvSpPr/>
          <p:nvPr/>
        </p:nvSpPr>
        <p:spPr>
          <a:xfrm>
            <a:off x="6781800" y="3886200"/>
            <a:ext cx="1981200" cy="152400"/>
          </a:xfrm>
          <a:prstGeom prst="ellipse">
            <a:avLst/>
          </a:prstGeom>
          <a:solidFill>
            <a:srgbClr val="FF0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endCxn id="35" idx="2"/>
          </p:cNvCxnSpPr>
          <p:nvPr/>
        </p:nvCxnSpPr>
        <p:spPr>
          <a:xfrm flipV="1">
            <a:off x="3810000" y="3962400"/>
            <a:ext cx="2971800" cy="838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133600" y="4648200"/>
            <a:ext cx="1627753" cy="369332"/>
          </a:xfrm>
          <a:prstGeom prst="rect">
            <a:avLst/>
          </a:prstGeom>
          <a:noFill/>
        </p:spPr>
        <p:txBody>
          <a:bodyPr wrap="none" rtlCol="0">
            <a:spAutoFit/>
          </a:bodyPr>
          <a:lstStyle/>
          <a:p>
            <a:r>
              <a:rPr lang="en-US" b="1" dirty="0" smtClean="0"/>
              <a:t>ITOP Web Sites</a:t>
            </a:r>
            <a:endParaRPr lang="en-US" b="1" dirty="0"/>
          </a:p>
        </p:txBody>
      </p:sp>
      <p:sp>
        <p:nvSpPr>
          <p:cNvPr id="40" name="Oval 39"/>
          <p:cNvSpPr/>
          <p:nvPr/>
        </p:nvSpPr>
        <p:spPr>
          <a:xfrm>
            <a:off x="6781800" y="5105400"/>
            <a:ext cx="1981200" cy="152400"/>
          </a:xfrm>
          <a:prstGeom prst="ellipse">
            <a:avLst/>
          </a:prstGeom>
          <a:solidFill>
            <a:srgbClr val="FF0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flipV="1">
            <a:off x="3810000" y="5181600"/>
            <a:ext cx="3048000" cy="457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828800" y="5410200"/>
            <a:ext cx="1907830" cy="369332"/>
          </a:xfrm>
          <a:prstGeom prst="rect">
            <a:avLst/>
          </a:prstGeom>
          <a:noFill/>
        </p:spPr>
        <p:txBody>
          <a:bodyPr wrap="none" rtlCol="0">
            <a:spAutoFit/>
          </a:bodyPr>
          <a:lstStyle/>
          <a:p>
            <a:r>
              <a:rPr lang="en-US" b="1" dirty="0" smtClean="0"/>
              <a:t>ITOP Photography</a:t>
            </a:r>
            <a:endParaRPr lang="en-US" b="1" dirty="0"/>
          </a:p>
        </p:txBody>
      </p:sp>
      <p:sp>
        <p:nvSpPr>
          <p:cNvPr id="44" name="Oval 43"/>
          <p:cNvSpPr/>
          <p:nvPr/>
        </p:nvSpPr>
        <p:spPr>
          <a:xfrm>
            <a:off x="6781800" y="5562600"/>
            <a:ext cx="1981200" cy="152400"/>
          </a:xfrm>
          <a:prstGeom prst="ellipse">
            <a:avLst/>
          </a:prstGeom>
          <a:solidFill>
            <a:srgbClr val="FF0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flipV="1">
            <a:off x="3810000" y="5638800"/>
            <a:ext cx="2971800" cy="457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905000" y="5943600"/>
            <a:ext cx="1848519" cy="369332"/>
          </a:xfrm>
          <a:prstGeom prst="rect">
            <a:avLst/>
          </a:prstGeom>
          <a:noFill/>
        </p:spPr>
        <p:txBody>
          <a:bodyPr wrap="none" rtlCol="0">
            <a:spAutoFit/>
          </a:bodyPr>
          <a:lstStyle/>
          <a:p>
            <a:r>
              <a:rPr lang="en-US" b="1" dirty="0" smtClean="0"/>
              <a:t>ITOP Publications</a:t>
            </a:r>
            <a:endParaRPr lang="en-US" b="1" dirty="0"/>
          </a:p>
        </p:txBody>
      </p:sp>
      <p:sp>
        <p:nvSpPr>
          <p:cNvPr id="51" name="Oval 50"/>
          <p:cNvSpPr/>
          <p:nvPr/>
        </p:nvSpPr>
        <p:spPr>
          <a:xfrm>
            <a:off x="6477000" y="1905000"/>
            <a:ext cx="1981200" cy="152400"/>
          </a:xfrm>
          <a:prstGeom prst="ellipse">
            <a:avLst/>
          </a:prstGeom>
          <a:solidFill>
            <a:srgbClr val="FF0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a:stCxn id="53" idx="3"/>
          </p:cNvCxnSpPr>
          <p:nvPr/>
        </p:nvCxnSpPr>
        <p:spPr>
          <a:xfrm flipV="1">
            <a:off x="3696677" y="1981200"/>
            <a:ext cx="2780323" cy="4894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57200" y="2286000"/>
            <a:ext cx="3239477" cy="369332"/>
          </a:xfrm>
          <a:prstGeom prst="rect">
            <a:avLst/>
          </a:prstGeom>
          <a:noFill/>
        </p:spPr>
        <p:txBody>
          <a:bodyPr wrap="none" rtlCol="0">
            <a:spAutoFit/>
          </a:bodyPr>
          <a:lstStyle/>
          <a:p>
            <a:r>
              <a:rPr lang="en-US" b="1" dirty="0" smtClean="0"/>
              <a:t>Dataset Submission Instructions</a:t>
            </a:r>
          </a:p>
        </p:txBody>
      </p:sp>
      <p:sp>
        <p:nvSpPr>
          <p:cNvPr id="33" name="Oval 32"/>
          <p:cNvSpPr/>
          <p:nvPr/>
        </p:nvSpPr>
        <p:spPr>
          <a:xfrm>
            <a:off x="3962400" y="838200"/>
            <a:ext cx="1981200" cy="152400"/>
          </a:xfrm>
          <a:prstGeom prst="ellipse">
            <a:avLst/>
          </a:prstGeom>
          <a:solidFill>
            <a:srgbClr val="FF0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stCxn id="47" idx="3"/>
            <a:endCxn id="33" idx="4"/>
          </p:cNvCxnSpPr>
          <p:nvPr/>
        </p:nvCxnSpPr>
        <p:spPr>
          <a:xfrm flipV="1">
            <a:off x="3708607" y="990600"/>
            <a:ext cx="1244393" cy="7180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590800" y="1524000"/>
            <a:ext cx="1117807" cy="369332"/>
          </a:xfrm>
          <a:prstGeom prst="rect">
            <a:avLst/>
          </a:prstGeom>
          <a:noFill/>
        </p:spPr>
        <p:txBody>
          <a:bodyPr wrap="none" rtlCol="0">
            <a:spAutoFit/>
          </a:bodyPr>
          <a:lstStyle/>
          <a:p>
            <a:r>
              <a:rPr lang="en-US" b="1" dirty="0" smtClean="0"/>
              <a:t>ITOP Wiki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n-US" sz="2800" b="1" dirty="0" smtClean="0">
                <a:solidFill>
                  <a:schemeClr val="tx1">
                    <a:lumMod val="95000"/>
                    <a:lumOff val="5000"/>
                  </a:schemeClr>
                </a:solidFill>
              </a:rPr>
              <a:t>ITOP-2010 Field Catalog</a:t>
            </a:r>
            <a:endParaRPr lang="en-US" sz="2800" b="1" dirty="0">
              <a:solidFill>
                <a:schemeClr val="tx1">
                  <a:lumMod val="95000"/>
                  <a:lumOff val="5000"/>
                </a:schemeClr>
              </a:solidFill>
            </a:endParaRPr>
          </a:p>
        </p:txBody>
      </p:sp>
      <p:sp>
        <p:nvSpPr>
          <p:cNvPr id="4" name="TextBox 3"/>
          <p:cNvSpPr txBox="1"/>
          <p:nvPr/>
        </p:nvSpPr>
        <p:spPr>
          <a:xfrm>
            <a:off x="1" y="1524000"/>
            <a:ext cx="3810000" cy="5262979"/>
          </a:xfrm>
          <a:prstGeom prst="rect">
            <a:avLst/>
          </a:prstGeom>
          <a:noFill/>
        </p:spPr>
        <p:txBody>
          <a:bodyPr wrap="square" rtlCol="0">
            <a:spAutoFit/>
          </a:bodyPr>
          <a:lstStyle/>
          <a:p>
            <a:r>
              <a:rPr lang="en-US" sz="1600" b="1" dirty="0" smtClean="0"/>
              <a:t>Contains products from 1 July to 31 October 2010</a:t>
            </a:r>
          </a:p>
          <a:p>
            <a:endParaRPr lang="en-US" sz="1600" b="1" dirty="0"/>
          </a:p>
          <a:p>
            <a:r>
              <a:rPr lang="en-US" sz="1600" b="1" dirty="0" smtClean="0"/>
              <a:t>All products are also now available from the Data Archive.</a:t>
            </a:r>
          </a:p>
          <a:p>
            <a:endParaRPr lang="en-US" sz="1600" b="1" dirty="0" smtClean="0"/>
          </a:p>
          <a:p>
            <a:r>
              <a:rPr lang="en-US" sz="1600" b="1" dirty="0" smtClean="0"/>
              <a:t>Daily Reports</a:t>
            </a:r>
          </a:p>
          <a:p>
            <a:endParaRPr lang="en-US" sz="1600" b="1" dirty="0"/>
          </a:p>
          <a:p>
            <a:r>
              <a:rPr lang="en-US" sz="1600" b="1" dirty="0" smtClean="0"/>
              <a:t>Operational Products</a:t>
            </a:r>
          </a:p>
          <a:p>
            <a:endParaRPr lang="en-US" sz="1600" b="1" dirty="0"/>
          </a:p>
          <a:p>
            <a:r>
              <a:rPr lang="en-US" sz="1600" b="1" dirty="0" smtClean="0"/>
              <a:t>Model Products</a:t>
            </a:r>
          </a:p>
          <a:p>
            <a:endParaRPr lang="en-US" sz="1600" b="1" dirty="0"/>
          </a:p>
          <a:p>
            <a:r>
              <a:rPr lang="en-US" sz="1600" b="1" dirty="0" smtClean="0"/>
              <a:t>Research Products</a:t>
            </a:r>
          </a:p>
          <a:p>
            <a:endParaRPr lang="en-US" sz="1600" b="1" dirty="0" smtClean="0"/>
          </a:p>
          <a:p>
            <a:r>
              <a:rPr lang="en-US" sz="1600" b="1" dirty="0" smtClean="0"/>
              <a:t>Mission Summary Table</a:t>
            </a:r>
          </a:p>
          <a:p>
            <a:endParaRPr lang="en-US" sz="1600" b="1" dirty="0" smtClean="0"/>
          </a:p>
          <a:p>
            <a:r>
              <a:rPr lang="en-US" sz="1600" b="1" dirty="0" smtClean="0">
                <a:solidFill>
                  <a:srgbClr val="FF0000"/>
                </a:solidFill>
              </a:rPr>
              <a:t>We are missing</a:t>
            </a:r>
            <a:r>
              <a:rPr lang="en-US" sz="1600" b="1" dirty="0" smtClean="0">
                <a:solidFill>
                  <a:srgbClr val="FF0000"/>
                </a:solidFill>
              </a:rPr>
              <a:t> aircraft mission </a:t>
            </a:r>
            <a:r>
              <a:rPr lang="en-US" sz="1600" b="1" dirty="0" smtClean="0">
                <a:solidFill>
                  <a:srgbClr val="FF0000"/>
                </a:solidFill>
              </a:rPr>
              <a:t>summaries for the following flights:  </a:t>
            </a:r>
          </a:p>
          <a:p>
            <a:r>
              <a:rPr lang="en-US" sz="1600" b="1" dirty="0" smtClean="0">
                <a:solidFill>
                  <a:srgbClr val="FF0000"/>
                </a:solidFill>
              </a:rPr>
              <a:t>0520W, 0522W, 0330W, 0530W and 0830W</a:t>
            </a:r>
            <a:endParaRPr lang="en-US" sz="1600" b="1" dirty="0">
              <a:solidFill>
                <a:srgbClr val="FF0000"/>
              </a:solidFill>
            </a:endParaRPr>
          </a:p>
          <a:p>
            <a:endParaRPr lang="en-US" sz="1600" dirty="0"/>
          </a:p>
        </p:txBody>
      </p:sp>
      <p:pic>
        <p:nvPicPr>
          <p:cNvPr id="2051" name="Picture 3"/>
          <p:cNvPicPr>
            <a:picLocks noChangeAspect="1" noChangeArrowheads="1"/>
          </p:cNvPicPr>
          <p:nvPr/>
        </p:nvPicPr>
        <p:blipFill>
          <a:blip r:embed="rId2" cstate="print"/>
          <a:srcRect l="10000" t="762" r="10952"/>
          <a:stretch>
            <a:fillRect/>
          </a:stretch>
        </p:blipFill>
        <p:spPr bwMode="auto">
          <a:xfrm>
            <a:off x="3802688" y="1371600"/>
            <a:ext cx="5341312" cy="4191000"/>
          </a:xfrm>
          <a:prstGeom prst="rect">
            <a:avLst/>
          </a:prstGeom>
          <a:noFill/>
          <a:ln w="9525">
            <a:noFill/>
            <a:miter lim="800000"/>
            <a:headEnd/>
            <a:tailEnd/>
          </a:ln>
        </p:spPr>
      </p:pic>
      <p:cxnSp>
        <p:nvCxnSpPr>
          <p:cNvPr id="7" name="Straight Arrow Connector 6"/>
          <p:cNvCxnSpPr/>
          <p:nvPr/>
        </p:nvCxnSpPr>
        <p:spPr>
          <a:xfrm>
            <a:off x="2133600" y="5105400"/>
            <a:ext cx="16764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10000" y="5867400"/>
            <a:ext cx="5334000" cy="461665"/>
          </a:xfrm>
          <a:prstGeom prst="rect">
            <a:avLst/>
          </a:prstGeom>
          <a:noFill/>
        </p:spPr>
        <p:txBody>
          <a:bodyPr wrap="square" rtlCol="0">
            <a:spAutoFit/>
          </a:bodyPr>
          <a:lstStyle/>
          <a:p>
            <a:pPr algn="ctr"/>
            <a:r>
              <a:rPr lang="en-US" sz="2400" b="1" dirty="0" smtClean="0">
                <a:solidFill>
                  <a:schemeClr val="accent2">
                    <a:lumMod val="75000"/>
                  </a:schemeClr>
                </a:solidFill>
              </a:rPr>
              <a:t>http://catalog.eol.ucar.edu/itop_2010</a:t>
            </a:r>
            <a:endParaRPr lang="en-US" sz="24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200400" y="0"/>
            <a:ext cx="2711499" cy="523220"/>
          </a:xfrm>
          <a:prstGeom prst="rect">
            <a:avLst/>
          </a:prstGeom>
          <a:solidFill>
            <a:schemeClr val="bg2">
              <a:lumMod val="75000"/>
              <a:alpha val="65000"/>
            </a:schemeClr>
          </a:solidFill>
        </p:spPr>
        <p:txBody>
          <a:bodyPr wrap="none" rtlCol="0">
            <a:spAutoFit/>
          </a:bodyPr>
          <a:lstStyle/>
          <a:p>
            <a:r>
              <a:rPr lang="en-US" sz="2800" dirty="0" smtClean="0"/>
              <a:t>ITOP GE Products</a:t>
            </a:r>
            <a:endParaRPr lang="en-US" sz="2800" dirty="0"/>
          </a:p>
        </p:txBody>
      </p:sp>
      <p:pic>
        <p:nvPicPr>
          <p:cNvPr id="3" name="Picture 2" descr="Picture 6.png"/>
          <p:cNvPicPr>
            <a:picLocks noChangeAspect="1"/>
          </p:cNvPicPr>
          <p:nvPr/>
        </p:nvPicPr>
        <p:blipFill>
          <a:blip r:embed="rId2"/>
          <a:stretch>
            <a:fillRect/>
          </a:stretch>
        </p:blipFill>
        <p:spPr>
          <a:xfrm>
            <a:off x="461640" y="622924"/>
            <a:ext cx="8072760" cy="5701676"/>
          </a:xfrm>
          <a:prstGeom prst="rect">
            <a:avLst/>
          </a:prstGeom>
        </p:spPr>
      </p:pic>
      <p:sp>
        <p:nvSpPr>
          <p:cNvPr id="4" name="TextBox 3"/>
          <p:cNvSpPr txBox="1"/>
          <p:nvPr/>
        </p:nvSpPr>
        <p:spPr>
          <a:xfrm>
            <a:off x="838200" y="6400800"/>
            <a:ext cx="7239000" cy="369332"/>
          </a:xfrm>
          <a:prstGeom prst="rect">
            <a:avLst/>
          </a:prstGeom>
          <a:solidFill>
            <a:srgbClr val="C4BD97"/>
          </a:solidFill>
        </p:spPr>
        <p:txBody>
          <a:bodyPr wrap="square" rtlCol="0">
            <a:spAutoFit/>
          </a:bodyPr>
          <a:lstStyle/>
          <a:p>
            <a:pPr algn="ctr"/>
            <a:r>
              <a:rPr lang="en-US" dirty="0" smtClean="0"/>
              <a:t>Multiple GE kml overlays from Mission Summary table in ITOP Catalog</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n-US" sz="2800" b="1" dirty="0" smtClean="0">
                <a:solidFill>
                  <a:schemeClr val="tx1">
                    <a:lumMod val="95000"/>
                    <a:lumOff val="5000"/>
                  </a:schemeClr>
                </a:solidFill>
              </a:rPr>
              <a:t>ITOP-2010 Field Catalog Statistics</a:t>
            </a:r>
            <a:endParaRPr lang="en-US" sz="2800" b="1" dirty="0">
              <a:solidFill>
                <a:schemeClr val="tx1">
                  <a:lumMod val="95000"/>
                  <a:lumOff val="5000"/>
                </a:schemeClr>
              </a:solidFill>
            </a:endParaRPr>
          </a:p>
        </p:txBody>
      </p:sp>
      <p:sp>
        <p:nvSpPr>
          <p:cNvPr id="4" name="TextBox 3"/>
          <p:cNvSpPr txBox="1"/>
          <p:nvPr/>
        </p:nvSpPr>
        <p:spPr>
          <a:xfrm>
            <a:off x="685800" y="1371600"/>
            <a:ext cx="8253606" cy="4401205"/>
          </a:xfrm>
          <a:prstGeom prst="rect">
            <a:avLst/>
          </a:prstGeom>
          <a:noFill/>
        </p:spPr>
        <p:txBody>
          <a:bodyPr wrap="none" rtlCol="0">
            <a:spAutoFit/>
          </a:bodyPr>
          <a:lstStyle/>
          <a:p>
            <a:r>
              <a:rPr lang="en-US" sz="2000" b="1" dirty="0" smtClean="0"/>
              <a:t>Reports/Summaries (Forecasts, Mission Summaries,  Instrument Status, etc)</a:t>
            </a:r>
          </a:p>
          <a:p>
            <a:r>
              <a:rPr lang="en-US" sz="2000" dirty="0"/>
              <a:t>	</a:t>
            </a:r>
            <a:r>
              <a:rPr lang="en-US" sz="2000" dirty="0" smtClean="0"/>
              <a:t>1,973 documents and images (0.55Gb)</a:t>
            </a:r>
          </a:p>
          <a:p>
            <a:endParaRPr lang="en-US" sz="2000" dirty="0" smtClean="0"/>
          </a:p>
          <a:p>
            <a:r>
              <a:rPr lang="en-US" sz="2000" b="1" dirty="0" smtClean="0"/>
              <a:t>Research Imagery (Aircraft and Ocean)</a:t>
            </a:r>
          </a:p>
          <a:p>
            <a:r>
              <a:rPr lang="en-US" sz="2000" b="1" dirty="0"/>
              <a:t>	</a:t>
            </a:r>
            <a:r>
              <a:rPr lang="en-US" sz="2000" dirty="0" smtClean="0"/>
              <a:t>3,939 images (0.43Gb)</a:t>
            </a:r>
          </a:p>
          <a:p>
            <a:endParaRPr lang="en-US" sz="2000" dirty="0" smtClean="0"/>
          </a:p>
          <a:p>
            <a:r>
              <a:rPr lang="en-US" sz="2000" b="1" dirty="0" smtClean="0"/>
              <a:t>Operational Imagery (Satellite, Radar, Upper Air, Lightning, Ocean, etc)</a:t>
            </a:r>
          </a:p>
          <a:p>
            <a:r>
              <a:rPr lang="en-US" sz="2000" dirty="0"/>
              <a:t>	</a:t>
            </a:r>
            <a:r>
              <a:rPr lang="en-US" sz="2000" dirty="0" smtClean="0"/>
              <a:t>227,980 images (78.83Gb)</a:t>
            </a:r>
          </a:p>
          <a:p>
            <a:endParaRPr lang="en-US" sz="2000" dirty="0" smtClean="0"/>
          </a:p>
          <a:p>
            <a:r>
              <a:rPr lang="en-US" sz="2000" b="1" dirty="0" smtClean="0"/>
              <a:t>Model Imagery (Operational and Research Models)</a:t>
            </a:r>
          </a:p>
          <a:p>
            <a:r>
              <a:rPr lang="en-US" sz="2000" dirty="0"/>
              <a:t>	</a:t>
            </a:r>
            <a:r>
              <a:rPr lang="en-US" sz="2000" dirty="0" smtClean="0"/>
              <a:t>489,044 images (31.24Gb)</a:t>
            </a:r>
          </a:p>
          <a:p>
            <a:endParaRPr lang="en-US" sz="2000" dirty="0"/>
          </a:p>
          <a:p>
            <a:r>
              <a:rPr lang="en-US" sz="2000" b="1" dirty="0" smtClean="0"/>
              <a:t>TOTALS:</a:t>
            </a:r>
          </a:p>
          <a:p>
            <a:r>
              <a:rPr lang="en-US" sz="2000" dirty="0"/>
              <a:t>	</a:t>
            </a:r>
            <a:r>
              <a:rPr lang="en-US" sz="2000" dirty="0" smtClean="0"/>
              <a:t>722,936 images (111.06Gb)</a:t>
            </a:r>
            <a:endParaRPr lang="en-US" sz="2000" dirty="0"/>
          </a:p>
        </p:txBody>
      </p:sp>
      <p:sp>
        <p:nvSpPr>
          <p:cNvPr id="5" name="TextBox 4"/>
          <p:cNvSpPr txBox="1"/>
          <p:nvPr/>
        </p:nvSpPr>
        <p:spPr>
          <a:xfrm>
            <a:off x="3810000" y="6096000"/>
            <a:ext cx="5334000" cy="461665"/>
          </a:xfrm>
          <a:prstGeom prst="rect">
            <a:avLst/>
          </a:prstGeom>
          <a:noFill/>
        </p:spPr>
        <p:txBody>
          <a:bodyPr wrap="square" rtlCol="0">
            <a:spAutoFit/>
          </a:bodyPr>
          <a:lstStyle/>
          <a:p>
            <a:pPr algn="ctr"/>
            <a:r>
              <a:rPr lang="en-US" sz="2400" b="1" dirty="0" smtClean="0">
                <a:solidFill>
                  <a:schemeClr val="accent2">
                    <a:lumMod val="75000"/>
                  </a:schemeClr>
                </a:solidFill>
              </a:rPr>
              <a:t>http://catalog.eol.ucar.edu/itop_2010</a:t>
            </a:r>
            <a:endParaRPr lang="en-US" sz="24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n-US" sz="2800" b="1" dirty="0" smtClean="0">
                <a:solidFill>
                  <a:schemeClr val="tx1">
                    <a:lumMod val="95000"/>
                    <a:lumOff val="5000"/>
                  </a:schemeClr>
                </a:solidFill>
              </a:rPr>
              <a:t>ITOP Data Policy Summary</a:t>
            </a:r>
            <a:endParaRPr lang="en-US" sz="2800" b="1" dirty="0">
              <a:solidFill>
                <a:schemeClr val="tx1">
                  <a:lumMod val="95000"/>
                  <a:lumOff val="5000"/>
                </a:schemeClr>
              </a:solidFill>
            </a:endParaRPr>
          </a:p>
        </p:txBody>
      </p:sp>
      <p:sp>
        <p:nvSpPr>
          <p:cNvPr id="5" name="TextBox 4"/>
          <p:cNvSpPr txBox="1"/>
          <p:nvPr/>
        </p:nvSpPr>
        <p:spPr>
          <a:xfrm>
            <a:off x="0" y="457201"/>
            <a:ext cx="9144000" cy="3416320"/>
          </a:xfrm>
          <a:prstGeom prst="rect">
            <a:avLst/>
          </a:prstGeom>
          <a:noFill/>
        </p:spPr>
        <p:txBody>
          <a:bodyPr wrap="square" rtlCol="0">
            <a:spAutoFit/>
          </a:bodyPr>
          <a:lstStyle/>
          <a:p>
            <a:r>
              <a:rPr lang="en-US" b="1" dirty="0" smtClean="0">
                <a:solidFill>
                  <a:srgbClr val="0000FF"/>
                </a:solidFill>
              </a:rPr>
              <a:t>The </a:t>
            </a:r>
            <a:r>
              <a:rPr lang="en-US" b="1" dirty="0" smtClean="0">
                <a:solidFill>
                  <a:srgbClr val="0000FF"/>
                </a:solidFill>
              </a:rPr>
              <a:t>basis for the ITOP data policy is</a:t>
            </a:r>
            <a:r>
              <a:rPr lang="en-US" b="1" dirty="0" smtClean="0">
                <a:solidFill>
                  <a:srgbClr val="0000FF"/>
                </a:solidFill>
              </a:rPr>
              <a:t> T-</a:t>
            </a:r>
            <a:r>
              <a:rPr lang="en-US" b="1" dirty="0" smtClean="0">
                <a:solidFill>
                  <a:srgbClr val="0000FF"/>
                </a:solidFill>
              </a:rPr>
              <a:t>PARC and </a:t>
            </a:r>
            <a:r>
              <a:rPr lang="en-US" b="1" dirty="0" smtClean="0">
                <a:solidFill>
                  <a:srgbClr val="0000FF"/>
                </a:solidFill>
              </a:rPr>
              <a:t>the </a:t>
            </a:r>
            <a:r>
              <a:rPr lang="en-US" b="1" dirty="0" smtClean="0">
                <a:solidFill>
                  <a:srgbClr val="0000FF"/>
                </a:solidFill>
              </a:rPr>
              <a:t>World Meteorological Organization (WMO) </a:t>
            </a:r>
            <a:r>
              <a:rPr lang="en-US" b="1" dirty="0" smtClean="0">
                <a:solidFill>
                  <a:srgbClr val="0000FF"/>
                </a:solidFill>
              </a:rPr>
              <a:t>Res. 40</a:t>
            </a:r>
          </a:p>
          <a:p>
            <a:endParaRPr lang="en-US" sz="800" i="1" dirty="0" smtClean="0"/>
          </a:p>
          <a:p>
            <a:r>
              <a:rPr lang="en-US" dirty="0" smtClean="0"/>
              <a:t>In general, users will have free and open access to all the ITOP data, subject to procedures to be put into place at the various ITOP Data Archive Centers (IDACs). </a:t>
            </a:r>
          </a:p>
          <a:p>
            <a:endParaRPr lang="en-US" sz="800" dirty="0" smtClean="0"/>
          </a:p>
          <a:p>
            <a:r>
              <a:rPr lang="en-US" b="1" dirty="0" smtClean="0">
                <a:solidFill>
                  <a:srgbClr val="0000FF"/>
                </a:solidFill>
              </a:rPr>
              <a:t>Prompt submission of ITOP data to an IDAC to facilitate free and open access and </a:t>
            </a:r>
            <a:r>
              <a:rPr lang="en-US" b="1" dirty="0" smtClean="0">
                <a:solidFill>
                  <a:srgbClr val="0000FF"/>
                </a:solidFill>
              </a:rPr>
              <a:t>exchange</a:t>
            </a:r>
            <a:endParaRPr lang="en-US" b="1" dirty="0" smtClean="0">
              <a:solidFill>
                <a:srgbClr val="0000FF"/>
              </a:solidFill>
            </a:endParaRPr>
          </a:p>
          <a:p>
            <a:endParaRPr lang="en-US" sz="800" b="1" dirty="0" smtClean="0"/>
          </a:p>
          <a:p>
            <a:r>
              <a:rPr lang="en-US" dirty="0" smtClean="0"/>
              <a:t>Standard </a:t>
            </a:r>
            <a:r>
              <a:rPr lang="en-US" dirty="0" smtClean="0"/>
              <a:t>meteorological data such as synoptic observations, dropsonde observations, special </a:t>
            </a:r>
            <a:r>
              <a:rPr lang="en-US" dirty="0" err="1" smtClean="0"/>
              <a:t>rawinsonde</a:t>
            </a:r>
            <a:r>
              <a:rPr lang="en-US" dirty="0" smtClean="0"/>
              <a:t> observations, and satellite imagery shall be submitted to the appropriate IDAC within six months following the end of the field campaign on 1 November 2010.</a:t>
            </a:r>
            <a:r>
              <a:rPr lang="en-US" dirty="0" smtClean="0"/>
              <a:t> </a:t>
            </a:r>
          </a:p>
          <a:p>
            <a:endParaRPr lang="en-US" sz="1600" dirty="0" smtClean="0"/>
          </a:p>
          <a:p>
            <a:endParaRPr lang="en-US" sz="1600" dirty="0" smtClean="0"/>
          </a:p>
          <a:p>
            <a:endParaRPr lang="en-US" sz="1600" dirty="0" smtClean="0"/>
          </a:p>
        </p:txBody>
      </p:sp>
      <p:sp>
        <p:nvSpPr>
          <p:cNvPr id="4" name="Rectangle 3"/>
          <p:cNvSpPr/>
          <p:nvPr/>
        </p:nvSpPr>
        <p:spPr>
          <a:xfrm>
            <a:off x="0" y="3124200"/>
            <a:ext cx="9144000" cy="3354765"/>
          </a:xfrm>
          <a:prstGeom prst="rect">
            <a:avLst/>
          </a:prstGeom>
        </p:spPr>
        <p:txBody>
          <a:bodyPr wrap="square">
            <a:spAutoFit/>
          </a:bodyPr>
          <a:lstStyle/>
          <a:p>
            <a:r>
              <a:rPr lang="en-US" b="1" dirty="0" smtClean="0">
                <a:solidFill>
                  <a:srgbClr val="0000FF"/>
                </a:solidFill>
              </a:rPr>
              <a:t>All data shall be promptly</a:t>
            </a:r>
            <a:r>
              <a:rPr lang="en-US" b="1" dirty="0" smtClean="0">
                <a:solidFill>
                  <a:srgbClr val="0000FF"/>
                </a:solidFill>
              </a:rPr>
              <a:t> shared</a:t>
            </a:r>
            <a:r>
              <a:rPr lang="en-US" b="1" dirty="0" smtClean="0"/>
              <a:t> </a:t>
            </a:r>
            <a:r>
              <a:rPr lang="en-US" b="1" dirty="0" smtClean="0">
                <a:solidFill>
                  <a:srgbClr val="0000FF"/>
                </a:solidFill>
              </a:rPr>
              <a:t>with other </a:t>
            </a:r>
            <a:r>
              <a:rPr lang="en-US" b="1" dirty="0" smtClean="0">
                <a:solidFill>
                  <a:srgbClr val="0000FF"/>
                </a:solidFill>
              </a:rPr>
              <a:t>ITOP investigators </a:t>
            </a:r>
            <a:r>
              <a:rPr lang="en-US" dirty="0" smtClean="0"/>
              <a:t>upon request. </a:t>
            </a:r>
          </a:p>
          <a:p>
            <a:endParaRPr lang="en-US" sz="800" dirty="0" smtClean="0"/>
          </a:p>
          <a:p>
            <a:r>
              <a:rPr lang="en-US" dirty="0" smtClean="0"/>
              <a:t>During the initial data analysis period (one year following the end of the field phase; 1 November 2011), </a:t>
            </a:r>
            <a:r>
              <a:rPr lang="en-US" b="1" dirty="0" smtClean="0">
                <a:solidFill>
                  <a:srgbClr val="0000FF"/>
                </a:solidFill>
              </a:rPr>
              <a:t>if data are provided to a third party (journal articles, presentations, research proposals, other investigators) the investigator who collected the data must be notified first. </a:t>
            </a:r>
          </a:p>
          <a:p>
            <a:endParaRPr lang="en-US" sz="800" dirty="0" smtClean="0"/>
          </a:p>
          <a:p>
            <a:r>
              <a:rPr lang="en-US" b="1" dirty="0" smtClean="0">
                <a:solidFill>
                  <a:srgbClr val="0000FF"/>
                </a:solidFill>
              </a:rPr>
              <a:t>All data will be considered public domain not more than one year following the end of the ITOP </a:t>
            </a:r>
            <a:r>
              <a:rPr lang="en-US" dirty="0" smtClean="0"/>
              <a:t>field phase. (There will be exceptions where extensive data processing is required)</a:t>
            </a:r>
          </a:p>
          <a:p>
            <a:endParaRPr lang="en-US" sz="800" dirty="0" smtClean="0"/>
          </a:p>
          <a:p>
            <a:r>
              <a:rPr lang="en-US" b="1" dirty="0" smtClean="0">
                <a:solidFill>
                  <a:srgbClr val="0000FF"/>
                </a:solidFill>
              </a:rPr>
              <a:t>Any use of the data will include acknowledgment</a:t>
            </a:r>
            <a:r>
              <a:rPr lang="en-US" dirty="0" smtClean="0">
                <a:solidFill>
                  <a:srgbClr val="0000FF"/>
                </a:solidFill>
              </a:rPr>
              <a:t> </a:t>
            </a:r>
            <a:r>
              <a:rPr lang="en-US" dirty="0" smtClean="0"/>
              <a:t>(i.e., citation). Co-authorship during the one year analysis phase will be at the discretion of the </a:t>
            </a:r>
            <a:r>
              <a:rPr lang="en-US" dirty="0" err="1" smtClean="0"/>
              <a:t>investigator(s</a:t>
            </a:r>
            <a:r>
              <a:rPr lang="en-US" dirty="0" smtClean="0"/>
              <a:t>) who collected the data.</a:t>
            </a:r>
          </a:p>
          <a:p>
            <a:endParaRPr lang="en-US" sz="800" dirty="0" smtClean="0"/>
          </a:p>
          <a:p>
            <a:r>
              <a:rPr lang="en-US" b="1" dirty="0" smtClean="0">
                <a:solidFill>
                  <a:srgbClr val="0000FF"/>
                </a:solidFill>
              </a:rPr>
              <a:t>Acknowledgements </a:t>
            </a:r>
            <a:r>
              <a:rPr lang="en-US" b="1" dirty="0" smtClean="0">
                <a:solidFill>
                  <a:srgbClr val="0000FF"/>
                </a:solidFill>
              </a:rPr>
              <a:t>of ITOP data and resources should identify</a:t>
            </a:r>
            <a:r>
              <a:rPr lang="en-US" dirty="0" smtClean="0"/>
              <a:t>: (1) ITOP; (2) the data providers (3) the relevant funding agencies; and (4) the role of the relevant ITOP Data Archive Center.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n-US" sz="2800" b="1" dirty="0" smtClean="0">
                <a:solidFill>
                  <a:schemeClr val="tx1">
                    <a:lumMod val="95000"/>
                    <a:lumOff val="5000"/>
                  </a:schemeClr>
                </a:solidFill>
              </a:rPr>
              <a:t>ITOP-2010 Distributed Data Archive</a:t>
            </a:r>
            <a:endParaRPr lang="en-US" sz="2800" b="1" dirty="0">
              <a:solidFill>
                <a:schemeClr val="tx1">
                  <a:lumMod val="95000"/>
                  <a:lumOff val="5000"/>
                </a:schemeClr>
              </a:solidFill>
            </a:endParaRPr>
          </a:p>
        </p:txBody>
      </p:sp>
      <p:pic>
        <p:nvPicPr>
          <p:cNvPr id="3074" name="Picture 2"/>
          <p:cNvPicPr>
            <a:picLocks noChangeAspect="1" noChangeArrowheads="1"/>
          </p:cNvPicPr>
          <p:nvPr/>
        </p:nvPicPr>
        <p:blipFill>
          <a:blip r:embed="rId2" cstate="print"/>
          <a:srcRect t="762" r="1429" b="952"/>
          <a:stretch>
            <a:fillRect/>
          </a:stretch>
        </p:blipFill>
        <p:spPr bwMode="auto">
          <a:xfrm>
            <a:off x="381000" y="1219200"/>
            <a:ext cx="8436935" cy="5257800"/>
          </a:xfrm>
          <a:prstGeom prst="rect">
            <a:avLst/>
          </a:prstGeom>
          <a:noFill/>
          <a:ln w="9525">
            <a:noFill/>
            <a:miter lim="800000"/>
            <a:headEnd/>
            <a:tailEnd/>
          </a:ln>
        </p:spPr>
      </p:pic>
      <p:sp>
        <p:nvSpPr>
          <p:cNvPr id="5" name="TextBox 4"/>
          <p:cNvSpPr txBox="1"/>
          <p:nvPr/>
        </p:nvSpPr>
        <p:spPr>
          <a:xfrm>
            <a:off x="0" y="609600"/>
            <a:ext cx="9144000" cy="461665"/>
          </a:xfrm>
          <a:prstGeom prst="rect">
            <a:avLst/>
          </a:prstGeom>
          <a:noFill/>
        </p:spPr>
        <p:txBody>
          <a:bodyPr wrap="square" rtlCol="0">
            <a:spAutoFit/>
          </a:bodyPr>
          <a:lstStyle/>
          <a:p>
            <a:pPr algn="ctr"/>
            <a:r>
              <a:rPr lang="en-US" sz="2400" b="1" dirty="0" smtClean="0">
                <a:solidFill>
                  <a:schemeClr val="accent2">
                    <a:lumMod val="75000"/>
                  </a:schemeClr>
                </a:solidFill>
              </a:rPr>
              <a:t>http://data.eol.ucar.edu/master_list/?project=ITOP</a:t>
            </a:r>
            <a:endParaRPr lang="en-US" sz="2400" b="1" dirty="0">
              <a:solidFill>
                <a:schemeClr val="accent2">
                  <a:lumMod val="75000"/>
                </a:schemeClr>
              </a:solidFill>
            </a:endParaRPr>
          </a:p>
        </p:txBody>
      </p:sp>
      <p:sp>
        <p:nvSpPr>
          <p:cNvPr id="6" name="Oval 5"/>
          <p:cNvSpPr/>
          <p:nvPr/>
        </p:nvSpPr>
        <p:spPr>
          <a:xfrm>
            <a:off x="8305800" y="4114800"/>
            <a:ext cx="533400" cy="9906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l="15238" r="1429" b="65591"/>
          <a:stretch>
            <a:fillRect/>
          </a:stretch>
        </p:blipFill>
        <p:spPr bwMode="auto">
          <a:xfrm>
            <a:off x="1676400" y="1219200"/>
            <a:ext cx="7162800" cy="1905000"/>
          </a:xfrm>
          <a:prstGeom prst="rect">
            <a:avLst/>
          </a:prstGeom>
          <a:noFill/>
          <a:ln w="9525">
            <a:noFill/>
            <a:miter lim="800000"/>
            <a:headEnd/>
            <a:tailEnd/>
          </a:ln>
        </p:spPr>
      </p:pic>
      <p:sp>
        <p:nvSpPr>
          <p:cNvPr id="7" name="Oval 6"/>
          <p:cNvSpPr/>
          <p:nvPr/>
        </p:nvSpPr>
        <p:spPr>
          <a:xfrm>
            <a:off x="1676400" y="1905000"/>
            <a:ext cx="2286000" cy="228600"/>
          </a:xfrm>
          <a:prstGeom prst="ellipse">
            <a:avLst/>
          </a:prstGeom>
          <a:solidFill>
            <a:schemeClr val="accent2">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76400" y="4191000"/>
            <a:ext cx="2438400" cy="304800"/>
          </a:xfrm>
          <a:prstGeom prst="ellipse">
            <a:avLst/>
          </a:prstGeom>
          <a:solidFill>
            <a:schemeClr val="accent2">
              <a:alpha val="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191000" y="4191000"/>
            <a:ext cx="2129942" cy="369332"/>
          </a:xfrm>
          <a:prstGeom prst="rect">
            <a:avLst/>
          </a:prstGeom>
          <a:solidFill>
            <a:schemeClr val="accent2">
              <a:lumMod val="40000"/>
              <a:lumOff val="60000"/>
            </a:schemeClr>
          </a:solidFill>
        </p:spPr>
        <p:txBody>
          <a:bodyPr wrap="none" rtlCol="0">
            <a:spAutoFit/>
          </a:bodyPr>
          <a:lstStyle/>
          <a:p>
            <a:r>
              <a:rPr lang="en-US" dirty="0" smtClean="0"/>
              <a:t>Links to EOL archives</a:t>
            </a:r>
            <a:endParaRPr lang="en-US" dirty="0"/>
          </a:p>
        </p:txBody>
      </p:sp>
      <p:sp>
        <p:nvSpPr>
          <p:cNvPr id="10" name="TextBox 9"/>
          <p:cNvSpPr txBox="1"/>
          <p:nvPr/>
        </p:nvSpPr>
        <p:spPr>
          <a:xfrm>
            <a:off x="3962400" y="1828800"/>
            <a:ext cx="1721753" cy="369332"/>
          </a:xfrm>
          <a:prstGeom prst="rect">
            <a:avLst/>
          </a:prstGeom>
          <a:solidFill>
            <a:schemeClr val="accent2">
              <a:lumMod val="40000"/>
              <a:lumOff val="60000"/>
            </a:schemeClr>
          </a:solidFill>
        </p:spPr>
        <p:txBody>
          <a:bodyPr wrap="none" rtlCol="0">
            <a:spAutoFit/>
          </a:bodyPr>
          <a:lstStyle/>
          <a:p>
            <a:r>
              <a:rPr lang="en-US" dirty="0" smtClean="0"/>
              <a:t>Links to ITOP.org</a:t>
            </a:r>
            <a:endParaRPr lang="en-US" dirty="0"/>
          </a:p>
        </p:txBody>
      </p:sp>
      <p:sp>
        <p:nvSpPr>
          <p:cNvPr id="11" name="TextBox 10"/>
          <p:cNvSpPr txBox="1"/>
          <p:nvPr/>
        </p:nvSpPr>
        <p:spPr>
          <a:xfrm>
            <a:off x="6019800" y="5029200"/>
            <a:ext cx="2390206" cy="369332"/>
          </a:xfrm>
          <a:prstGeom prst="rect">
            <a:avLst/>
          </a:prstGeom>
          <a:solidFill>
            <a:schemeClr val="accent2">
              <a:lumMod val="40000"/>
              <a:lumOff val="60000"/>
            </a:schemeClr>
          </a:solidFill>
        </p:spPr>
        <p:txBody>
          <a:bodyPr wrap="none" rtlCol="0">
            <a:spAutoFit/>
          </a:bodyPr>
          <a:lstStyle/>
          <a:p>
            <a:r>
              <a:rPr lang="en-US" dirty="0" smtClean="0"/>
              <a:t>Links to documentation</a:t>
            </a:r>
            <a:endParaRPr lang="en-US" dirty="0"/>
          </a:p>
        </p:txBody>
      </p:sp>
      <p:pic>
        <p:nvPicPr>
          <p:cNvPr id="1027" name="Picture 3"/>
          <p:cNvPicPr>
            <a:picLocks noChangeAspect="1" noChangeArrowheads="1"/>
          </p:cNvPicPr>
          <p:nvPr/>
        </p:nvPicPr>
        <p:blipFill>
          <a:blip r:embed="rId4" cstate="print"/>
          <a:srcRect l="15677" t="22656" r="1663" b="62568"/>
          <a:stretch>
            <a:fillRect/>
          </a:stretch>
        </p:blipFill>
        <p:spPr bwMode="auto">
          <a:xfrm>
            <a:off x="1676399" y="3048000"/>
            <a:ext cx="7162801" cy="778565"/>
          </a:xfrm>
          <a:prstGeom prst="rect">
            <a:avLst/>
          </a:prstGeom>
          <a:noFill/>
          <a:ln w="9525">
            <a:noFill/>
            <a:miter lim="800000"/>
            <a:headEnd/>
            <a:tailEnd/>
          </a:ln>
        </p:spPr>
      </p:pic>
      <p:sp>
        <p:nvSpPr>
          <p:cNvPr id="13" name="Oval 12"/>
          <p:cNvSpPr/>
          <p:nvPr/>
        </p:nvSpPr>
        <p:spPr>
          <a:xfrm>
            <a:off x="1600200" y="3505200"/>
            <a:ext cx="2286000" cy="304800"/>
          </a:xfrm>
          <a:prstGeom prst="ellipse">
            <a:avLst/>
          </a:prstGeom>
          <a:solidFill>
            <a:schemeClr val="accent2">
              <a:alpha val="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962400" y="3505200"/>
            <a:ext cx="2373214" cy="369332"/>
          </a:xfrm>
          <a:prstGeom prst="rect">
            <a:avLst/>
          </a:prstGeom>
          <a:solidFill>
            <a:schemeClr val="accent2">
              <a:lumMod val="40000"/>
              <a:lumOff val="60000"/>
            </a:schemeClr>
          </a:solidFill>
        </p:spPr>
        <p:txBody>
          <a:bodyPr wrap="none" rtlCol="0">
            <a:spAutoFit/>
          </a:bodyPr>
          <a:lstStyle/>
          <a:p>
            <a:r>
              <a:rPr lang="en-US" dirty="0" smtClean="0"/>
              <a:t>Links to other archives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n-US" sz="2800" b="1" dirty="0" smtClean="0">
                <a:solidFill>
                  <a:schemeClr val="tx1">
                    <a:lumMod val="95000"/>
                    <a:lumOff val="5000"/>
                  </a:schemeClr>
                </a:solidFill>
              </a:rPr>
              <a:t>ITOP-2010 Operational Data Set</a:t>
            </a:r>
            <a:r>
              <a:rPr lang="en-US" sz="2800" b="1" dirty="0" smtClean="0">
                <a:solidFill>
                  <a:schemeClr val="tx1">
                    <a:lumMod val="95000"/>
                    <a:lumOff val="5000"/>
                  </a:schemeClr>
                </a:solidFill>
              </a:rPr>
              <a:t> Inventory</a:t>
            </a:r>
            <a:endParaRPr lang="en-US" sz="2800" b="1" dirty="0">
              <a:solidFill>
                <a:schemeClr val="tx1">
                  <a:lumMod val="95000"/>
                  <a:lumOff val="5000"/>
                </a:schemeClr>
              </a:solidFill>
            </a:endParaRPr>
          </a:p>
        </p:txBody>
      </p:sp>
      <p:sp>
        <p:nvSpPr>
          <p:cNvPr id="3" name="TextBox 2"/>
          <p:cNvSpPr txBox="1"/>
          <p:nvPr/>
        </p:nvSpPr>
        <p:spPr>
          <a:xfrm>
            <a:off x="609600" y="1447800"/>
            <a:ext cx="8305799" cy="5324535"/>
          </a:xfrm>
          <a:prstGeom prst="rect">
            <a:avLst/>
          </a:prstGeom>
          <a:noFill/>
        </p:spPr>
        <p:txBody>
          <a:bodyPr wrap="square" rtlCol="0">
            <a:spAutoFit/>
          </a:bodyPr>
          <a:lstStyle/>
          <a:p>
            <a:r>
              <a:rPr lang="en-US" sz="2000" b="1" dirty="0" smtClean="0"/>
              <a:t>GTS Surface METAR Observations (Global; GEMPAK and ASCII formats)</a:t>
            </a:r>
          </a:p>
          <a:p>
            <a:endParaRPr lang="en-US" sz="2000" b="1" dirty="0"/>
          </a:p>
          <a:p>
            <a:r>
              <a:rPr lang="en-US" sz="2000" b="1" dirty="0" smtClean="0"/>
              <a:t>GTS Surface SYNOP Observations (Global; GEMPAK format)</a:t>
            </a:r>
          </a:p>
          <a:p>
            <a:endParaRPr lang="en-US" sz="2000" b="1" dirty="0"/>
          </a:p>
          <a:p>
            <a:r>
              <a:rPr lang="en-US" sz="2000" b="1" dirty="0" smtClean="0"/>
              <a:t>GTS Voluntary Observing Ship and Buoy Observations (Global in GEMPAK format, ITOP Region in ASCII)</a:t>
            </a:r>
          </a:p>
          <a:p>
            <a:endParaRPr lang="en-US" sz="2000" b="1" dirty="0"/>
          </a:p>
          <a:p>
            <a:r>
              <a:rPr lang="en-US" sz="2000" b="1" dirty="0" smtClean="0"/>
              <a:t>GTS Mandatory/Significant Level Radiosonde Observations (Global in GEMPAK format; Western Pacific Ocean region in ASCII)</a:t>
            </a:r>
          </a:p>
          <a:p>
            <a:endParaRPr lang="en-US" sz="2000" b="1" dirty="0"/>
          </a:p>
          <a:p>
            <a:r>
              <a:rPr lang="en-US" sz="2000" b="1" dirty="0" smtClean="0"/>
              <a:t>High Resolution (6-second) Radiosonde data from NWS sites (</a:t>
            </a:r>
            <a:r>
              <a:rPr lang="en-US" sz="2000" b="1" dirty="0" err="1" smtClean="0"/>
              <a:t>Chuuk</a:t>
            </a:r>
            <a:r>
              <a:rPr lang="en-US" sz="2000" b="1" dirty="0" smtClean="0"/>
              <a:t>, Guam, Koror, Majuro, </a:t>
            </a:r>
            <a:r>
              <a:rPr lang="en-US" sz="2000" b="1" dirty="0" err="1" smtClean="0"/>
              <a:t>Ponape</a:t>
            </a:r>
            <a:r>
              <a:rPr lang="en-US" sz="2000" b="1" dirty="0" smtClean="0"/>
              <a:t>, and Yap) for August through October 2010.  No data for Majuro for September or Yap for October.</a:t>
            </a:r>
          </a:p>
          <a:p>
            <a:endParaRPr lang="en-US" sz="2000" b="1" dirty="0"/>
          </a:p>
          <a:p>
            <a:r>
              <a:rPr lang="en-US" sz="2000" b="1" dirty="0" smtClean="0"/>
              <a:t>Guam WSR-88D Level III Radar Data (NCDC)</a:t>
            </a:r>
          </a:p>
          <a:p>
            <a:endParaRPr lang="en-US" sz="2000" b="1" dirty="0" smtClean="0"/>
          </a:p>
          <a:p>
            <a:r>
              <a:rPr lang="en-US" sz="2000" b="1" dirty="0" smtClean="0"/>
              <a:t>Satellite Data requirements (geostationary and polar)?</a:t>
            </a:r>
          </a:p>
        </p:txBody>
      </p:sp>
      <p:sp>
        <p:nvSpPr>
          <p:cNvPr id="4" name="TextBox 3"/>
          <p:cNvSpPr txBox="1"/>
          <p:nvPr/>
        </p:nvSpPr>
        <p:spPr>
          <a:xfrm>
            <a:off x="0" y="762000"/>
            <a:ext cx="9144000" cy="461665"/>
          </a:xfrm>
          <a:prstGeom prst="rect">
            <a:avLst/>
          </a:prstGeom>
          <a:noFill/>
        </p:spPr>
        <p:txBody>
          <a:bodyPr wrap="square" rtlCol="0">
            <a:spAutoFit/>
          </a:bodyPr>
          <a:lstStyle/>
          <a:p>
            <a:pPr algn="ctr"/>
            <a:r>
              <a:rPr lang="en-US" sz="2400" b="1" dirty="0" smtClean="0">
                <a:solidFill>
                  <a:schemeClr val="accent2">
                    <a:lumMod val="75000"/>
                  </a:schemeClr>
                </a:solidFill>
              </a:rPr>
              <a:t>http://data.eol.ucar.edu/master_list/?project=ITOP</a:t>
            </a:r>
            <a:endParaRPr lang="en-US" sz="24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523220"/>
          </a:xfrm>
          <a:prstGeom prst="rect">
            <a:avLst/>
          </a:prstGeom>
          <a:solidFill>
            <a:schemeClr val="bg2">
              <a:lumMod val="90000"/>
            </a:schemeClr>
          </a:solidFill>
        </p:spPr>
        <p:txBody>
          <a:bodyPr wrap="square" rtlCol="0">
            <a:spAutoFit/>
          </a:bodyPr>
          <a:lstStyle/>
          <a:p>
            <a:pPr algn="ctr"/>
            <a:r>
              <a:rPr lang="en-US" sz="2800" b="1" dirty="0" smtClean="0">
                <a:solidFill>
                  <a:schemeClr val="tx1">
                    <a:lumMod val="95000"/>
                    <a:lumOff val="5000"/>
                  </a:schemeClr>
                </a:solidFill>
              </a:rPr>
              <a:t> GTS (white) and High-Res (red) Radiosonde Locations</a:t>
            </a:r>
            <a:endParaRPr lang="en-US" sz="2800" b="1" dirty="0">
              <a:solidFill>
                <a:schemeClr val="tx1">
                  <a:lumMod val="95000"/>
                  <a:lumOff val="5000"/>
                </a:schemeClr>
              </a:solidFill>
            </a:endParaRPr>
          </a:p>
        </p:txBody>
      </p:sp>
      <p:pic>
        <p:nvPicPr>
          <p:cNvPr id="1026" name="Picture 2"/>
          <p:cNvPicPr>
            <a:picLocks noChangeAspect="1" noChangeArrowheads="1"/>
          </p:cNvPicPr>
          <p:nvPr/>
        </p:nvPicPr>
        <p:blipFill>
          <a:blip r:embed="rId2" cstate="print"/>
          <a:srcRect l="31185" t="6667" r="8108" b="9630"/>
          <a:stretch>
            <a:fillRect/>
          </a:stretch>
        </p:blipFill>
        <p:spPr bwMode="auto">
          <a:xfrm>
            <a:off x="533400" y="547493"/>
            <a:ext cx="8153400" cy="63105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3228</TotalTime>
  <Words>1186</Words>
  <Application>Microsoft Macintosh PowerPoint</Application>
  <PresentationFormat>On-screen Show (4:3)</PresentationFormat>
  <Paragraphs>155</Paragraphs>
  <Slides>15</Slides>
  <Notes>0</Notes>
  <HiddenSlides>0</HiddenSlides>
  <MMClips>0</MMClips>
  <ScaleCrop>false</ScaleCrop>
  <HeadingPairs>
    <vt:vector size="4" baseType="variant">
      <vt:variant>
        <vt:lpstr>Design Template</vt:lpstr>
      </vt:variant>
      <vt:variant>
        <vt:i4>1</vt:i4>
      </vt:variant>
      <vt:variant>
        <vt:lpstr>Slide Titles</vt:lpstr>
      </vt:variant>
      <vt:variant>
        <vt:i4>15</vt:i4>
      </vt:variant>
    </vt:vector>
  </HeadingPairs>
  <TitlesOfParts>
    <vt:vector size="1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NCAR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loehrer</dc:creator>
  <cp:lastModifiedBy>Jim Moore</cp:lastModifiedBy>
  <cp:revision>286</cp:revision>
  <dcterms:created xsi:type="dcterms:W3CDTF">2011-05-11T14:13:11Z</dcterms:created>
  <dcterms:modified xsi:type="dcterms:W3CDTF">2011-05-11T20:26:53Z</dcterms:modified>
</cp:coreProperties>
</file>