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0" r:id="rId3"/>
    <p:sldId id="264" r:id="rId4"/>
    <p:sldId id="275" r:id="rId5"/>
    <p:sldId id="279" r:id="rId6"/>
    <p:sldId id="267" r:id="rId7"/>
    <p:sldId id="266" r:id="rId8"/>
    <p:sldId id="260" r:id="rId9"/>
    <p:sldId id="261" r:id="rId10"/>
    <p:sldId id="263" r:id="rId11"/>
    <p:sldId id="269" r:id="rId12"/>
    <p:sldId id="278" r:id="rId13"/>
    <p:sldId id="281" r:id="rId14"/>
    <p:sldId id="273" r:id="rId15"/>
    <p:sldId id="27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1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C73B5-FAAF-46FE-B48C-1D8A14EF2903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5BDBB-CFD3-400D-90BB-0033D347A0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3BEC-242E-4583-879E-8909BF9A9FDC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728-9E74-4684-9133-C1D7B5CA6F8C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1551-D8C0-4B47-BD57-8E3E8112CBEB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58E4-5B3C-4AA8-AC6A-9B223280FC61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F2EE-4961-44BF-A1D3-3578DB2F1DF6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1E01-1FBD-404D-8213-3EF496A73D8D}" type="datetime1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6AAE-9F49-450D-A75A-460E50586874}" type="datetime1">
              <a:rPr lang="en-US" smtClean="0"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E00-A23B-4CF2-B9F1-801485D4D80C}" type="datetime1">
              <a:rPr lang="en-US" smtClean="0"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8AB-29F7-4A6B-AA2A-A48A5557EA44}" type="datetime1">
              <a:rPr lang="en-US" smtClean="0"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7544-0437-46A4-BE52-7D2C2F97F258}" type="datetime1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6AE1-31A4-4010-B26D-0B9BE73ACFBB}" type="datetime1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9881-48E9-4E98-A9A9-70722A6B6736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4708D-2302-4156-B020-B110A43C7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Two-Scale SAR Wave Retrievals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5867400" cy="9906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C. Wackerman, R. Romeiser, M. Caruso, R. Foster, H. Graber, J. Horstmann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410200"/>
            <a:ext cx="445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ITOP Meeting, 17-20 May 2011, Santa Fe NM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gi_combined_cont1000m.wavim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441259">
            <a:off x="4736791" y="374067"/>
            <a:ext cx="3499608" cy="621331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1441259">
            <a:off x="5572870" y="3460709"/>
            <a:ext cx="1659988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5" name="Picture 4" descr="RSAT2_20101017_CSTARS_BS_deb_comb3_cont1000m.wavim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555531">
            <a:off x="1165980" y="629920"/>
            <a:ext cx="2268994" cy="605355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1336429" y="3418448"/>
            <a:ext cx="1631853" cy="281354"/>
          </a:xfrm>
          <a:prstGeom prst="rightArrow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152400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Megi</a:t>
            </a:r>
            <a:r>
              <a:rPr lang="en-US" b="1" dirty="0" smtClean="0"/>
              <a:t> 10/17/2010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152400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Megi</a:t>
            </a:r>
            <a:r>
              <a:rPr lang="en-US" b="1" dirty="0" smtClean="0"/>
              <a:t> 10/15/2010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5604846" cy="368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00400" y="304800"/>
            <a:ext cx="267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SAR Wave Retrieval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295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Used BT Peak Winds as a surrogate for storm strength to determine if wave heights track with storm intensity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288925"/>
            <a:ext cx="90297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gi_combined_cont1000m.wsimgCWaR4filtered5.na.cim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048000" y="1447800"/>
            <a:ext cx="294651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990600"/>
            <a:ext cx="176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SAR Wind Speed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724400"/>
            <a:ext cx="2036644" cy="8815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0" y="5943600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14 </a:t>
            </a:r>
            <a:r>
              <a:rPr lang="en-US" sz="1600" b="1" dirty="0" smtClean="0"/>
              <a:t>m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5943600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 </a:t>
            </a:r>
            <a:r>
              <a:rPr lang="en-US" sz="1600" b="1" dirty="0" smtClean="0"/>
              <a:t>m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5943600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0.2  m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66528" y="5943600"/>
            <a:ext cx="3477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Pierson-</a:t>
            </a:r>
            <a:r>
              <a:rPr lang="en-US" sz="1600" b="1" dirty="0" err="1" smtClean="0"/>
              <a:t>Moskowitz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</a:t>
            </a:r>
            <a:r>
              <a:rPr lang="en-US" sz="1600" b="1" baseline="-25000" dirty="0" err="1" smtClean="0"/>
              <a:t>sig</a:t>
            </a:r>
            <a:r>
              <a:rPr lang="en-US" sz="1600" b="1" dirty="0" smtClean="0"/>
              <a:t> for wind waves</a:t>
            </a:r>
            <a:endParaRPr lang="en-US" sz="1600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4267200" y="5410200"/>
            <a:ext cx="5334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3771900" y="5600700"/>
            <a:ext cx="6096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</p:cNvCxnSpPr>
          <p:nvPr/>
        </p:nvCxnSpPr>
        <p:spPr>
          <a:xfrm rot="5400000" flipH="1" flipV="1">
            <a:off x="3377211" y="5663212"/>
            <a:ext cx="533400" cy="273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228600"/>
            <a:ext cx="6939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Incorporating a Wind Wave Model Into the Spectrum</a:t>
            </a:r>
            <a:endParaRPr lang="en-US" sz="24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332422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762000"/>
            <a:ext cx="3276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79539" y="6172200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6</a:t>
            </a:r>
            <a:r>
              <a:rPr lang="en-US" sz="1600" b="1" dirty="0" smtClean="0"/>
              <a:t> </a:t>
            </a:r>
            <a:r>
              <a:rPr lang="en-US" sz="1600" b="1" dirty="0" smtClean="0"/>
              <a:t>m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53672" y="6172200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</a:t>
            </a:r>
            <a:r>
              <a:rPr lang="en-US" sz="1600" b="1" dirty="0" smtClean="0"/>
              <a:t> </a:t>
            </a:r>
            <a:r>
              <a:rPr lang="en-US" sz="1600" b="1" dirty="0" smtClean="0"/>
              <a:t>m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67872" y="6172200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0.7  </a:t>
            </a:r>
            <a:r>
              <a:rPr lang="en-US" sz="1600" b="1" dirty="0" smtClean="0"/>
              <a:t>m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57800" y="6172200"/>
            <a:ext cx="2773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JONSWAP </a:t>
            </a:r>
            <a:r>
              <a:rPr lang="en-US" sz="1600" b="1" dirty="0" err="1" smtClean="0"/>
              <a:t>H</a:t>
            </a:r>
            <a:r>
              <a:rPr lang="en-US" sz="1600" b="1" baseline="-25000" dirty="0" err="1" smtClean="0"/>
              <a:t>sig</a:t>
            </a:r>
            <a:r>
              <a:rPr lang="en-US" sz="1600" b="1" dirty="0" smtClean="0"/>
              <a:t> </a:t>
            </a:r>
            <a:r>
              <a:rPr lang="en-US" sz="1600" b="1" dirty="0" smtClean="0"/>
              <a:t>for </a:t>
            </a:r>
            <a:r>
              <a:rPr lang="en-US" sz="1600" b="1" dirty="0" smtClean="0"/>
              <a:t>limited fetch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00"/>
            <a:ext cx="267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SAR Wave Retrieval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807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Ongoing Analysis: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Would be great to connect with any available wave height ground truth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Need to develop an approach to retrieve the components of the wave</a:t>
            </a:r>
            <a:br>
              <a:rPr lang="en-US" sz="2000" b="1" dirty="0" smtClean="0"/>
            </a:br>
            <a:r>
              <a:rPr lang="en-US" sz="2000" b="1" dirty="0" smtClean="0"/>
              <a:t>   spectra the SAR does not observe, and the spatial regions that the SAR</a:t>
            </a:r>
            <a:br>
              <a:rPr lang="en-US" sz="2000" b="1" dirty="0" smtClean="0"/>
            </a:br>
            <a:r>
              <a:rPr lang="en-US" sz="2000" b="1" dirty="0" smtClean="0"/>
              <a:t>   sees no wave modulations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need to compare to long-scale waves in the model 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we are investigating adding spectral models that use the local wind speed to the observed long-scale waves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Roland Romeiser will present next an approach that does an</a:t>
            </a:r>
            <a:br>
              <a:rPr lang="en-US" sz="2000" b="1" dirty="0" smtClean="0"/>
            </a:br>
            <a:r>
              <a:rPr lang="en-US" sz="2000" b="1" dirty="0" smtClean="0"/>
              <a:t>   empirical fit to model results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3528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Back-up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880" y="510987"/>
            <a:ext cx="6202668" cy="549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ight Arrow 93"/>
          <p:cNvSpPr/>
          <p:nvPr/>
        </p:nvSpPr>
        <p:spPr>
          <a:xfrm>
            <a:off x="3627009" y="6301697"/>
            <a:ext cx="200083" cy="19694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0" y="1897166"/>
            <a:ext cx="9143999" cy="1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486257" y="1481346"/>
            <a:ext cx="1624471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469449" y="1482774"/>
            <a:ext cx="193135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050850" y="1484202"/>
            <a:ext cx="134169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7" name="Up Arrow 86"/>
          <p:cNvSpPr/>
          <p:nvPr/>
        </p:nvSpPr>
        <p:spPr>
          <a:xfrm>
            <a:off x="5998475" y="2693750"/>
            <a:ext cx="255588" cy="37070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44463"/>
            <a:ext cx="4984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011363" y="0"/>
            <a:ext cx="4727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SAR Typhoon Processing System (</a:t>
            </a:r>
            <a:r>
              <a:rPr lang="en-US" sz="2000" b="1" dirty="0" err="1">
                <a:latin typeface="Calibri" pitchFamily="34" charset="0"/>
              </a:rPr>
              <a:t>SARTyPS</a:t>
            </a:r>
            <a:r>
              <a:rPr lang="en-US" sz="2000" b="1" dirty="0">
                <a:latin typeface="Calibri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553" y="1486968"/>
            <a:ext cx="2674834" cy="1128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Up Arrow 69"/>
          <p:cNvSpPr/>
          <p:nvPr/>
        </p:nvSpPr>
        <p:spPr>
          <a:xfrm>
            <a:off x="5306405" y="2704148"/>
            <a:ext cx="255588" cy="160267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8320991" y="1310397"/>
            <a:ext cx="76812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latin typeface="Calibri" pitchFamily="34" charset="0"/>
              </a:rPr>
              <a:t>CSTARS</a:t>
            </a:r>
            <a:br>
              <a:rPr lang="en-US" sz="1400" b="1" dirty="0" smtClean="0">
                <a:latin typeface="Calibri" pitchFamily="34" charset="0"/>
              </a:rPr>
            </a:br>
            <a:r>
              <a:rPr lang="en-US" sz="1400" b="1" dirty="0" smtClean="0">
                <a:latin typeface="Calibri" pitchFamily="34" charset="0"/>
              </a:rPr>
              <a:t>Back</a:t>
            </a:r>
            <a:br>
              <a:rPr lang="en-US" sz="1400" b="1" dirty="0" smtClean="0">
                <a:latin typeface="Calibri" pitchFamily="34" charset="0"/>
              </a:rPr>
            </a:br>
            <a:r>
              <a:rPr lang="en-US" sz="1400" b="1" dirty="0" smtClean="0">
                <a:latin typeface="Calibri" pitchFamily="34" charset="0"/>
              </a:rPr>
              <a:t>Bone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24" y="1621092"/>
            <a:ext cx="7620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SAR Ancillary Files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9453" y="1621092"/>
            <a:ext cx="6096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Land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Mask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636770" y="4050522"/>
            <a:ext cx="925513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GD Winds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635345" y="4397337"/>
            <a:ext cx="936791" cy="4539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NURC</a:t>
            </a:r>
            <a:br>
              <a:rPr lang="en-US" sz="1400" dirty="0" smtClean="0">
                <a:latin typeface="+mn-lt"/>
              </a:rPr>
            </a:br>
            <a:r>
              <a:rPr lang="en-US" sz="1400" dirty="0" err="1" smtClean="0">
                <a:latin typeface="+mn-lt"/>
              </a:rPr>
              <a:t>WiSAR</a:t>
            </a:r>
            <a:endParaRPr lang="en-US" sz="1400" dirty="0">
              <a:latin typeface="+mn-lt"/>
            </a:endParaRPr>
          </a:p>
        </p:txBody>
      </p:sp>
      <p:sp>
        <p:nvSpPr>
          <p:cNvPr id="2127" name="TextBox 12"/>
          <p:cNvSpPr txBox="1">
            <a:spLocks noChangeArrowheads="1"/>
          </p:cNvSpPr>
          <p:nvPr/>
        </p:nvSpPr>
        <p:spPr bwMode="auto">
          <a:xfrm>
            <a:off x="3818711" y="4255819"/>
            <a:ext cx="990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Best Wind Directions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819341" y="4142957"/>
            <a:ext cx="990600" cy="68738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8" name="Right Arrow 17"/>
          <p:cNvSpPr/>
          <p:nvPr/>
        </p:nvSpPr>
        <p:spPr bwMode="auto">
          <a:xfrm>
            <a:off x="3592330" y="4389185"/>
            <a:ext cx="200083" cy="19493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 bwMode="auto">
          <a:xfrm>
            <a:off x="4824230" y="4386171"/>
            <a:ext cx="203234" cy="20096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2584414" y="3980689"/>
            <a:ext cx="3372005" cy="9204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5034890" y="4160049"/>
            <a:ext cx="810433" cy="633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 lIns="0" rIns="0"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RCS-GMF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Wind Speed</a:t>
            </a:r>
            <a:endParaRPr lang="en-US" sz="1400" dirty="0">
              <a:latin typeface="+mn-lt"/>
            </a:endParaRPr>
          </a:p>
        </p:txBody>
      </p:sp>
      <p:sp>
        <p:nvSpPr>
          <p:cNvPr id="2117" name="TextBox 28"/>
          <p:cNvSpPr txBox="1">
            <a:spLocks noChangeArrowheads="1"/>
          </p:cNvSpPr>
          <p:nvPr/>
        </p:nvSpPr>
        <p:spPr bwMode="auto">
          <a:xfrm>
            <a:off x="3798705" y="3922178"/>
            <a:ext cx="10660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Wind Product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1651662" y="3177066"/>
            <a:ext cx="1487487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GD Eye Finder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1648488" y="3526092"/>
            <a:ext cx="1490662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NURC </a:t>
            </a:r>
            <a:r>
              <a:rPr lang="en-US" sz="1400" dirty="0" smtClean="0">
                <a:latin typeface="+mn-lt"/>
              </a:rPr>
              <a:t> Eye </a:t>
            </a:r>
            <a:r>
              <a:rPr lang="en-US" sz="1400" dirty="0">
                <a:latin typeface="+mn-lt"/>
              </a:rPr>
              <a:t>Finder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1637374" y="2829179"/>
            <a:ext cx="1501775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Previous Tracks</a:t>
            </a:r>
          </a:p>
        </p:txBody>
      </p:sp>
      <p:sp>
        <p:nvSpPr>
          <p:cNvPr id="2114" name="TextBox 42"/>
          <p:cNvSpPr txBox="1">
            <a:spLocks noChangeArrowheads="1"/>
          </p:cNvSpPr>
          <p:nvPr/>
        </p:nvSpPr>
        <p:spPr bwMode="auto">
          <a:xfrm>
            <a:off x="3398630" y="3007888"/>
            <a:ext cx="990224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dirty="0">
                <a:latin typeface="Calibri" pitchFamily="34" charset="0"/>
              </a:rPr>
              <a:t>Eye </a:t>
            </a:r>
            <a:r>
              <a:rPr lang="en-US" sz="1200" dirty="0" smtClean="0">
                <a:latin typeface="Calibri" pitchFamily="34" charset="0"/>
              </a:rPr>
              <a:t>Location,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Properties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3156613" y="3262329"/>
            <a:ext cx="200083" cy="19694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>
            <a:off x="1588877" y="2779967"/>
            <a:ext cx="3019425" cy="11207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13" name="TextBox 32"/>
          <p:cNvSpPr txBox="1">
            <a:spLocks noChangeArrowheads="1"/>
          </p:cNvSpPr>
          <p:nvPr/>
        </p:nvSpPr>
        <p:spPr bwMode="auto">
          <a:xfrm>
            <a:off x="3462316" y="2713292"/>
            <a:ext cx="9401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Eye Product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62227" y="2624761"/>
            <a:ext cx="141773" cy="38351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187865" y="3184553"/>
            <a:ext cx="417760" cy="293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1273901" y="4442578"/>
            <a:ext cx="1315475" cy="293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1194462" y="5332147"/>
            <a:ext cx="1394913" cy="293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187723" y="3904525"/>
            <a:ext cx="136733" cy="453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2196268" y="4154492"/>
            <a:ext cx="384561" cy="29300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638128" y="5359242"/>
            <a:ext cx="951101" cy="4539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CSTARS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Waves</a:t>
            </a:r>
            <a:endParaRPr lang="en-US" sz="1400" dirty="0">
              <a:latin typeface="+mn-lt"/>
            </a:endParaRPr>
          </a:p>
        </p:txBody>
      </p:sp>
      <p:sp>
        <p:nvSpPr>
          <p:cNvPr id="2104" name="TextBox 63"/>
          <p:cNvSpPr txBox="1">
            <a:spLocks noChangeArrowheads="1"/>
          </p:cNvSpPr>
          <p:nvPr/>
        </p:nvSpPr>
        <p:spPr bwMode="auto">
          <a:xfrm>
            <a:off x="3827787" y="5179559"/>
            <a:ext cx="990599" cy="5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dirty="0">
                <a:latin typeface="Calibri" pitchFamily="34" charset="0"/>
              </a:rPr>
              <a:t>Wave Spectral Map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3602796" y="5380176"/>
            <a:ext cx="200083" cy="19694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580825" y="4982782"/>
            <a:ext cx="3362775" cy="8699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74" name="TextBox 53"/>
          <p:cNvSpPr txBox="1">
            <a:spLocks noChangeArrowheads="1"/>
          </p:cNvSpPr>
          <p:nvPr/>
        </p:nvSpPr>
        <p:spPr bwMode="auto">
          <a:xfrm>
            <a:off x="3793671" y="4919282"/>
            <a:ext cx="1076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Wave Product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204988" y="1627442"/>
            <a:ext cx="818058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Wave </a:t>
            </a:r>
            <a:r>
              <a:rPr lang="en-US" sz="1200" b="1" dirty="0" err="1"/>
              <a:t>MeasuresASCII</a:t>
            </a:r>
            <a:r>
              <a:rPr lang="en-US" sz="1200" b="1" dirty="0"/>
              <a:t> File</a:t>
            </a:r>
          </a:p>
        </p:txBody>
      </p:sp>
      <p:sp>
        <p:nvSpPr>
          <p:cNvPr id="69" name="Up Arrow 68"/>
          <p:cNvSpPr/>
          <p:nvPr/>
        </p:nvSpPr>
        <p:spPr>
          <a:xfrm>
            <a:off x="3728694" y="2631959"/>
            <a:ext cx="255588" cy="16510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Up Arrow 70"/>
          <p:cNvSpPr/>
          <p:nvPr/>
        </p:nvSpPr>
        <p:spPr>
          <a:xfrm>
            <a:off x="7052825" y="2679192"/>
            <a:ext cx="255587" cy="283464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4" name="Elbow Connector 73"/>
          <p:cNvCxnSpPr/>
          <p:nvPr/>
        </p:nvCxnSpPr>
        <p:spPr>
          <a:xfrm flipV="1">
            <a:off x="3119995" y="1051306"/>
            <a:ext cx="5102225" cy="9525"/>
          </a:xfrm>
          <a:prstGeom prst="bent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2" name="TextBox 71"/>
          <p:cNvSpPr txBox="1">
            <a:spLocks noChangeArrowheads="1"/>
          </p:cNvSpPr>
          <p:nvPr/>
        </p:nvSpPr>
        <p:spPr bwMode="auto">
          <a:xfrm>
            <a:off x="5004463" y="902081"/>
            <a:ext cx="1717675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Environmental Products</a:t>
            </a:r>
          </a:p>
        </p:txBody>
      </p:sp>
      <p:sp>
        <p:nvSpPr>
          <p:cNvPr id="2083" name="TextBox 74"/>
          <p:cNvSpPr txBox="1">
            <a:spLocks noChangeArrowheads="1"/>
          </p:cNvSpPr>
          <p:nvPr/>
        </p:nvSpPr>
        <p:spPr bwMode="auto">
          <a:xfrm>
            <a:off x="3075042" y="1138492"/>
            <a:ext cx="1266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Eye location, size</a:t>
            </a:r>
          </a:p>
        </p:txBody>
      </p:sp>
      <p:sp>
        <p:nvSpPr>
          <p:cNvPr id="2084" name="TextBox 75"/>
          <p:cNvSpPr txBox="1">
            <a:spLocks noChangeArrowheads="1"/>
          </p:cNvSpPr>
          <p:nvPr/>
        </p:nvSpPr>
        <p:spPr bwMode="auto">
          <a:xfrm>
            <a:off x="4626828" y="1156393"/>
            <a:ext cx="17200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Winds &amp; Pressure Fields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085" name="TextBox 76"/>
          <p:cNvSpPr txBox="1">
            <a:spLocks noChangeArrowheads="1"/>
          </p:cNvSpPr>
          <p:nvPr/>
        </p:nvSpPr>
        <p:spPr bwMode="auto">
          <a:xfrm>
            <a:off x="7190953" y="1137698"/>
            <a:ext cx="6000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Waves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828369" y="5422256"/>
            <a:ext cx="2411538" cy="112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0" name="Elbow Connector 79"/>
          <p:cNvCxnSpPr/>
          <p:nvPr/>
        </p:nvCxnSpPr>
        <p:spPr>
          <a:xfrm>
            <a:off x="195163" y="1359281"/>
            <a:ext cx="2681288" cy="3175"/>
          </a:xfrm>
          <a:prstGeom prst="bent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TextBox 24"/>
          <p:cNvSpPr txBox="1">
            <a:spLocks noChangeArrowheads="1"/>
          </p:cNvSpPr>
          <p:nvPr/>
        </p:nvSpPr>
        <p:spPr bwMode="auto">
          <a:xfrm>
            <a:off x="1157188" y="1206882"/>
            <a:ext cx="76835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SAR Data</a:t>
            </a:r>
          </a:p>
        </p:txBody>
      </p:sp>
      <p:sp>
        <p:nvSpPr>
          <p:cNvPr id="82" name="Down Arrow 81"/>
          <p:cNvSpPr/>
          <p:nvPr/>
        </p:nvSpPr>
        <p:spPr>
          <a:xfrm>
            <a:off x="1441732" y="1051815"/>
            <a:ext cx="238125" cy="21005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02" name="TextBox 84"/>
          <p:cNvSpPr txBox="1">
            <a:spLocks noChangeArrowheads="1"/>
          </p:cNvSpPr>
          <p:nvPr/>
        </p:nvSpPr>
        <p:spPr bwMode="auto">
          <a:xfrm>
            <a:off x="8286377" y="3612671"/>
            <a:ext cx="840531" cy="4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b="1" dirty="0">
                <a:latin typeface="Calibri" pitchFamily="34" charset="0"/>
              </a:rPr>
              <a:t>Internet Access</a:t>
            </a:r>
          </a:p>
        </p:txBody>
      </p:sp>
      <p:sp>
        <p:nvSpPr>
          <p:cNvPr id="86" name="Oval 85"/>
          <p:cNvSpPr/>
          <p:nvPr/>
        </p:nvSpPr>
        <p:spPr bwMode="auto">
          <a:xfrm>
            <a:off x="8266110" y="3510718"/>
            <a:ext cx="839787" cy="569912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Up-Down Arrow 87"/>
          <p:cNvSpPr/>
          <p:nvPr/>
        </p:nvSpPr>
        <p:spPr>
          <a:xfrm>
            <a:off x="8555830" y="2085174"/>
            <a:ext cx="298450" cy="1402209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Isosceles Triangle 94"/>
          <p:cNvSpPr/>
          <p:nvPr/>
        </p:nvSpPr>
        <p:spPr>
          <a:xfrm rot="17955560">
            <a:off x="607974" y="307508"/>
            <a:ext cx="511026" cy="6755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7876" y="514922"/>
            <a:ext cx="192259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CSTARS SAR </a:t>
            </a:r>
            <a:r>
              <a:rPr lang="en-US" sz="1400" b="1" dirty="0" err="1">
                <a:latin typeface="+mn-lt"/>
              </a:rPr>
              <a:t>BackBone</a:t>
            </a:r>
            <a:r>
              <a:rPr lang="en-US" sz="1400" b="1" dirty="0">
                <a:latin typeface="+mn-lt"/>
              </a:rPr>
              <a:t> Processing System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994244" y="3124095"/>
            <a:ext cx="868174" cy="633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UW-APL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Pressure </a:t>
            </a:r>
            <a:r>
              <a:rPr lang="en-US" sz="1400" dirty="0">
                <a:latin typeface="+mn-lt"/>
              </a:rPr>
              <a:t>Analysis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209925" y="367284"/>
            <a:ext cx="55705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Real-time SAR environmental product generation system being built at CSTARS to support field deployment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99654" y="5905754"/>
            <a:ext cx="3365310" cy="8699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3" name="Right Arrow 82"/>
          <p:cNvSpPr/>
          <p:nvPr/>
        </p:nvSpPr>
        <p:spPr>
          <a:xfrm>
            <a:off x="1268875" y="6272703"/>
            <a:ext cx="1350264" cy="25493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TextBox 74"/>
          <p:cNvSpPr txBox="1"/>
          <p:nvPr/>
        </p:nvSpPr>
        <p:spPr bwMode="auto">
          <a:xfrm>
            <a:off x="2643892" y="5023324"/>
            <a:ext cx="9401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GD </a:t>
            </a:r>
            <a:r>
              <a:rPr lang="en-US" sz="1400" dirty="0" smtClean="0">
                <a:latin typeface="+mn-lt"/>
              </a:rPr>
              <a:t>Waves</a:t>
            </a:r>
            <a:endParaRPr lang="en-US" sz="1400" dirty="0">
              <a:latin typeface="+mn-lt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827787" y="5136541"/>
            <a:ext cx="990600" cy="68421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Up Arrow 84"/>
          <p:cNvSpPr/>
          <p:nvPr/>
        </p:nvSpPr>
        <p:spPr>
          <a:xfrm>
            <a:off x="7690803" y="2690130"/>
            <a:ext cx="255587" cy="3761944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45466" y="6344621"/>
            <a:ext cx="2948298" cy="1110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645251" y="6058573"/>
            <a:ext cx="952528" cy="630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 lIns="0" rIns="0"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SRI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SWAN/SAR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Assimilation</a:t>
            </a:r>
            <a:endParaRPr lang="en-US" sz="1400" dirty="0">
              <a:latin typeface="+mn-lt"/>
            </a:endParaRPr>
          </a:p>
        </p:txBody>
      </p:sp>
      <p:sp>
        <p:nvSpPr>
          <p:cNvPr id="92" name="TextBox 53"/>
          <p:cNvSpPr txBox="1">
            <a:spLocks noChangeArrowheads="1"/>
          </p:cNvSpPr>
          <p:nvPr/>
        </p:nvSpPr>
        <p:spPr bwMode="auto">
          <a:xfrm>
            <a:off x="3557759" y="5840801"/>
            <a:ext cx="16259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libri" pitchFamily="34" charset="0"/>
              </a:rPr>
              <a:t>Wind &amp;Wave Products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3851997" y="6058064"/>
            <a:ext cx="990600" cy="684213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TextBox 63"/>
          <p:cNvSpPr txBox="1">
            <a:spLocks noChangeArrowheads="1"/>
          </p:cNvSpPr>
          <p:nvPr/>
        </p:nvSpPr>
        <p:spPr bwMode="auto">
          <a:xfrm>
            <a:off x="3732357" y="6103933"/>
            <a:ext cx="1275476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dirty="0" smtClean="0">
                <a:latin typeface="Calibri" pitchFamily="34" charset="0"/>
              </a:rPr>
              <a:t>Best-Fit </a:t>
            </a:r>
          </a:p>
          <a:p>
            <a:pPr algn="ctr">
              <a:lnSpc>
                <a:spcPts val="1300"/>
              </a:lnSpc>
            </a:pPr>
            <a:r>
              <a:rPr lang="en-US" sz="1100" dirty="0" smtClean="0">
                <a:latin typeface="Calibri" pitchFamily="34" charset="0"/>
              </a:rPr>
              <a:t>Wave Spectra</a:t>
            </a:r>
          </a:p>
          <a:p>
            <a:pPr algn="ctr">
              <a:lnSpc>
                <a:spcPts val="1300"/>
              </a:lnSpc>
            </a:pPr>
            <a:r>
              <a:rPr lang="en-US" sz="1100" dirty="0" smtClean="0">
                <a:latin typeface="Calibri" pitchFamily="34" charset="0"/>
              </a:rPr>
              <a:t>&amp; Winds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852001" y="6058062"/>
            <a:ext cx="990600" cy="68421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 bwMode="auto">
          <a:xfrm>
            <a:off x="3399171" y="2987359"/>
            <a:ext cx="990600" cy="68738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pic>
        <p:nvPicPr>
          <p:cNvPr id="98" name="Picture 97" descr="malakas_92210_combined_cont1000m.fla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3940" y="1508760"/>
            <a:ext cx="616872" cy="1115568"/>
          </a:xfrm>
          <a:prstGeom prst="rect">
            <a:avLst/>
          </a:prstGeom>
        </p:spPr>
      </p:pic>
      <p:pic>
        <p:nvPicPr>
          <p:cNvPr id="102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7213">
            <a:off x="5062303" y="1513778"/>
            <a:ext cx="711034" cy="105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00" descr="malakas_92210_combined_cont1000m.wsimgCMOD50.8filtered5.na.cimg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4526280" y="1494102"/>
            <a:ext cx="616226" cy="11144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04471" y="1609979"/>
            <a:ext cx="6731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Wind Vectors ASCII File</a:t>
            </a:r>
          </a:p>
        </p:txBody>
      </p:sp>
      <p:pic>
        <p:nvPicPr>
          <p:cNvPr id="107" name="Picture 106" descr="malakas_92210_combined_cont1000m.ray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127248" y="1508480"/>
            <a:ext cx="566928" cy="1079552"/>
          </a:xfrm>
          <a:prstGeom prst="rect">
            <a:avLst/>
          </a:prstGeom>
        </p:spPr>
      </p:pic>
      <p:sp>
        <p:nvSpPr>
          <p:cNvPr id="108" name="Oval 107"/>
          <p:cNvSpPr/>
          <p:nvPr/>
        </p:nvSpPr>
        <p:spPr>
          <a:xfrm>
            <a:off x="3364992" y="2103120"/>
            <a:ext cx="201168" cy="201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8" descr="malakas_92210_combined_cont1000m.flat.bmp"/>
          <p:cNvPicPr>
            <a:picLocks noChangeAspect="1"/>
          </p:cNvPicPr>
          <p:nvPr/>
        </p:nvPicPr>
        <p:blipFill>
          <a:blip r:embed="rId3" cstate="print"/>
          <a:srcRect t="27110" r="38372" b="44342"/>
          <a:stretch>
            <a:fillRect/>
          </a:stretch>
        </p:blipFill>
        <p:spPr>
          <a:xfrm rot="10800000">
            <a:off x="3703320" y="1748229"/>
            <a:ext cx="716280" cy="600054"/>
          </a:xfrm>
          <a:prstGeom prst="rect">
            <a:avLst/>
          </a:prstGeom>
        </p:spPr>
      </p:pic>
      <p:cxnSp>
        <p:nvCxnSpPr>
          <p:cNvPr id="111" name="Straight Arrow Connector 110"/>
          <p:cNvCxnSpPr/>
          <p:nvPr/>
        </p:nvCxnSpPr>
        <p:spPr>
          <a:xfrm rot="5400000" flipH="1" flipV="1">
            <a:off x="3655572" y="1993392"/>
            <a:ext cx="93468" cy="3129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 descr="RSAT2_20100922T2030.swh.png"/>
          <p:cNvPicPr>
            <a:picLocks noChangeAspect="1"/>
          </p:cNvPicPr>
          <p:nvPr/>
        </p:nvPicPr>
        <p:blipFill>
          <a:blip r:embed="rId7" cstate="print"/>
          <a:srcRect t="10133"/>
          <a:stretch>
            <a:fillRect/>
          </a:stretch>
        </p:blipFill>
        <p:spPr>
          <a:xfrm>
            <a:off x="6516021" y="1472184"/>
            <a:ext cx="592518" cy="1152144"/>
          </a:xfrm>
          <a:prstGeom prst="rect">
            <a:avLst/>
          </a:prstGeom>
        </p:spPr>
      </p:pic>
      <p:sp>
        <p:nvSpPr>
          <p:cNvPr id="104" name="Oval 103"/>
          <p:cNvSpPr/>
          <p:nvPr/>
        </p:nvSpPr>
        <p:spPr>
          <a:xfrm>
            <a:off x="1905000" y="4800600"/>
            <a:ext cx="6096000" cy="1371600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 rot="16200000">
            <a:off x="4686299" y="2552701"/>
            <a:ext cx="5181600" cy="2057398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lide Number Placeholder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33400"/>
            <a:ext cx="498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Overview of SAR Wave Retrieval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Utilization of SAR to estimate wave spectra for moderate wave states is well established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multiple approaches have been published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The SAR ITOP program is determining whether these approaches can generate useful information under typhoon conditions</a:t>
            </a:r>
            <a:endParaRPr lang="en-US" sz="2000" b="1" dirty="0"/>
          </a:p>
        </p:txBody>
      </p:sp>
      <p:grpSp>
        <p:nvGrpSpPr>
          <p:cNvPr id="7" name="Group 3"/>
          <p:cNvGrpSpPr/>
          <p:nvPr/>
        </p:nvGrpSpPr>
        <p:grpSpPr>
          <a:xfrm>
            <a:off x="1752600" y="3505200"/>
            <a:ext cx="5029200" cy="3048000"/>
            <a:chOff x="1532408" y="1600200"/>
            <a:chExt cx="6079184" cy="36576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2408" y="1600200"/>
              <a:ext cx="6079184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819400" y="2438400"/>
              <a:ext cx="13484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RMSE = .10 m</a:t>
              </a:r>
              <a:endParaRPr lang="en-US" sz="1600" b="1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7039640" cy="68548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om_03.jpg"/>
          <p:cNvPicPr>
            <a:picLocks noChangeAspect="1"/>
          </p:cNvPicPr>
          <p:nvPr/>
        </p:nvPicPr>
        <p:blipFill>
          <a:blip r:embed="rId2" cstate="print"/>
          <a:srcRect t="8321" r="22246" b="36835"/>
          <a:stretch>
            <a:fillRect/>
          </a:stretch>
        </p:blipFill>
        <p:spPr>
          <a:xfrm>
            <a:off x="381000" y="228600"/>
            <a:ext cx="8750984" cy="6324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029200"/>
            <a:ext cx="1623060" cy="160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22958"/>
            <a:ext cx="1606442" cy="160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967564"/>
            <a:ext cx="1606442" cy="166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047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Overview of SAR Wave Retrieval (cont.)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6668" y="6352401"/>
            <a:ext cx="1445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Noise-Removed FFT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9024" y="6352401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MTF Magnitude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1360" y="6352401"/>
            <a:ext cx="1644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Wave Height Spectrum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143000"/>
            <a:ext cx="5069132" cy="34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ight Arrow 32"/>
          <p:cNvSpPr/>
          <p:nvPr/>
        </p:nvSpPr>
        <p:spPr>
          <a:xfrm>
            <a:off x="4724400" y="5791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781800" y="55626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1000" y="50292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Final step is to divide the image spectrum by the two-scale MTF to generate wave height spectrum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38200" y="1600200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First step is to remove SAR imaging effect to generate a clean </a:t>
            </a:r>
            <a:r>
              <a:rPr lang="en-US" b="1" dirty="0" err="1" smtClean="0"/>
              <a:t>spectrun</a:t>
            </a:r>
            <a:r>
              <a:rPr lang="en-US" b="1" dirty="0" smtClean="0"/>
              <a:t> of image modulations</a:t>
            </a:r>
            <a:endParaRPr lang="en-US" b="1" dirty="0"/>
          </a:p>
        </p:txBody>
      </p:sp>
      <p:sp>
        <p:nvSpPr>
          <p:cNvPr id="15" name="Bent Arrow 14"/>
          <p:cNvSpPr/>
          <p:nvPr/>
        </p:nvSpPr>
        <p:spPr>
          <a:xfrm rot="16200000" flipH="1">
            <a:off x="2743200" y="4267200"/>
            <a:ext cx="914400" cy="76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9433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0" y="381000"/>
            <a:ext cx="6047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Overview of SAR Wave Retrieval (cont.)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449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SAR images collected over typhoons there are additional issues: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SAR images are coarse resolution (100m), so only the very long waves can be imaged</a:t>
            </a:r>
          </a:p>
          <a:p>
            <a:r>
              <a:rPr lang="en-US" b="1" dirty="0" smtClean="0"/>
              <a:t>(&lt; 200m)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Due to SAR imaging effects, only the wave components near the SAR range direction are imaged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581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=&gt; Only portions of the SAR image will contain wave modulations, and we can only estimate the long-wave component of the wave spectra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1066800"/>
            <a:ext cx="71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Krosa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Finally, the only ground truth to date has been model results – any ground truth from ITOP would be great!</a:t>
            </a:r>
            <a:endParaRPr lang="en-US" b="1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86600" y="594360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Helene19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4876800"/>
            <a:ext cx="76200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Ignoring points to the right</a:t>
            </a:r>
            <a:endParaRPr lang="en-US" sz="11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82290"/>
            <a:ext cx="4114800" cy="247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5372893" y="2477294"/>
            <a:ext cx="4723606" cy="754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15200" y="4267200"/>
            <a:ext cx="7252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WAM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477000" y="5257800"/>
            <a:ext cx="838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0400" y="4800600"/>
            <a:ext cx="11031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RMSE =0.66 m</a:t>
            </a:r>
            <a:endParaRPr lang="en-US" sz="1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3660"/>
            <a:ext cx="4124794" cy="41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1576246">
            <a:off x="850515" y="470010"/>
            <a:ext cx="2822732" cy="5875670"/>
            <a:chOff x="0" y="0"/>
            <a:chExt cx="3792242" cy="6858000"/>
          </a:xfrm>
        </p:grpSpPr>
        <p:pic>
          <p:nvPicPr>
            <p:cNvPr id="3" name="Picture 2" descr="malakas_92210_combined_cont1000m.wavimg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92242" cy="6858000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659988" y="2785403"/>
              <a:ext cx="1069144" cy="3235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21195094" flipV="1">
            <a:off x="5169682" y="694434"/>
            <a:ext cx="3045260" cy="5164330"/>
            <a:chOff x="311835" y="0"/>
            <a:chExt cx="4232030" cy="6858000"/>
          </a:xfrm>
        </p:grpSpPr>
        <p:pic>
          <p:nvPicPr>
            <p:cNvPr id="7" name="Picture 6" descr="malakas_92410_combined_cont1000m.wavimg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835" y="0"/>
              <a:ext cx="3818908" cy="6858000"/>
            </a:xfrm>
            <a:prstGeom prst="rect">
              <a:avLst/>
            </a:prstGeom>
          </p:spPr>
        </p:pic>
        <p:sp>
          <p:nvSpPr>
            <p:cNvPr id="8" name="Down Arrow 7"/>
            <p:cNvSpPr/>
            <p:nvPr/>
          </p:nvSpPr>
          <p:spPr>
            <a:xfrm>
              <a:off x="4121835" y="5036235"/>
              <a:ext cx="422030" cy="1308295"/>
            </a:xfrm>
            <a:prstGeom prst="downArrow">
              <a:avLst/>
            </a:prstGeom>
            <a:scene3d>
              <a:camera prst="orthographicFront">
                <a:rot lat="0" lon="0" rev="20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5600" y="228600"/>
            <a:ext cx="205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Malakas</a:t>
            </a:r>
            <a:r>
              <a:rPr lang="en-US" b="1" dirty="0" smtClean="0"/>
              <a:t> 9/22/2010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6019800"/>
            <a:ext cx="205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Malakas</a:t>
            </a:r>
            <a:r>
              <a:rPr lang="en-US" b="1" dirty="0" smtClean="0"/>
              <a:t> 9/24/2010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6248400"/>
            <a:ext cx="282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Blue arrows are storm track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708D-2302-4156-B020-B110A43C70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462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Two-Scale SAR Wave Retrievals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GENERAL DYNAMICS AIS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Two-Scale SAR Wave Retrievals</dc:title>
  <dc:creator>setup</dc:creator>
  <cp:lastModifiedBy>setup</cp:lastModifiedBy>
  <cp:revision>26</cp:revision>
  <dcterms:created xsi:type="dcterms:W3CDTF">2011-05-16T21:29:12Z</dcterms:created>
  <dcterms:modified xsi:type="dcterms:W3CDTF">2011-05-18T16:59:47Z</dcterms:modified>
</cp:coreProperties>
</file>