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1" r:id="rId2"/>
    <p:sldMasterId id="2147483654" r:id="rId3"/>
    <p:sldMasterId id="2147483657" r:id="rId4"/>
    <p:sldMasterId id="2147483659" r:id="rId5"/>
    <p:sldMasterId id="2147483660" r:id="rId6"/>
    <p:sldMasterId id="2147483661" r:id="rId7"/>
    <p:sldMasterId id="2147483664" r:id="rId8"/>
  </p:sldMasterIdLst>
  <p:notesMasterIdLst>
    <p:notesMasterId r:id="rId43"/>
  </p:notesMasterIdLst>
  <p:sldIdLst>
    <p:sldId id="309" r:id="rId9"/>
    <p:sldId id="323" r:id="rId10"/>
    <p:sldId id="337" r:id="rId11"/>
    <p:sldId id="259" r:id="rId12"/>
    <p:sldId id="327" r:id="rId13"/>
    <p:sldId id="328" r:id="rId14"/>
    <p:sldId id="329" r:id="rId15"/>
    <p:sldId id="325" r:id="rId16"/>
    <p:sldId id="324" r:id="rId17"/>
    <p:sldId id="267" r:id="rId18"/>
    <p:sldId id="316" r:id="rId19"/>
    <p:sldId id="317" r:id="rId20"/>
    <p:sldId id="291" r:id="rId21"/>
    <p:sldId id="268" r:id="rId22"/>
    <p:sldId id="332" r:id="rId23"/>
    <p:sldId id="270" r:id="rId24"/>
    <p:sldId id="272" r:id="rId25"/>
    <p:sldId id="273" r:id="rId26"/>
    <p:sldId id="312" r:id="rId27"/>
    <p:sldId id="275" r:id="rId28"/>
    <p:sldId id="334" r:id="rId29"/>
    <p:sldId id="318" r:id="rId30"/>
    <p:sldId id="321" r:id="rId31"/>
    <p:sldId id="320" r:id="rId32"/>
    <p:sldId id="301" r:id="rId33"/>
    <p:sldId id="302" r:id="rId34"/>
    <p:sldId id="288" r:id="rId35"/>
    <p:sldId id="280" r:id="rId36"/>
    <p:sldId id="281" r:id="rId37"/>
    <p:sldId id="282" r:id="rId38"/>
    <p:sldId id="283" r:id="rId39"/>
    <p:sldId id="284" r:id="rId40"/>
    <p:sldId id="285" r:id="rId41"/>
    <p:sldId id="286"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2"/>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89" autoAdjust="0"/>
    <p:restoredTop sz="94687" autoAdjust="0"/>
  </p:normalViewPr>
  <p:slideViewPr>
    <p:cSldViewPr snapToObjects="1">
      <p:cViewPr varScale="1">
        <p:scale>
          <a:sx n="10" d="100"/>
          <a:sy n="10" d="100"/>
        </p:scale>
        <p:origin x="-3776"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9" Type="http://schemas.openxmlformats.org/officeDocument/2006/relationships/slide" Target="slides/slide1.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2.wmf"/><Relationship Id="rId4" Type="http://schemas.openxmlformats.org/officeDocument/2006/relationships/image" Target="../media/image13.wmf"/><Relationship Id="rId5" Type="http://schemas.openxmlformats.org/officeDocument/2006/relationships/image" Target="../media/image14.wmf"/><Relationship Id="rId6" Type="http://schemas.openxmlformats.org/officeDocument/2006/relationships/image" Target="../media/image15.png"/><Relationship Id="rId1" Type="http://schemas.openxmlformats.org/officeDocument/2006/relationships/image" Target="NULL"/><Relationship Id="rId2"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57D140-68B8-6944-9F11-C81EC47866DC}" type="datetimeFigureOut">
              <a:rPr lang="en-US" smtClean="0"/>
              <a:pPr/>
              <a:t>5/19/11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B5182B-1D90-0B43-8C41-FF7B01B4CD96}" type="slidenum">
              <a:rPr lang="en-US" smtClean="0"/>
              <a:pPr/>
              <a:t>‹#›</a:t>
            </a:fld>
            <a:endParaRPr lang="en-US"/>
          </a:p>
        </p:txBody>
      </p:sp>
    </p:spTree>
    <p:extLst>
      <p:ext uri="{BB962C8B-B14F-4D97-AF65-F5344CB8AC3E}">
        <p14:creationId xmlns:p14="http://schemas.microsoft.com/office/powerpoint/2010/main" val="28315221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1D932B-E7E2-4F4F-A906-8EA1CB4F0C99}" type="slidenum">
              <a:rPr lang="en-US">
                <a:solidFill>
                  <a:prstClr val="black"/>
                </a:solidFill>
              </a:rPr>
              <a:pPr/>
              <a:t>1</a:t>
            </a:fld>
            <a:endParaRPr lang="en-US">
              <a:solidFill>
                <a:prstClr val="black"/>
              </a:solidFill>
            </a:endParaRPr>
          </a:p>
        </p:txBody>
      </p:sp>
      <p:sp>
        <p:nvSpPr>
          <p:cNvPr id="64514" name="Rectangle 2"/>
          <p:cNvSpPr>
            <a:spLocks noGrp="1" noRot="1" noChangeAspect="1" noChangeArrowheads="1" noTextEdit="1"/>
          </p:cNvSpPr>
          <p:nvPr>
            <p:ph type="sldImg"/>
          </p:nvPr>
        </p:nvSpPr>
        <p:spPr>
          <a:xfrm>
            <a:off x="1149350" y="714375"/>
            <a:ext cx="4573588" cy="3430588"/>
          </a:xfrm>
          <a:ln/>
        </p:spPr>
      </p:sp>
      <p:sp>
        <p:nvSpPr>
          <p:cNvPr id="64515" name="Rectangle 3"/>
          <p:cNvSpPr>
            <a:spLocks noGrp="1" noChangeArrowheads="1"/>
          </p:cNvSpPr>
          <p:nvPr>
            <p:ph type="body" idx="1"/>
          </p:nvPr>
        </p:nvSpPr>
        <p:spPr>
          <a:xfrm>
            <a:off x="914400" y="4357688"/>
            <a:ext cx="5029200" cy="4073525"/>
          </a:xfrm>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To test the error estimator SAR-retrieved wind fields were compared to air borne measurements from the Stepped Frequency Microwave Radiometer (SFMR). Fig. X (left hand side) shows the wind field of Hurricane Katrina on the 27. August 2005 at 11:28 GMT as retrieved from a Radarsat-1 SAR image. Superimposed to the SAR wind field is the flight pattern of the aircraft performing the SFMR measurements. The flight paths were corrected for the movement of the storm with time. The corrections were performed by keeping the distance of the aircraft to the cyclone eye at the time of SAR acquisition equal to the distance of the cyclone eye to each SFMR measurement time. The numbers present the time delay in hours with respect to SAR acquisition. Comparison of the SAR and SFMR retrieved wind speeds are given in the upper plot on the right hand side and the comparison of the difference between SAR and SFMR wind speed measurements to the estimated SAR wind speed uncertainty is shown in the lower plot on the right hand side. Preliminary results show that the developed SAR wind speed error estimator gives a good approximation of the certainty of the SAR-retrieved wind speed.</a:t>
            </a:r>
            <a:endParaRPr lang="en-US" dirty="0"/>
          </a:p>
        </p:txBody>
      </p:sp>
      <p:sp>
        <p:nvSpPr>
          <p:cNvPr id="4" name="Slide Number Placeholder 3"/>
          <p:cNvSpPr>
            <a:spLocks noGrp="1"/>
          </p:cNvSpPr>
          <p:nvPr>
            <p:ph type="sldNum" sz="quarter" idx="10"/>
          </p:nvPr>
        </p:nvSpPr>
        <p:spPr/>
        <p:txBody>
          <a:bodyPr/>
          <a:lstStyle/>
          <a:p>
            <a:fld id="{7A0A56F9-CBCB-4880-9CB9-337817C66B65}" type="slidenum">
              <a:rPr lang="en-US" smtClean="0">
                <a:solidFill>
                  <a:prstClr val="black"/>
                </a:solidFill>
              </a:rPr>
              <a:pPr/>
              <a:t>13</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xfrm>
            <a:off x="1588" y="0"/>
            <a:ext cx="1587" cy="1588"/>
          </a:xfrm>
          <a:solidFill>
            <a:srgbClr val="FFFFFF"/>
          </a:solidFill>
          <a:ln/>
        </p:spPr>
      </p:sp>
      <p:sp>
        <p:nvSpPr>
          <p:cNvPr id="103427" name="Rectangle 2"/>
          <p:cNvSpPr>
            <a:spLocks noGrp="1" noChangeArrowheads="1"/>
          </p:cNvSpPr>
          <p:nvPr>
            <p:ph type="body" idx="1"/>
          </p:nvPr>
        </p:nvSpPr>
        <p:spPr>
          <a:xfrm>
            <a:off x="685800" y="4343400"/>
            <a:ext cx="5483225" cy="4111625"/>
          </a:xfrm>
          <a:noFill/>
          <a:ln/>
        </p:spPr>
        <p:txBody>
          <a:bodyPr wrap="none" anchor="ct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1"/>
          <p:cNvSpPr>
            <a:spLocks noGrp="1" noRot="1" noChangeAspect="1" noChangeArrowheads="1" noTextEdit="1"/>
          </p:cNvSpPr>
          <p:nvPr>
            <p:ph type="sldImg"/>
          </p:nvPr>
        </p:nvSpPr>
        <p:spPr>
          <a:xfrm>
            <a:off x="-14227175" y="-11796713"/>
            <a:ext cx="16656050" cy="12492038"/>
          </a:xfrm>
          <a:solidFill>
            <a:srgbClr val="FFFFFF"/>
          </a:solidFill>
          <a:ln/>
        </p:spPr>
      </p:sp>
      <p:sp>
        <p:nvSpPr>
          <p:cNvPr id="105475" name="Rectangle 2"/>
          <p:cNvSpPr>
            <a:spLocks noGrp="1" noChangeArrowheads="1"/>
          </p:cNvSpPr>
          <p:nvPr>
            <p:ph type="body" idx="1"/>
          </p:nvPr>
        </p:nvSpPr>
        <p:spPr>
          <a:xfrm>
            <a:off x="685800" y="4343400"/>
            <a:ext cx="5483225" cy="4111625"/>
          </a:xfrm>
          <a:noFill/>
          <a:ln/>
        </p:spPr>
        <p:txBody>
          <a:bodyPr wrap="none" anchor="ct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1"/>
          <p:cNvSpPr>
            <a:spLocks noGrp="1" noRot="1" noChangeAspect="1" noChangeArrowheads="1" noTextEdit="1"/>
          </p:cNvSpPr>
          <p:nvPr>
            <p:ph type="sldImg"/>
          </p:nvPr>
        </p:nvSpPr>
        <p:spPr>
          <a:xfrm>
            <a:off x="-14227175" y="-11796713"/>
            <a:ext cx="16656050" cy="12492038"/>
          </a:xfrm>
          <a:solidFill>
            <a:srgbClr val="FFFFFF"/>
          </a:solidFill>
          <a:ln/>
        </p:spPr>
      </p:sp>
      <p:sp>
        <p:nvSpPr>
          <p:cNvPr id="107523" name="Rectangle 2"/>
          <p:cNvSpPr>
            <a:spLocks noGrp="1" noChangeArrowheads="1"/>
          </p:cNvSpPr>
          <p:nvPr>
            <p:ph type="body" idx="1"/>
          </p:nvPr>
        </p:nvSpPr>
        <p:spPr>
          <a:xfrm>
            <a:off x="685800" y="4343400"/>
            <a:ext cx="5483225" cy="4111625"/>
          </a:xfrm>
          <a:noFill/>
          <a:ln/>
        </p:spPr>
        <p:txBody>
          <a:bodyPr wrap="none" anchor="ct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pPr eaLnBrk="1" hangingPunct="1"/>
            <a:r>
              <a:rPr lang="en-US"/>
              <a:t>Comparison of 7 SAR retrieved wind speed products to QuikSCAT data.</a:t>
            </a:r>
          </a:p>
          <a:p>
            <a:pPr eaLnBrk="1" hangingPunct="1"/>
            <a:r>
              <a:rPr lang="en-US"/>
              <a:t>Left hand side: Wind directions result from the merged NURC and GD wind directions and were used with the Cmod5 GMF and a polratio of 0.8 to generate the wind speeds</a:t>
            </a:r>
          </a:p>
          <a:p>
            <a:pPr eaLnBrk="1" hangingPunct="1"/>
            <a:r>
              <a:rPr lang="en-US"/>
              <a:t>Right hand side: HWIND wind speeds resulting from assimilation of SAR generated wind field from left hand side including the SAR retrieved certainty. NOTE: only SAR data were assimilated!!!</a:t>
            </a:r>
          </a:p>
        </p:txBody>
      </p:sp>
      <p:sp>
        <p:nvSpPr>
          <p:cNvPr id="112644" name="Slide Number Placeholder 3"/>
          <p:cNvSpPr>
            <a:spLocks noGrp="1"/>
          </p:cNvSpPr>
          <p:nvPr>
            <p:ph type="sldNum" sz="quarter" idx="4294967295"/>
          </p:nvPr>
        </p:nvSpPr>
        <p:spPr bwMode="auto">
          <a:xfrm>
            <a:off x="3884613" y="8685213"/>
            <a:ext cx="2971800" cy="457200"/>
          </a:xfrm>
          <a:prstGeom prst="rect">
            <a:avLst/>
          </a:prstGeom>
          <a:noFill/>
          <a:ln>
            <a:miter lim="800000"/>
            <a:headEnd/>
            <a:tailEnd/>
          </a:ln>
        </p:spPr>
        <p:txBody>
          <a:bodyPr>
            <a:prstTxWarp prst="textNoShape">
              <a:avLst/>
            </a:prstTxWarp>
          </a:bodyPr>
          <a:lstStyle/>
          <a:p>
            <a:fld id="{0EBB3D69-A488-624F-9DAC-0D0D11B31BE9}" type="slidenum">
              <a:rPr lang="en-US"/>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F9329C-8333-4736-A8EC-499BB6F293F5}" type="slidenum">
              <a:rPr lang="en-US">
                <a:solidFill>
                  <a:prstClr val="black"/>
                </a:solidFill>
              </a:rPr>
              <a:pPr/>
              <a:t>23</a:t>
            </a:fld>
            <a:endParaRPr lang="en-US">
              <a:solidFill>
                <a:prstClr val="black"/>
              </a:solidFill>
            </a:endParaRPr>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34957E-889E-42AD-8314-717B0281B69E}" type="slidenum">
              <a:rPr lang="en-US">
                <a:solidFill>
                  <a:prstClr val="black"/>
                </a:solidFill>
              </a:rPr>
              <a:pPr/>
              <a:t>24</a:t>
            </a:fld>
            <a:endParaRPr lang="en-US">
              <a:solidFill>
                <a:prstClr val="black"/>
              </a:solidFill>
            </a:endParaRPr>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i="1" dirty="0" err="1" smtClean="0">
                <a:solidFill>
                  <a:srgbClr val="FFCC00"/>
                </a:solidFill>
              </a:rPr>
              <a:t>f</a:t>
            </a:r>
            <a:r>
              <a:rPr lang="en-GB" sz="1200" b="1" i="1" baseline="-25000" dirty="0" err="1" smtClean="0">
                <a:solidFill>
                  <a:srgbClr val="FFCC00"/>
                </a:solidFill>
              </a:rPr>
              <a:t>Dc</a:t>
            </a:r>
            <a:r>
              <a:rPr lang="en-GB" sz="1200" b="1" dirty="0" smtClean="0">
                <a:solidFill>
                  <a:srgbClr val="FFCC00"/>
                </a:solidFill>
              </a:rPr>
              <a:t> is the measured Doppler </a:t>
            </a:r>
            <a:r>
              <a:rPr lang="en-GB" sz="1200" b="1" dirty="0" err="1" smtClean="0">
                <a:solidFill>
                  <a:srgbClr val="FFCC00"/>
                </a:solidFill>
              </a:rPr>
              <a:t>centroid</a:t>
            </a:r>
            <a:r>
              <a:rPr lang="en-GB" sz="1200" b="1" dirty="0" smtClean="0">
                <a:solidFill>
                  <a:srgbClr val="FFCC00"/>
                </a:solidFill>
              </a:rPr>
              <a:t>, defined as the radar return frequency shift at the antenna beam </a:t>
            </a:r>
            <a:r>
              <a:rPr lang="en-GB" sz="1200" b="1" dirty="0" err="1" smtClean="0">
                <a:solidFill>
                  <a:srgbClr val="FFCC00"/>
                </a:solidFill>
              </a:rPr>
              <a:t>center</a:t>
            </a:r>
            <a:endParaRPr lang="en-GB" sz="1200" b="1" dirty="0" smtClean="0">
              <a:solidFill>
                <a:srgbClr val="FFCC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i="1" dirty="0" smtClean="0">
              <a:solidFill>
                <a:srgbClr val="FFCC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1" dirty="0" err="1" smtClean="0">
                <a:solidFill>
                  <a:srgbClr val="FFCC00"/>
                </a:solidFill>
              </a:rPr>
              <a:t>f</a:t>
            </a:r>
            <a:r>
              <a:rPr lang="en-GB" sz="1200" b="1" i="1" baseline="-25000" dirty="0" err="1" smtClean="0">
                <a:solidFill>
                  <a:srgbClr val="FFCC00"/>
                </a:solidFill>
              </a:rPr>
              <a:t>Dp</a:t>
            </a:r>
            <a:r>
              <a:rPr lang="en-GB" sz="1200" b="1" dirty="0" smtClean="0">
                <a:solidFill>
                  <a:srgbClr val="FFCC00"/>
                </a:solidFill>
              </a:rPr>
              <a:t> is the predicted Doppler shift arising from the relative velocity of the satellite and rotating Earth</a:t>
            </a:r>
          </a:p>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Rectangle 1"/>
          <p:cNvSpPr txBox="1">
            <a:spLocks noGrp="1" noRot="1" noChangeAspect="1" noChangeArrowheads="1"/>
          </p:cNvSpPr>
          <p:nvPr>
            <p:ph type="sldImg"/>
          </p:nvPr>
        </p:nvSpPr>
        <p:spPr bwMode="auto">
          <a:xfrm>
            <a:off x="-14227175" y="-11796713"/>
            <a:ext cx="16656050" cy="12492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8" name="Rectangle 2"/>
          <p:cNvSpPr txBox="1">
            <a:spLocks noGrp="1" noChangeArrowheads="1"/>
          </p:cNvSpPr>
          <p:nvPr>
            <p:ph type="body" idx="1"/>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2" name="Rectangle 2"/>
          <p:cNvSpPr txBox="1">
            <a:spLocks noGrp="1" noChangeArrowheads="1"/>
          </p:cNvSpPr>
          <p:nvPr>
            <p:ph type="body" idx="1"/>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Comparison of SAR retrieved wind speeds versus </a:t>
            </a:r>
            <a:r>
              <a:rPr lang="en-US" dirty="0" err="1" smtClean="0"/>
              <a:t>QuikSCAT</a:t>
            </a:r>
            <a:r>
              <a:rPr lang="en-US" dirty="0" smtClean="0"/>
              <a:t> (Cmod5</a:t>
            </a:r>
            <a:r>
              <a:rPr lang="en-US" baseline="0" dirty="0" smtClean="0"/>
              <a:t> </a:t>
            </a:r>
            <a:r>
              <a:rPr lang="en-US" baseline="0" dirty="0" err="1" smtClean="0"/>
              <a:t>polratio</a:t>
            </a:r>
            <a:r>
              <a:rPr lang="en-US" baseline="0" dirty="0" smtClean="0"/>
              <a:t> of 0.8</a:t>
            </a:r>
            <a:r>
              <a:rPr lang="en-US" dirty="0" smtClean="0"/>
              <a:t>).</a:t>
            </a:r>
          </a:p>
          <a:p>
            <a:r>
              <a:rPr lang="en-US" dirty="0" smtClean="0"/>
              <a:t>Comparison was performed with respect to tropical eye propagation, by</a:t>
            </a:r>
            <a:r>
              <a:rPr lang="en-US" baseline="0" dirty="0" smtClean="0"/>
              <a:t> splitting the storm into 4 </a:t>
            </a:r>
            <a:r>
              <a:rPr lang="en-US" dirty="0" smtClean="0"/>
              <a:t>quadrants.</a:t>
            </a:r>
          </a:p>
          <a:p>
            <a:r>
              <a:rPr lang="en-US" dirty="0" smtClean="0"/>
              <a:t>No significant dependency</a:t>
            </a:r>
            <a:r>
              <a:rPr lang="en-US" baseline="0" dirty="0" smtClean="0"/>
              <a:t> on quadrant was identified.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the lower plot</a:t>
            </a:r>
            <a:r>
              <a:rPr lang="en-US" baseline="0" dirty="0" smtClean="0"/>
              <a:t> we investigated the error in wind speed with respect to look direction </a:t>
            </a:r>
            <a:r>
              <a:rPr lang="en-US" dirty="0" smtClean="0"/>
              <a:t>and distance to eye</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r>
              <a:rPr lang="en-US" dirty="0" smtClean="0"/>
              <a:t>radar look direction with respect to wind direction 0 deg is upwind)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Within </a:t>
            </a:r>
            <a:r>
              <a:rPr lang="en-US" dirty="0" err="1" smtClean="0"/>
              <a:t>SARTyPS</a:t>
            </a:r>
            <a:r>
              <a:rPr lang="en-US" dirty="0" smtClean="0"/>
              <a:t> we have now implemented a merged wind direction resulting from GD and NURC wind directions.</a:t>
            </a:r>
            <a:r>
              <a:rPr lang="en-US" baseline="0" dirty="0" smtClean="0"/>
              <a:t> This approach gives as similar errors as the individual </a:t>
            </a:r>
            <a:r>
              <a:rPr lang="en-US" baseline="0" dirty="0" err="1" smtClean="0"/>
              <a:t>approches</a:t>
            </a:r>
            <a:r>
              <a:rPr lang="en-US" baseline="0" dirty="0" smtClean="0"/>
              <a:t> of GD and NURC but less significant outliers. We </a:t>
            </a:r>
            <a:r>
              <a:rPr lang="en-US" baseline="0" dirty="0" err="1" smtClean="0"/>
              <a:t>sitill</a:t>
            </a:r>
            <a:r>
              <a:rPr lang="en-US" baseline="0" dirty="0" smtClean="0"/>
              <a:t> have to think about how to deal with the lack of inflow.</a:t>
            </a:r>
            <a:endParaRPr lang="en-US" dirty="0" smtClean="0"/>
          </a:p>
          <a:p>
            <a:endParaRPr lang="en-US" dirty="0"/>
          </a:p>
        </p:txBody>
      </p:sp>
      <p:sp>
        <p:nvSpPr>
          <p:cNvPr id="4" name="Slide Number Placeholder 3"/>
          <p:cNvSpPr>
            <a:spLocks noGrp="1"/>
          </p:cNvSpPr>
          <p:nvPr>
            <p:ph type="sldNum" sz="quarter" idx="10"/>
          </p:nvPr>
        </p:nvSpPr>
        <p:spPr/>
        <p:txBody>
          <a:bodyPr/>
          <a:lstStyle/>
          <a:p>
            <a:fld id="{7A0A56F9-CBCB-4880-9CB9-337817C66B65}" type="slidenum">
              <a:rPr lang="en-US" smtClean="0">
                <a:solidFill>
                  <a:prstClr val="black"/>
                </a:solidFill>
              </a:rPr>
              <a:pPr/>
              <a:t>27</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1D932B-E7E2-4F4F-A906-8EA1CB4F0C99}" type="slidenum">
              <a:rPr lang="en-US">
                <a:solidFill>
                  <a:prstClr val="black"/>
                </a:solidFill>
              </a:rPr>
              <a:pPr/>
              <a:t>2</a:t>
            </a:fld>
            <a:endParaRPr lang="en-US">
              <a:solidFill>
                <a:prstClr val="black"/>
              </a:solidFill>
            </a:endParaRPr>
          </a:p>
        </p:txBody>
      </p:sp>
      <p:sp>
        <p:nvSpPr>
          <p:cNvPr id="64514" name="Rectangle 2"/>
          <p:cNvSpPr>
            <a:spLocks noGrp="1" noRot="1" noChangeAspect="1" noChangeArrowheads="1" noTextEdit="1"/>
          </p:cNvSpPr>
          <p:nvPr>
            <p:ph type="sldImg"/>
          </p:nvPr>
        </p:nvSpPr>
        <p:spPr>
          <a:xfrm>
            <a:off x="1149350" y="714375"/>
            <a:ext cx="4573588" cy="3430588"/>
          </a:xfrm>
          <a:ln/>
        </p:spPr>
      </p:sp>
      <p:sp>
        <p:nvSpPr>
          <p:cNvPr id="64515" name="Rectangle 3"/>
          <p:cNvSpPr>
            <a:spLocks noGrp="1" noChangeArrowheads="1"/>
          </p:cNvSpPr>
          <p:nvPr>
            <p:ph type="body" idx="1"/>
          </p:nvPr>
        </p:nvSpPr>
        <p:spPr>
          <a:xfrm>
            <a:off x="914400" y="4357688"/>
            <a:ext cx="5029200" cy="4073525"/>
          </a:xfrm>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B55938-22EB-47A7-A0E3-6958FD9D6DB7}" type="slidenum">
              <a:rPr lang="en-US"/>
              <a:pPr/>
              <a:t>28</a:t>
            </a:fld>
            <a:endParaRPr 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Finding the cyclone</a:t>
            </a:r>
            <a:r>
              <a:rPr lang="en-US" baseline="0" dirty="0" smtClean="0"/>
              <a:t> eye to remove ambiguities in wind direction</a:t>
            </a:r>
            <a:endParaRPr lang="en-US" dirty="0" smtClean="0"/>
          </a:p>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58F886-2AFF-48CA-91B9-3E8E71556F5D}" type="slidenum">
              <a:rPr lang="en-US"/>
              <a:pPr/>
              <a:t>29</a:t>
            </a:fld>
            <a:endParaRPr 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7B6199-2916-4DF7-937E-EECF12B744EA}" type="slidenum">
              <a:rPr lang="en-US"/>
              <a:pPr/>
              <a:t>30</a:t>
            </a:fld>
            <a:endParaRPr lang="en-US"/>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7688C4-A498-4E78-B067-C893FBE4CF7A}" type="slidenum">
              <a:rPr lang="en-US"/>
              <a:pPr/>
              <a:t>31</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4C8593-4658-41AD-84D8-F906170FDDF4}" type="slidenum">
              <a:rPr lang="en-US"/>
              <a:pPr/>
              <a:t>32</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r>
              <a:rPr lang="en-US" dirty="0" smtClean="0"/>
              <a:t>We believe that after</a:t>
            </a:r>
            <a:r>
              <a:rPr lang="en-US" baseline="0" dirty="0" smtClean="0"/>
              <a:t> step 5 Chris </a:t>
            </a:r>
            <a:r>
              <a:rPr lang="en-US" baseline="0" dirty="0" err="1" smtClean="0"/>
              <a:t>Blobfinder</a:t>
            </a:r>
            <a:r>
              <a:rPr lang="en-US" baseline="0" dirty="0" smtClean="0"/>
              <a:t> (last step in GDs </a:t>
            </a:r>
            <a:r>
              <a:rPr lang="en-US" baseline="0" dirty="0" err="1" smtClean="0"/>
              <a:t>eyefinder</a:t>
            </a:r>
            <a:r>
              <a:rPr lang="en-US" baseline="0" dirty="0" smtClean="0"/>
              <a:t> routine) brings us to a more accurate eye position than resulting from our methodology applied solely. Question is, which of the methodologies developed by GD and NURC will work best. Test set will be the data set of the Canadian Space Agency (156 storms).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EF6039-757F-4A34-8D3C-B381B56BC0A0}" type="slidenum">
              <a:rPr lang="en-US"/>
              <a:pPr/>
              <a:t>33</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9D7E12-7127-4B98-BD3A-7AF98A6FF2E5}" type="slidenum">
              <a:rPr lang="en-US"/>
              <a:pPr/>
              <a:t>34</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prstTxWarp prst="textNoShape">
              <a:avLst/>
            </a:prstTxWarp>
          </a:bodyPr>
          <a:lstStyle/>
          <a:p>
            <a:fld id="{05E4089F-F94B-264F-A2A1-5D638E3B5F42}" type="slidenum">
              <a:rPr lang="en-US"/>
              <a:pPr/>
              <a:t>4</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xfrm>
            <a:off x="914400" y="4341813"/>
            <a:ext cx="5029200" cy="4116387"/>
          </a:xfrm>
          <a:noFill/>
          <a:ln/>
        </p:spPr>
        <p:txBody>
          <a:bodyPr lIns="99986" tIns="49992" rIns="99986" bIns="49992"/>
          <a:lstStyle/>
          <a:p>
            <a:pPr eaLnBrk="1" hangingPunct="1"/>
            <a:r>
              <a:rPr lang="en-US"/>
              <a:t>WiSAR was already available and had to be adjusted for the different needs withi</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B55938-22EB-47A7-A0E3-6958FD9D6DB7}" type="slidenum">
              <a:rPr lang="en-US"/>
              <a:pPr/>
              <a:t>5</a:t>
            </a:fld>
            <a:endParaRPr 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Finding the cyclone</a:t>
            </a:r>
            <a:r>
              <a:rPr lang="en-US" baseline="0" dirty="0" smtClean="0"/>
              <a:t> eye to remove ambiguities in wind direction</a:t>
            </a:r>
            <a:endParaRPr lang="en-US" dirty="0" smtClean="0"/>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58F886-2AFF-48CA-91B9-3E8E71556F5D}" type="slidenum">
              <a:rPr lang="en-US"/>
              <a:pPr/>
              <a:t>6</a:t>
            </a:fld>
            <a:endParaRPr 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9D7E12-7127-4B98-BD3A-7AF98A6FF2E5}" type="slidenum">
              <a:rPr lang="en-US"/>
              <a:pPr/>
              <a:t>7</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pPr eaLnBrk="1" hangingPunct="1"/>
            <a:r>
              <a:rPr lang="en-US"/>
              <a:t>Out of definition mask means that NRCS values in the SAR image are larger than defined within the Cmod5 GMF</a:t>
            </a:r>
          </a:p>
          <a:p>
            <a:pPr eaLnBrk="1" hangingPunct="1"/>
            <a:r>
              <a:rPr lang="en-US"/>
              <a:t>Red means SAR measured NRCS – 0.5 dB is out of definition</a:t>
            </a:r>
          </a:p>
          <a:p>
            <a:pPr eaLnBrk="1" hangingPunct="1"/>
            <a:r>
              <a:rPr lang="en-US"/>
              <a:t>Yellow means SAR measured NRCS is out of definition</a:t>
            </a:r>
          </a:p>
          <a:p>
            <a:pPr eaLnBrk="1" hangingPunct="1"/>
            <a:r>
              <a:rPr lang="en-US"/>
              <a:t>Light blue means SAR measured NRCS + 0.5 dB is out of definition</a:t>
            </a:r>
          </a:p>
          <a:p>
            <a:pPr eaLnBrk="1" hangingPunct="1"/>
            <a:endParaRPr lang="en-US"/>
          </a:p>
          <a:p>
            <a:pPr eaLnBrk="1" hangingPunct="1"/>
            <a:r>
              <a:rPr lang="en-US"/>
              <a:t>Areas in dark blue are assumed to be non wind induced</a:t>
            </a:r>
          </a:p>
          <a:p>
            <a:pPr eaLnBrk="1" hangingPunct="1"/>
            <a:endParaRPr lang="en-US"/>
          </a:p>
          <a:p>
            <a:pPr eaLnBrk="1" hangingPunct="1"/>
            <a:r>
              <a:rPr lang="en-US"/>
              <a:t>Uncertainty mask assuming an SAR NRCS error of 0.5 dB</a:t>
            </a:r>
          </a:p>
        </p:txBody>
      </p:sp>
      <p:sp>
        <p:nvSpPr>
          <p:cNvPr id="101380" name="Slide Number Placeholder 3"/>
          <p:cNvSpPr>
            <a:spLocks noGrp="1"/>
          </p:cNvSpPr>
          <p:nvPr>
            <p:ph type="sldNum" sz="quarter" idx="4294967295"/>
          </p:nvPr>
        </p:nvSpPr>
        <p:spPr bwMode="auto">
          <a:xfrm>
            <a:off x="3884613" y="8685213"/>
            <a:ext cx="2971800" cy="457200"/>
          </a:xfrm>
          <a:prstGeom prst="rect">
            <a:avLst/>
          </a:prstGeom>
          <a:noFill/>
          <a:ln>
            <a:miter lim="800000"/>
            <a:headEnd/>
            <a:tailEnd/>
          </a:ln>
        </p:spPr>
        <p:txBody>
          <a:bodyPr>
            <a:prstTxWarp prst="textNoShape">
              <a:avLst/>
            </a:prstTxWarp>
          </a:bodyPr>
          <a:lstStyle/>
          <a:p>
            <a:fld id="{1418CDFD-5652-D14E-A90F-1D9996386A75}" type="slidenum">
              <a:rPr lang="en-US"/>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pPr eaLnBrk="1" hangingPunct="1"/>
            <a:r>
              <a:rPr lang="en-US"/>
              <a:t>Out of definition mask means that NRCS values in the SAR image are larger than defined within the Cmod5 GMF</a:t>
            </a:r>
          </a:p>
          <a:p>
            <a:pPr eaLnBrk="1" hangingPunct="1"/>
            <a:r>
              <a:rPr lang="en-US"/>
              <a:t>Red means SAR measured NRCS – 0.5 dB is out of definition</a:t>
            </a:r>
          </a:p>
          <a:p>
            <a:pPr eaLnBrk="1" hangingPunct="1"/>
            <a:r>
              <a:rPr lang="en-US"/>
              <a:t>Yellow means SAR measured NRCS is out of definition</a:t>
            </a:r>
          </a:p>
          <a:p>
            <a:pPr eaLnBrk="1" hangingPunct="1"/>
            <a:r>
              <a:rPr lang="en-US"/>
              <a:t>Light blue means SAR measured NRCS + 0.5 dB is out of definition</a:t>
            </a:r>
          </a:p>
          <a:p>
            <a:pPr eaLnBrk="1" hangingPunct="1"/>
            <a:endParaRPr lang="en-US"/>
          </a:p>
          <a:p>
            <a:pPr eaLnBrk="1" hangingPunct="1"/>
            <a:r>
              <a:rPr lang="en-US"/>
              <a:t>Areas in dark blue are assumed to be non wind induced</a:t>
            </a:r>
          </a:p>
          <a:p>
            <a:pPr eaLnBrk="1" hangingPunct="1"/>
            <a:endParaRPr lang="en-US"/>
          </a:p>
          <a:p>
            <a:pPr eaLnBrk="1" hangingPunct="1"/>
            <a:r>
              <a:rPr lang="en-US"/>
              <a:t>Uncertainty mask assuming an SAR NRCS error of 0.5 dB</a:t>
            </a:r>
          </a:p>
        </p:txBody>
      </p:sp>
      <p:sp>
        <p:nvSpPr>
          <p:cNvPr id="101380" name="Slide Number Placeholder 3"/>
          <p:cNvSpPr>
            <a:spLocks noGrp="1"/>
          </p:cNvSpPr>
          <p:nvPr>
            <p:ph type="sldNum" sz="quarter" idx="4294967295"/>
          </p:nvPr>
        </p:nvSpPr>
        <p:spPr bwMode="auto">
          <a:xfrm>
            <a:off x="3884613" y="8685213"/>
            <a:ext cx="2971800" cy="457200"/>
          </a:xfrm>
          <a:prstGeom prst="rect">
            <a:avLst/>
          </a:prstGeom>
          <a:noFill/>
          <a:ln>
            <a:miter lim="800000"/>
            <a:headEnd/>
            <a:tailEnd/>
          </a:ln>
        </p:spPr>
        <p:txBody>
          <a:bodyPr>
            <a:prstTxWarp prst="textNoShape">
              <a:avLst/>
            </a:prstTxWarp>
          </a:bodyPr>
          <a:lstStyle/>
          <a:p>
            <a:fld id="{1418CDFD-5652-D14E-A90F-1D9996386A75}" type="slidenum">
              <a:rPr lang="en-US"/>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pPr eaLnBrk="1" hangingPunct="1"/>
            <a:r>
              <a:rPr lang="en-US"/>
              <a:t>Out of definition mask means that NRCS values in the SAR image are larger than defined within the Cmod5 GMF</a:t>
            </a:r>
          </a:p>
          <a:p>
            <a:pPr eaLnBrk="1" hangingPunct="1"/>
            <a:r>
              <a:rPr lang="en-US"/>
              <a:t>Red means SAR measured NRCS – 0.5 dB is out of definition</a:t>
            </a:r>
          </a:p>
          <a:p>
            <a:pPr eaLnBrk="1" hangingPunct="1"/>
            <a:r>
              <a:rPr lang="en-US"/>
              <a:t>Yellow means SAR measured NRCS is out of definition</a:t>
            </a:r>
          </a:p>
          <a:p>
            <a:pPr eaLnBrk="1" hangingPunct="1"/>
            <a:r>
              <a:rPr lang="en-US"/>
              <a:t>Light blue means SAR measured NRCS + 0.5 dB is out of definition</a:t>
            </a:r>
          </a:p>
          <a:p>
            <a:pPr eaLnBrk="1" hangingPunct="1"/>
            <a:endParaRPr lang="en-US"/>
          </a:p>
          <a:p>
            <a:pPr eaLnBrk="1" hangingPunct="1"/>
            <a:r>
              <a:rPr lang="en-US"/>
              <a:t>Areas in dark blue are assumed to be non wind induced</a:t>
            </a:r>
          </a:p>
          <a:p>
            <a:pPr eaLnBrk="1" hangingPunct="1"/>
            <a:endParaRPr lang="en-US"/>
          </a:p>
          <a:p>
            <a:pPr eaLnBrk="1" hangingPunct="1"/>
            <a:r>
              <a:rPr lang="en-US"/>
              <a:t>Uncertainty mask assuming an SAR NRCS error of 0.5 dB</a:t>
            </a:r>
          </a:p>
        </p:txBody>
      </p:sp>
      <p:sp>
        <p:nvSpPr>
          <p:cNvPr id="101380" name="Slide Number Placeholder 3"/>
          <p:cNvSpPr>
            <a:spLocks noGrp="1"/>
          </p:cNvSpPr>
          <p:nvPr>
            <p:ph type="sldNum" sz="quarter" idx="4294967295"/>
          </p:nvPr>
        </p:nvSpPr>
        <p:spPr bwMode="auto">
          <a:xfrm>
            <a:off x="3884613" y="8685213"/>
            <a:ext cx="2971800" cy="457200"/>
          </a:xfrm>
          <a:prstGeom prst="rect">
            <a:avLst/>
          </a:prstGeom>
          <a:noFill/>
          <a:ln>
            <a:miter lim="800000"/>
            <a:headEnd/>
            <a:tailEnd/>
          </a:ln>
        </p:spPr>
        <p:txBody>
          <a:bodyPr>
            <a:prstTxWarp prst="textNoShape">
              <a:avLst/>
            </a:prstTxWarp>
          </a:bodyPr>
          <a:lstStyle/>
          <a:p>
            <a:fld id="{1418CDFD-5652-D14E-A90F-1D9996386A75}" type="slidenum">
              <a:rPr lang="en-US"/>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png"/><Relationship Id="rId5"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1.png"/><Relationship Id="rId5" Type="http://schemas.openxmlformats.org/officeDocument/2006/relationships/image" Target="../media/image3.jpeg"/><Relationship Id="rId1" Type="http://schemas.openxmlformats.org/officeDocument/2006/relationships/slideLayout" Target="../slideLayouts/slideLayout3.xml"/><Relationship Id="rId2"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4" Type="http://schemas.openxmlformats.org/officeDocument/2006/relationships/image" Target="../media/image1.png"/><Relationship Id="rId5" Type="http://schemas.openxmlformats.org/officeDocument/2006/relationships/image" Target="../media/image3.jpeg"/><Relationship Id="rId1" Type="http://schemas.openxmlformats.org/officeDocument/2006/relationships/slideLayout" Target="../slideLayouts/slideLayout5.xml"/><Relationship Id="rId2"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png"/><Relationship Id="rId3"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png"/><Relationship Id="rId3" Type="http://schemas.openxmlformats.org/officeDocument/2006/relationships/image" Target="../media/image3.jpe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4" Type="http://schemas.openxmlformats.org/officeDocument/2006/relationships/image" Target="../media/image1.png"/><Relationship Id="rId5" Type="http://schemas.openxmlformats.org/officeDocument/2006/relationships/image" Target="../media/image3.jpeg"/><Relationship Id="rId1" Type="http://schemas.openxmlformats.org/officeDocument/2006/relationships/slideLayout" Target="../slideLayouts/slideLayout8.xml"/><Relationship Id="rId2" Type="http://schemas.openxmlformats.org/officeDocument/2006/relationships/slideLayout" Target="../slideLayouts/slideLayout9.xml"/></Relationships>
</file>

<file path=ppt/slideMasters/_rels/slideMaster8.xml.rels><?xml version="1.0" encoding="UTF-8" standalone="yes"?>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1.png"/><Relationship Id="rId3"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299"/>
            </a:gs>
            <a:gs pos="100000">
              <a:srgbClr val="001747"/>
            </a:gs>
          </a:gsLst>
          <a:lin ang="5400000" scaled="1"/>
        </a:gradFill>
        <a:effectLst/>
      </p:bgPr>
    </p:bg>
    <p:spTree>
      <p:nvGrpSpPr>
        <p:cNvPr id="1" name=""/>
        <p:cNvGrpSpPr/>
        <p:nvPr/>
      </p:nvGrpSpPr>
      <p:grpSpPr>
        <a:xfrm>
          <a:off x="0" y="0"/>
          <a:ext cx="0" cy="0"/>
          <a:chOff x="0" y="0"/>
          <a:chExt cx="0" cy="0"/>
        </a:xfrm>
      </p:grpSpPr>
      <p:pic>
        <p:nvPicPr>
          <p:cNvPr id="2" name="Picture 2" descr="logo from business card"/>
          <p:cNvPicPr>
            <a:picLocks noChangeAspect="1" noChangeArrowheads="1"/>
          </p:cNvPicPr>
          <p:nvPr userDrawn="1"/>
        </p:nvPicPr>
        <p:blipFill>
          <a:blip r:embed="rId4" cstate="print"/>
          <a:srcRect/>
          <a:stretch>
            <a:fillRect/>
          </a:stretch>
        </p:blipFill>
        <p:spPr bwMode="auto">
          <a:xfrm>
            <a:off x="8220075" y="0"/>
            <a:ext cx="923925" cy="930275"/>
          </a:xfrm>
          <a:prstGeom prst="rect">
            <a:avLst/>
          </a:prstGeom>
          <a:noFill/>
          <a:ln w="9525">
            <a:noFill/>
            <a:miter lim="800000"/>
            <a:headEnd/>
            <a:tailEnd/>
          </a:ln>
        </p:spPr>
      </p:pic>
      <p:pic>
        <p:nvPicPr>
          <p:cNvPr id="3" name="Picture 3" descr="Comp_RGB"/>
          <p:cNvPicPr>
            <a:picLocks noChangeAspect="1" noChangeArrowheads="1"/>
          </p:cNvPicPr>
          <p:nvPr userDrawn="1"/>
        </p:nvPicPr>
        <p:blipFill>
          <a:blip r:embed="rId5" cstate="print"/>
          <a:srcRect/>
          <a:stretch>
            <a:fillRect/>
          </a:stretch>
        </p:blipFill>
        <p:spPr bwMode="auto">
          <a:xfrm>
            <a:off x="0" y="0"/>
            <a:ext cx="938213" cy="938213"/>
          </a:xfrm>
          <a:prstGeom prst="rect">
            <a:avLst/>
          </a:prstGeom>
          <a:noFill/>
        </p:spPr>
      </p:pic>
      <p:sp>
        <p:nvSpPr>
          <p:cNvPr id="4" name="Text Box 2"/>
          <p:cNvSpPr txBox="1">
            <a:spLocks noChangeArrowheads="1"/>
          </p:cNvSpPr>
          <p:nvPr userDrawn="1"/>
        </p:nvSpPr>
        <p:spPr bwMode="auto">
          <a:xfrm>
            <a:off x="7464425" y="6627813"/>
            <a:ext cx="1724025" cy="244475"/>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r>
              <a:rPr lang="en-GB" sz="1000" dirty="0" smtClean="0">
                <a:solidFill>
                  <a:srgbClr val="FFFFFF"/>
                </a:solidFill>
              </a:rPr>
              <a:t>UNCLASSIFIED</a:t>
            </a:r>
            <a:endParaRPr lang="en-GB" sz="1000"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xmlns:p14="http://schemas.microsoft.com/office/powerpoint/2010/main"/>
  <p:txStyles>
    <p:titleStyle>
      <a:lvl1pPr marL="39688" indent="-39688" algn="l" rtl="0" eaLnBrk="0" fontAlgn="base" hangingPunct="0">
        <a:lnSpc>
          <a:spcPct val="80000"/>
        </a:lnSpc>
        <a:spcBef>
          <a:spcPct val="0"/>
        </a:spcBef>
        <a:spcAft>
          <a:spcPct val="0"/>
        </a:spcAft>
        <a:defRPr sz="3600">
          <a:solidFill>
            <a:srgbClr val="F3D557"/>
          </a:solidFill>
          <a:latin typeface="+mj-lt"/>
          <a:ea typeface="+mj-ea"/>
          <a:cs typeface="+mj-cs"/>
          <a:sym typeface="Arial" charset="0"/>
        </a:defRPr>
      </a:lvl1pPr>
      <a:lvl2pPr marL="39688" indent="-39688" algn="l" rtl="0" eaLnBrk="0" fontAlgn="base" hangingPunct="0">
        <a:lnSpc>
          <a:spcPct val="80000"/>
        </a:lnSpc>
        <a:spcBef>
          <a:spcPct val="0"/>
        </a:spcBef>
        <a:spcAft>
          <a:spcPct val="0"/>
        </a:spcAft>
        <a:defRPr sz="3600">
          <a:solidFill>
            <a:srgbClr val="F3D557"/>
          </a:solidFill>
          <a:latin typeface="Arial" charset="0"/>
          <a:ea typeface="ヒラギノ角ゴ ProN W3" charset="0"/>
          <a:cs typeface="ヒラギノ角ゴ ProN W3" charset="0"/>
          <a:sym typeface="Arial" charset="0"/>
        </a:defRPr>
      </a:lvl2pPr>
      <a:lvl3pPr marL="39688" indent="-39688" algn="l" rtl="0" eaLnBrk="0" fontAlgn="base" hangingPunct="0">
        <a:lnSpc>
          <a:spcPct val="80000"/>
        </a:lnSpc>
        <a:spcBef>
          <a:spcPct val="0"/>
        </a:spcBef>
        <a:spcAft>
          <a:spcPct val="0"/>
        </a:spcAft>
        <a:defRPr sz="3600">
          <a:solidFill>
            <a:srgbClr val="F3D557"/>
          </a:solidFill>
          <a:latin typeface="Arial" charset="0"/>
          <a:ea typeface="ヒラギノ角ゴ ProN W3" charset="0"/>
          <a:cs typeface="ヒラギノ角ゴ ProN W3" charset="0"/>
          <a:sym typeface="Arial" charset="0"/>
        </a:defRPr>
      </a:lvl3pPr>
      <a:lvl4pPr marL="39688" indent="-39688" algn="l" rtl="0" eaLnBrk="0" fontAlgn="base" hangingPunct="0">
        <a:lnSpc>
          <a:spcPct val="80000"/>
        </a:lnSpc>
        <a:spcBef>
          <a:spcPct val="0"/>
        </a:spcBef>
        <a:spcAft>
          <a:spcPct val="0"/>
        </a:spcAft>
        <a:defRPr sz="3600">
          <a:solidFill>
            <a:srgbClr val="F3D557"/>
          </a:solidFill>
          <a:latin typeface="Arial" charset="0"/>
          <a:ea typeface="ヒラギノ角ゴ ProN W3" charset="0"/>
          <a:cs typeface="ヒラギノ角ゴ ProN W3" charset="0"/>
          <a:sym typeface="Arial" charset="0"/>
        </a:defRPr>
      </a:lvl4pPr>
      <a:lvl5pPr marL="39688" indent="-39688" algn="l" rtl="0" eaLnBrk="0" fontAlgn="base" hangingPunct="0">
        <a:lnSpc>
          <a:spcPct val="80000"/>
        </a:lnSpc>
        <a:spcBef>
          <a:spcPct val="0"/>
        </a:spcBef>
        <a:spcAft>
          <a:spcPct val="0"/>
        </a:spcAft>
        <a:defRPr sz="3600">
          <a:solidFill>
            <a:srgbClr val="F3D557"/>
          </a:solidFill>
          <a:latin typeface="Arial" charset="0"/>
          <a:ea typeface="ヒラギノ角ゴ ProN W3" charset="0"/>
          <a:cs typeface="ヒラギノ角ゴ ProN W3" charset="0"/>
          <a:sym typeface="Arial" charset="0"/>
        </a:defRPr>
      </a:lvl5pPr>
      <a:lvl6pPr marL="496888" algn="l" rtl="0" fontAlgn="base">
        <a:lnSpc>
          <a:spcPct val="80000"/>
        </a:lnSpc>
        <a:spcBef>
          <a:spcPct val="0"/>
        </a:spcBef>
        <a:spcAft>
          <a:spcPct val="0"/>
        </a:spcAft>
        <a:defRPr sz="3600">
          <a:solidFill>
            <a:srgbClr val="F3D557"/>
          </a:solidFill>
          <a:latin typeface="Arial" charset="0"/>
          <a:ea typeface="ヒラギノ角ゴ ProN W3" charset="0"/>
          <a:cs typeface="ヒラギノ角ゴ ProN W3" charset="0"/>
          <a:sym typeface="Arial" charset="0"/>
        </a:defRPr>
      </a:lvl6pPr>
      <a:lvl7pPr marL="954088" algn="l" rtl="0" fontAlgn="base">
        <a:lnSpc>
          <a:spcPct val="80000"/>
        </a:lnSpc>
        <a:spcBef>
          <a:spcPct val="0"/>
        </a:spcBef>
        <a:spcAft>
          <a:spcPct val="0"/>
        </a:spcAft>
        <a:defRPr sz="3600">
          <a:solidFill>
            <a:srgbClr val="F3D557"/>
          </a:solidFill>
          <a:latin typeface="Arial" charset="0"/>
          <a:ea typeface="ヒラギノ角ゴ ProN W3" charset="0"/>
          <a:cs typeface="ヒラギノ角ゴ ProN W3" charset="0"/>
          <a:sym typeface="Arial" charset="0"/>
        </a:defRPr>
      </a:lvl7pPr>
      <a:lvl8pPr marL="1411288" algn="l" rtl="0" fontAlgn="base">
        <a:lnSpc>
          <a:spcPct val="80000"/>
        </a:lnSpc>
        <a:spcBef>
          <a:spcPct val="0"/>
        </a:spcBef>
        <a:spcAft>
          <a:spcPct val="0"/>
        </a:spcAft>
        <a:defRPr sz="3600">
          <a:solidFill>
            <a:srgbClr val="F3D557"/>
          </a:solidFill>
          <a:latin typeface="Arial" charset="0"/>
          <a:ea typeface="ヒラギノ角ゴ ProN W3" charset="0"/>
          <a:cs typeface="ヒラギノ角ゴ ProN W3" charset="0"/>
          <a:sym typeface="Arial" charset="0"/>
        </a:defRPr>
      </a:lvl8pPr>
      <a:lvl9pPr marL="1868488" algn="l" rtl="0" fontAlgn="base">
        <a:lnSpc>
          <a:spcPct val="80000"/>
        </a:lnSpc>
        <a:spcBef>
          <a:spcPct val="0"/>
        </a:spcBef>
        <a:spcAft>
          <a:spcPct val="0"/>
        </a:spcAft>
        <a:defRPr sz="3600">
          <a:solidFill>
            <a:srgbClr val="F3D557"/>
          </a:solidFill>
          <a:latin typeface="Arial" charset="0"/>
          <a:ea typeface="ヒラギノ角ゴ ProN W3" charset="0"/>
          <a:cs typeface="ヒラギノ角ゴ ProN W3" charset="0"/>
          <a:sym typeface="Arial" charset="0"/>
        </a:defRPr>
      </a:lvl9pPr>
    </p:titleStyle>
    <p:bodyStyle>
      <a:lvl1pPr marL="382588" indent="-342900" algn="l" rtl="0" eaLnBrk="0" fontAlgn="base" hangingPunct="0">
        <a:lnSpc>
          <a:spcPct val="90000"/>
        </a:lnSpc>
        <a:spcBef>
          <a:spcPts val="600"/>
        </a:spcBef>
        <a:spcAft>
          <a:spcPct val="0"/>
        </a:spcAft>
        <a:buSzPct val="100000"/>
        <a:buFont typeface="Arial" charset="0"/>
        <a:buChar char="•"/>
        <a:defRPr sz="2800">
          <a:solidFill>
            <a:srgbClr val="FFFFFF"/>
          </a:solidFill>
          <a:latin typeface="+mn-lt"/>
          <a:ea typeface="+mn-ea"/>
          <a:cs typeface="+mn-cs"/>
          <a:sym typeface="Arial" charset="0"/>
        </a:defRPr>
      </a:lvl1pPr>
      <a:lvl2pPr marL="782638" indent="-285750" algn="l" rtl="0" eaLnBrk="0" fontAlgn="base" hangingPunct="0">
        <a:lnSpc>
          <a:spcPct val="90000"/>
        </a:lnSpc>
        <a:spcBef>
          <a:spcPts val="600"/>
        </a:spcBef>
        <a:spcAft>
          <a:spcPct val="0"/>
        </a:spcAft>
        <a:buSzPct val="100000"/>
        <a:buFont typeface="Arial" charset="0"/>
        <a:buChar char="–"/>
        <a:defRPr sz="2600">
          <a:solidFill>
            <a:srgbClr val="FFFFFF"/>
          </a:solidFill>
          <a:latin typeface="+mn-lt"/>
          <a:ea typeface="+mn-ea"/>
          <a:cs typeface="+mn-cs"/>
          <a:sym typeface="Arial" charset="0"/>
        </a:defRPr>
      </a:lvl2pPr>
      <a:lvl3pPr marL="1182688" indent="-228600" algn="l" rtl="0" eaLnBrk="0" fontAlgn="base" hangingPunct="0">
        <a:lnSpc>
          <a:spcPct val="90000"/>
        </a:lnSpc>
        <a:spcBef>
          <a:spcPts val="600"/>
        </a:spcBef>
        <a:spcAft>
          <a:spcPct val="0"/>
        </a:spcAft>
        <a:buSzPct val="100000"/>
        <a:buFont typeface="Arial" charset="0"/>
        <a:buChar char="•"/>
        <a:defRPr sz="2400">
          <a:solidFill>
            <a:srgbClr val="FFFFFF"/>
          </a:solidFill>
          <a:latin typeface="+mn-lt"/>
          <a:ea typeface="+mn-ea"/>
          <a:cs typeface="+mn-cs"/>
          <a:sym typeface="Arial" charset="0"/>
        </a:defRPr>
      </a:lvl3pPr>
      <a:lvl4pPr marL="1639888" indent="-228600" algn="l" rtl="0" eaLnBrk="0" fontAlgn="base" hangingPunct="0">
        <a:lnSpc>
          <a:spcPct val="90000"/>
        </a:lnSpc>
        <a:spcBef>
          <a:spcPts val="500"/>
        </a:spcBef>
        <a:spcAft>
          <a:spcPct val="0"/>
        </a:spcAft>
        <a:buSzPct val="100000"/>
        <a:buFont typeface="Arial" charset="0"/>
        <a:buChar char="–"/>
        <a:defRPr sz="2000">
          <a:solidFill>
            <a:srgbClr val="FFFFFF"/>
          </a:solidFill>
          <a:latin typeface="+mn-lt"/>
          <a:ea typeface="+mn-ea"/>
          <a:cs typeface="+mn-cs"/>
          <a:sym typeface="Arial" charset="0"/>
        </a:defRPr>
      </a:lvl4pPr>
      <a:lvl5pPr marL="2097088" indent="-228600" algn="l" rtl="0" eaLnBrk="0" fontAlgn="base" hangingPunct="0">
        <a:lnSpc>
          <a:spcPct val="90000"/>
        </a:lnSpc>
        <a:spcBef>
          <a:spcPts val="500"/>
        </a:spcBef>
        <a:spcAft>
          <a:spcPct val="0"/>
        </a:spcAft>
        <a:buSzPct val="100000"/>
        <a:buFont typeface="Arial" charset="0"/>
        <a:buChar char="»"/>
        <a:defRPr sz="2000">
          <a:solidFill>
            <a:srgbClr val="FFFFFF"/>
          </a:solidFill>
          <a:latin typeface="+mn-lt"/>
          <a:ea typeface="+mn-ea"/>
          <a:cs typeface="+mn-cs"/>
          <a:sym typeface="Arial" charset="0"/>
        </a:defRPr>
      </a:lvl5pPr>
      <a:lvl6pPr marL="2554288" indent="-228600" algn="l" rtl="0" fontAlgn="base">
        <a:lnSpc>
          <a:spcPct val="90000"/>
        </a:lnSpc>
        <a:spcBef>
          <a:spcPts val="500"/>
        </a:spcBef>
        <a:spcAft>
          <a:spcPct val="0"/>
        </a:spcAft>
        <a:buSzPct val="100000"/>
        <a:buFont typeface="Arial" charset="0"/>
        <a:buChar char="»"/>
        <a:defRPr sz="2000">
          <a:solidFill>
            <a:srgbClr val="FFFFFF"/>
          </a:solidFill>
          <a:latin typeface="+mn-lt"/>
          <a:ea typeface="+mn-ea"/>
          <a:cs typeface="+mn-cs"/>
          <a:sym typeface="Arial" charset="0"/>
        </a:defRPr>
      </a:lvl6pPr>
      <a:lvl7pPr marL="3011488" indent="-228600" algn="l" rtl="0" fontAlgn="base">
        <a:lnSpc>
          <a:spcPct val="90000"/>
        </a:lnSpc>
        <a:spcBef>
          <a:spcPts val="500"/>
        </a:spcBef>
        <a:spcAft>
          <a:spcPct val="0"/>
        </a:spcAft>
        <a:buSzPct val="100000"/>
        <a:buFont typeface="Arial" charset="0"/>
        <a:buChar char="»"/>
        <a:defRPr sz="2000">
          <a:solidFill>
            <a:srgbClr val="FFFFFF"/>
          </a:solidFill>
          <a:latin typeface="+mn-lt"/>
          <a:ea typeface="+mn-ea"/>
          <a:cs typeface="+mn-cs"/>
          <a:sym typeface="Arial" charset="0"/>
        </a:defRPr>
      </a:lvl7pPr>
      <a:lvl8pPr marL="3468688" indent="-228600" algn="l" rtl="0" fontAlgn="base">
        <a:lnSpc>
          <a:spcPct val="90000"/>
        </a:lnSpc>
        <a:spcBef>
          <a:spcPts val="500"/>
        </a:spcBef>
        <a:spcAft>
          <a:spcPct val="0"/>
        </a:spcAft>
        <a:buSzPct val="100000"/>
        <a:buFont typeface="Arial" charset="0"/>
        <a:buChar char="»"/>
        <a:defRPr sz="2000">
          <a:solidFill>
            <a:srgbClr val="FFFFFF"/>
          </a:solidFill>
          <a:latin typeface="+mn-lt"/>
          <a:ea typeface="+mn-ea"/>
          <a:cs typeface="+mn-cs"/>
          <a:sym typeface="Arial" charset="0"/>
        </a:defRPr>
      </a:lvl8pPr>
      <a:lvl9pPr marL="3925888" indent="-228600" algn="l" rtl="0" fontAlgn="base">
        <a:lnSpc>
          <a:spcPct val="90000"/>
        </a:lnSpc>
        <a:spcBef>
          <a:spcPts val="500"/>
        </a:spcBef>
        <a:spcAft>
          <a:spcPct val="0"/>
        </a:spcAft>
        <a:buSzPct val="100000"/>
        <a:buFont typeface="Arial" charset="0"/>
        <a:buChar char="»"/>
        <a:defRPr sz="2000">
          <a:solidFill>
            <a:srgbClr val="FFFFFF"/>
          </a:solidFill>
          <a:latin typeface="+mn-lt"/>
          <a:ea typeface="+mn-ea"/>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1847"/>
            </a:gs>
            <a:gs pos="50000">
              <a:srgbClr val="003399"/>
            </a:gs>
            <a:gs pos="100000">
              <a:srgbClr val="001847"/>
            </a:gs>
          </a:gsLst>
          <a:lin ang="5400000" scaled="1"/>
        </a:gradFill>
        <a:effectLst/>
      </p:bgPr>
    </p:bg>
    <p:spTree>
      <p:nvGrpSpPr>
        <p:cNvPr id="1" name=""/>
        <p:cNvGrpSpPr/>
        <p:nvPr/>
      </p:nvGrpSpPr>
      <p:grpSpPr>
        <a:xfrm>
          <a:off x="0" y="0"/>
          <a:ext cx="0" cy="0"/>
          <a:chOff x="0" y="0"/>
          <a:chExt cx="0" cy="0"/>
        </a:xfrm>
      </p:grpSpPr>
      <p:pic>
        <p:nvPicPr>
          <p:cNvPr id="65538" name="Picture 2" descr="logo from business card"/>
          <p:cNvPicPr>
            <a:picLocks noChangeAspect="1" noChangeArrowheads="1"/>
          </p:cNvPicPr>
          <p:nvPr/>
        </p:nvPicPr>
        <p:blipFill>
          <a:blip r:embed="rId4"/>
          <a:srcRect/>
          <a:stretch>
            <a:fillRect/>
          </a:stretch>
        </p:blipFill>
        <p:spPr bwMode="auto">
          <a:xfrm>
            <a:off x="8220075" y="0"/>
            <a:ext cx="923925" cy="930275"/>
          </a:xfrm>
          <a:prstGeom prst="rect">
            <a:avLst/>
          </a:prstGeom>
          <a:noFill/>
          <a:ln w="9525">
            <a:noFill/>
            <a:miter lim="800000"/>
            <a:headEnd/>
            <a:tailEnd/>
          </a:ln>
        </p:spPr>
      </p:pic>
      <p:pic>
        <p:nvPicPr>
          <p:cNvPr id="65539" name="Picture 3" descr="Comp_RGB"/>
          <p:cNvPicPr>
            <a:picLocks noChangeAspect="1" noChangeArrowheads="1"/>
          </p:cNvPicPr>
          <p:nvPr/>
        </p:nvPicPr>
        <p:blipFill>
          <a:blip r:embed="rId5"/>
          <a:srcRect/>
          <a:stretch>
            <a:fillRect/>
          </a:stretch>
        </p:blipFill>
        <p:spPr bwMode="auto">
          <a:xfrm>
            <a:off x="0" y="0"/>
            <a:ext cx="938213" cy="9382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2" r:id="rId1"/>
    <p:sldLayoutId id="2147483653" r:id="rId2"/>
  </p:sldLayoutIdLst>
  <p:transition xmlns:p14="http://schemas.microsoft.com/office/powerpoint/2010/main"/>
  <p:timing>
    <p:tnLst>
      <p:par>
        <p:cTn xmlns:p14="http://schemas.microsoft.com/office/powerpoint/2010/main" id="1" dur="indefinite" restart="never" nodeType="tmRoot"/>
      </p:par>
    </p:tnLst>
  </p:timing>
  <p:txStyles>
    <p:titleStyle>
      <a:lvl1pPr algn="l" rtl="0" eaLnBrk="0" fontAlgn="base" hangingPunct="0">
        <a:lnSpc>
          <a:spcPct val="80000"/>
        </a:lnSpc>
        <a:spcBef>
          <a:spcPct val="0"/>
        </a:spcBef>
        <a:spcAft>
          <a:spcPct val="0"/>
        </a:spcAft>
        <a:defRPr sz="3600">
          <a:solidFill>
            <a:srgbClr val="F3D557"/>
          </a:solidFill>
          <a:latin typeface="+mj-lt"/>
          <a:ea typeface="ＭＳ Ｐゴシック" charset="-128"/>
          <a:cs typeface="ＭＳ Ｐゴシック" charset="-128"/>
        </a:defRPr>
      </a:lvl1pPr>
      <a:lvl2pPr algn="l" rtl="0" eaLnBrk="0" fontAlgn="base" hangingPunct="0">
        <a:lnSpc>
          <a:spcPct val="80000"/>
        </a:lnSpc>
        <a:spcBef>
          <a:spcPct val="0"/>
        </a:spcBef>
        <a:spcAft>
          <a:spcPct val="0"/>
        </a:spcAft>
        <a:defRPr sz="3600">
          <a:solidFill>
            <a:srgbClr val="F3D557"/>
          </a:solidFill>
          <a:latin typeface="Arial" charset="0"/>
          <a:ea typeface="ＭＳ Ｐゴシック" charset="-128"/>
          <a:cs typeface="ＭＳ Ｐゴシック" charset="-128"/>
        </a:defRPr>
      </a:lvl2pPr>
      <a:lvl3pPr algn="l" rtl="0" eaLnBrk="0" fontAlgn="base" hangingPunct="0">
        <a:lnSpc>
          <a:spcPct val="80000"/>
        </a:lnSpc>
        <a:spcBef>
          <a:spcPct val="0"/>
        </a:spcBef>
        <a:spcAft>
          <a:spcPct val="0"/>
        </a:spcAft>
        <a:defRPr sz="3600">
          <a:solidFill>
            <a:srgbClr val="F3D557"/>
          </a:solidFill>
          <a:latin typeface="Arial" charset="0"/>
          <a:ea typeface="ＭＳ Ｐゴシック" charset="-128"/>
          <a:cs typeface="ＭＳ Ｐゴシック" charset="-128"/>
        </a:defRPr>
      </a:lvl3pPr>
      <a:lvl4pPr algn="l" rtl="0" eaLnBrk="0" fontAlgn="base" hangingPunct="0">
        <a:lnSpc>
          <a:spcPct val="80000"/>
        </a:lnSpc>
        <a:spcBef>
          <a:spcPct val="0"/>
        </a:spcBef>
        <a:spcAft>
          <a:spcPct val="0"/>
        </a:spcAft>
        <a:defRPr sz="3600">
          <a:solidFill>
            <a:srgbClr val="F3D557"/>
          </a:solidFill>
          <a:latin typeface="Arial" charset="0"/>
          <a:ea typeface="ＭＳ Ｐゴシック" charset="-128"/>
          <a:cs typeface="ＭＳ Ｐゴシック" charset="-128"/>
        </a:defRPr>
      </a:lvl4pPr>
      <a:lvl5pPr algn="l" rtl="0" eaLnBrk="0" fontAlgn="base" hangingPunct="0">
        <a:lnSpc>
          <a:spcPct val="80000"/>
        </a:lnSpc>
        <a:spcBef>
          <a:spcPct val="0"/>
        </a:spcBef>
        <a:spcAft>
          <a:spcPct val="0"/>
        </a:spcAft>
        <a:defRPr sz="3600">
          <a:solidFill>
            <a:srgbClr val="F3D557"/>
          </a:solidFill>
          <a:latin typeface="Arial" charset="0"/>
          <a:ea typeface="ＭＳ Ｐゴシック" charset="-128"/>
          <a:cs typeface="ＭＳ Ｐゴシック" charset="-128"/>
        </a:defRPr>
      </a:lvl5pPr>
      <a:lvl6pPr marL="457200" algn="l" rtl="0" fontAlgn="base">
        <a:lnSpc>
          <a:spcPct val="80000"/>
        </a:lnSpc>
        <a:spcBef>
          <a:spcPct val="0"/>
        </a:spcBef>
        <a:spcAft>
          <a:spcPct val="0"/>
        </a:spcAft>
        <a:defRPr sz="3600">
          <a:solidFill>
            <a:srgbClr val="F3D557"/>
          </a:solidFill>
          <a:latin typeface="Arial" charset="0"/>
        </a:defRPr>
      </a:lvl6pPr>
      <a:lvl7pPr marL="914400" algn="l" rtl="0" fontAlgn="base">
        <a:lnSpc>
          <a:spcPct val="80000"/>
        </a:lnSpc>
        <a:spcBef>
          <a:spcPct val="0"/>
        </a:spcBef>
        <a:spcAft>
          <a:spcPct val="0"/>
        </a:spcAft>
        <a:defRPr sz="3600">
          <a:solidFill>
            <a:srgbClr val="F3D557"/>
          </a:solidFill>
          <a:latin typeface="Arial" charset="0"/>
        </a:defRPr>
      </a:lvl7pPr>
      <a:lvl8pPr marL="1371600" algn="l" rtl="0" fontAlgn="base">
        <a:lnSpc>
          <a:spcPct val="80000"/>
        </a:lnSpc>
        <a:spcBef>
          <a:spcPct val="0"/>
        </a:spcBef>
        <a:spcAft>
          <a:spcPct val="0"/>
        </a:spcAft>
        <a:defRPr sz="3600">
          <a:solidFill>
            <a:srgbClr val="F3D557"/>
          </a:solidFill>
          <a:latin typeface="Arial" charset="0"/>
        </a:defRPr>
      </a:lvl8pPr>
      <a:lvl9pPr marL="1828800" algn="l" rtl="0" fontAlgn="base">
        <a:lnSpc>
          <a:spcPct val="80000"/>
        </a:lnSpc>
        <a:spcBef>
          <a:spcPct val="0"/>
        </a:spcBef>
        <a:spcAft>
          <a:spcPct val="0"/>
        </a:spcAft>
        <a:defRPr sz="3600">
          <a:solidFill>
            <a:srgbClr val="F3D557"/>
          </a:solidFill>
          <a:latin typeface="Arial" charset="0"/>
        </a:defRPr>
      </a:lvl9pPr>
    </p:titleStyle>
    <p:bodyStyle>
      <a:lvl1pPr marL="342900" indent="-342900" algn="l" rtl="0" eaLnBrk="0" fontAlgn="base" hangingPunct="0">
        <a:lnSpc>
          <a:spcPct val="90000"/>
        </a:lnSpc>
        <a:spcBef>
          <a:spcPct val="20000"/>
        </a:spcBef>
        <a:spcAft>
          <a:spcPct val="0"/>
        </a:spcAft>
        <a:buChar char="•"/>
        <a:defRPr sz="2800">
          <a:solidFill>
            <a:schemeClr val="bg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Char char="–"/>
        <a:defRPr sz="2600">
          <a:solidFill>
            <a:schemeClr val="bg1"/>
          </a:solidFill>
          <a:latin typeface="+mn-lt"/>
          <a:ea typeface="ＭＳ Ｐゴシック" charset="-128"/>
        </a:defRPr>
      </a:lvl2pPr>
      <a:lvl3pPr marL="1143000" indent="-228600" algn="l" rtl="0" eaLnBrk="0" fontAlgn="base" hangingPunct="0">
        <a:lnSpc>
          <a:spcPct val="90000"/>
        </a:lnSpc>
        <a:spcBef>
          <a:spcPct val="20000"/>
        </a:spcBef>
        <a:spcAft>
          <a:spcPct val="0"/>
        </a:spcAft>
        <a:buChar char="•"/>
        <a:defRPr sz="2400">
          <a:solidFill>
            <a:schemeClr val="bg1"/>
          </a:solidFill>
          <a:latin typeface="+mn-lt"/>
          <a:ea typeface="ＭＳ Ｐゴシック" charset="-128"/>
        </a:defRPr>
      </a:lvl3pPr>
      <a:lvl4pPr marL="1600200" indent="-228600" algn="l" rtl="0" eaLnBrk="0" fontAlgn="base" hangingPunct="0">
        <a:lnSpc>
          <a:spcPct val="90000"/>
        </a:lnSpc>
        <a:spcBef>
          <a:spcPct val="20000"/>
        </a:spcBef>
        <a:spcAft>
          <a:spcPct val="0"/>
        </a:spcAft>
        <a:buChar char="–"/>
        <a:defRPr sz="2000">
          <a:solidFill>
            <a:schemeClr val="bg1"/>
          </a:solidFill>
          <a:latin typeface="+mn-lt"/>
          <a:ea typeface="ＭＳ Ｐゴシック" charset="-128"/>
        </a:defRPr>
      </a:lvl4pPr>
      <a:lvl5pPr marL="2057400" indent="-228600" algn="l" rtl="0" eaLnBrk="0" fontAlgn="base" hangingPunct="0">
        <a:lnSpc>
          <a:spcPct val="90000"/>
        </a:lnSpc>
        <a:spcBef>
          <a:spcPct val="20000"/>
        </a:spcBef>
        <a:spcAft>
          <a:spcPct val="0"/>
        </a:spcAft>
        <a:buChar char="»"/>
        <a:defRPr sz="2000">
          <a:solidFill>
            <a:schemeClr val="bg1"/>
          </a:solidFill>
          <a:latin typeface="+mn-lt"/>
          <a:ea typeface="ＭＳ Ｐゴシック" charset="-128"/>
        </a:defRPr>
      </a:lvl5pPr>
      <a:lvl6pPr marL="2514600" indent="-228600" algn="l" rtl="0" fontAlgn="base">
        <a:lnSpc>
          <a:spcPct val="90000"/>
        </a:lnSpc>
        <a:spcBef>
          <a:spcPct val="20000"/>
        </a:spcBef>
        <a:spcAft>
          <a:spcPct val="0"/>
        </a:spcAft>
        <a:buChar char="»"/>
        <a:defRPr sz="2000">
          <a:solidFill>
            <a:schemeClr val="bg1"/>
          </a:solidFill>
          <a:latin typeface="+mn-lt"/>
        </a:defRPr>
      </a:lvl6pPr>
      <a:lvl7pPr marL="2971800" indent="-228600" algn="l" rtl="0" fontAlgn="base">
        <a:lnSpc>
          <a:spcPct val="90000"/>
        </a:lnSpc>
        <a:spcBef>
          <a:spcPct val="20000"/>
        </a:spcBef>
        <a:spcAft>
          <a:spcPct val="0"/>
        </a:spcAft>
        <a:buChar char="»"/>
        <a:defRPr sz="2000">
          <a:solidFill>
            <a:schemeClr val="bg1"/>
          </a:solidFill>
          <a:latin typeface="+mn-lt"/>
        </a:defRPr>
      </a:lvl7pPr>
      <a:lvl8pPr marL="3429000" indent="-228600" algn="l" rtl="0" fontAlgn="base">
        <a:lnSpc>
          <a:spcPct val="90000"/>
        </a:lnSpc>
        <a:spcBef>
          <a:spcPct val="20000"/>
        </a:spcBef>
        <a:spcAft>
          <a:spcPct val="0"/>
        </a:spcAft>
        <a:buChar char="»"/>
        <a:defRPr sz="2000">
          <a:solidFill>
            <a:schemeClr val="bg1"/>
          </a:solidFill>
          <a:latin typeface="+mn-lt"/>
        </a:defRPr>
      </a:lvl8pPr>
      <a:lvl9pPr marL="3886200" indent="-228600" algn="l" rtl="0" fontAlgn="base">
        <a:lnSpc>
          <a:spcPct val="90000"/>
        </a:lnSpc>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1847"/>
            </a:gs>
            <a:gs pos="50000">
              <a:srgbClr val="003399"/>
            </a:gs>
            <a:gs pos="100000">
              <a:srgbClr val="001847"/>
            </a:gs>
          </a:gsLst>
          <a:lin ang="5400000" scaled="1"/>
        </a:gradFill>
        <a:effectLst/>
      </p:bgPr>
    </p:bg>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7464425" y="6627813"/>
            <a:ext cx="1724025" cy="244475"/>
          </a:xfrm>
          <a:prstGeom prst="rect">
            <a:avLst/>
          </a:prstGeom>
          <a:noFill/>
          <a:ln w="9525">
            <a:noFill/>
            <a:miter lim="800000"/>
            <a:headEnd/>
            <a:tailEnd/>
          </a:ln>
          <a:effectLst/>
        </p:spPr>
        <p:txBody>
          <a:bodyPr>
            <a:prstTxWarp prst="textNoShape">
              <a:avLst/>
            </a:prstTxWarp>
            <a:spAutoFit/>
          </a:bodyPr>
          <a:lstStyle/>
          <a:p>
            <a:pPr algn="r" defTabSz="457200" eaLnBrk="0" hangingPunct="0">
              <a:spcBef>
                <a:spcPct val="50000"/>
              </a:spcBef>
              <a:defRPr/>
            </a:pPr>
            <a:r>
              <a:rPr lang="en-GB" sz="1000">
                <a:solidFill>
                  <a:srgbClr val="FFFFFF"/>
                </a:solidFill>
              </a:rPr>
              <a:t>UNCLASSIFIED</a:t>
            </a:r>
          </a:p>
        </p:txBody>
      </p:sp>
      <p:pic>
        <p:nvPicPr>
          <p:cNvPr id="67587" name="Picture 3" descr="logo from business card"/>
          <p:cNvPicPr>
            <a:picLocks noChangeAspect="1" noChangeArrowheads="1"/>
          </p:cNvPicPr>
          <p:nvPr/>
        </p:nvPicPr>
        <p:blipFill>
          <a:blip r:embed="rId4"/>
          <a:srcRect/>
          <a:stretch>
            <a:fillRect/>
          </a:stretch>
        </p:blipFill>
        <p:spPr bwMode="auto">
          <a:xfrm>
            <a:off x="8220075" y="0"/>
            <a:ext cx="923925" cy="930275"/>
          </a:xfrm>
          <a:prstGeom prst="rect">
            <a:avLst/>
          </a:prstGeom>
          <a:noFill/>
          <a:ln w="9525">
            <a:noFill/>
            <a:miter lim="800000"/>
            <a:headEnd/>
            <a:tailEnd/>
          </a:ln>
        </p:spPr>
      </p:pic>
      <p:pic>
        <p:nvPicPr>
          <p:cNvPr id="67588" name="Picture 4" descr="Comp_RGB"/>
          <p:cNvPicPr>
            <a:picLocks noChangeAspect="1" noChangeArrowheads="1"/>
          </p:cNvPicPr>
          <p:nvPr/>
        </p:nvPicPr>
        <p:blipFill>
          <a:blip r:embed="rId5"/>
          <a:srcRect/>
          <a:stretch>
            <a:fillRect/>
          </a:stretch>
        </p:blipFill>
        <p:spPr bwMode="auto">
          <a:xfrm>
            <a:off x="0" y="0"/>
            <a:ext cx="938213" cy="9382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5" r:id="rId1"/>
    <p:sldLayoutId id="2147483656" r:id="rId2"/>
  </p:sldLayoutIdLst>
  <p:transition xmlns:p14="http://schemas.microsoft.com/office/powerpoint/2010/main"/>
  <p:timing>
    <p:tnLst>
      <p:par>
        <p:cTn xmlns:p14="http://schemas.microsoft.com/office/powerpoint/2010/main" id="1" dur="indefinite" restart="never" nodeType="tmRoot"/>
      </p:par>
    </p:tnLst>
  </p:timing>
  <p:txStyles>
    <p:titleStyle>
      <a:lvl1pPr algn="l" rtl="0" eaLnBrk="0" fontAlgn="base" hangingPunct="0">
        <a:lnSpc>
          <a:spcPct val="80000"/>
        </a:lnSpc>
        <a:spcBef>
          <a:spcPct val="0"/>
        </a:spcBef>
        <a:spcAft>
          <a:spcPct val="0"/>
        </a:spcAft>
        <a:defRPr sz="3600">
          <a:solidFill>
            <a:srgbClr val="F3D557"/>
          </a:solidFill>
          <a:latin typeface="+mj-lt"/>
          <a:ea typeface="ＭＳ Ｐゴシック" charset="-128"/>
          <a:cs typeface="ＭＳ Ｐゴシック" charset="-128"/>
        </a:defRPr>
      </a:lvl1pPr>
      <a:lvl2pPr algn="l" rtl="0" eaLnBrk="0" fontAlgn="base" hangingPunct="0">
        <a:lnSpc>
          <a:spcPct val="80000"/>
        </a:lnSpc>
        <a:spcBef>
          <a:spcPct val="0"/>
        </a:spcBef>
        <a:spcAft>
          <a:spcPct val="0"/>
        </a:spcAft>
        <a:defRPr sz="3600">
          <a:solidFill>
            <a:srgbClr val="F3D557"/>
          </a:solidFill>
          <a:latin typeface="Arial" charset="0"/>
          <a:ea typeface="ＭＳ Ｐゴシック" charset="-128"/>
          <a:cs typeface="ＭＳ Ｐゴシック" charset="-128"/>
        </a:defRPr>
      </a:lvl2pPr>
      <a:lvl3pPr algn="l" rtl="0" eaLnBrk="0" fontAlgn="base" hangingPunct="0">
        <a:lnSpc>
          <a:spcPct val="80000"/>
        </a:lnSpc>
        <a:spcBef>
          <a:spcPct val="0"/>
        </a:spcBef>
        <a:spcAft>
          <a:spcPct val="0"/>
        </a:spcAft>
        <a:defRPr sz="3600">
          <a:solidFill>
            <a:srgbClr val="F3D557"/>
          </a:solidFill>
          <a:latin typeface="Arial" charset="0"/>
          <a:ea typeface="ＭＳ Ｐゴシック" charset="-128"/>
          <a:cs typeface="ＭＳ Ｐゴシック" charset="-128"/>
        </a:defRPr>
      </a:lvl3pPr>
      <a:lvl4pPr algn="l" rtl="0" eaLnBrk="0" fontAlgn="base" hangingPunct="0">
        <a:lnSpc>
          <a:spcPct val="80000"/>
        </a:lnSpc>
        <a:spcBef>
          <a:spcPct val="0"/>
        </a:spcBef>
        <a:spcAft>
          <a:spcPct val="0"/>
        </a:spcAft>
        <a:defRPr sz="3600">
          <a:solidFill>
            <a:srgbClr val="F3D557"/>
          </a:solidFill>
          <a:latin typeface="Arial" charset="0"/>
          <a:ea typeface="ＭＳ Ｐゴシック" charset="-128"/>
          <a:cs typeface="ＭＳ Ｐゴシック" charset="-128"/>
        </a:defRPr>
      </a:lvl4pPr>
      <a:lvl5pPr algn="l" rtl="0" eaLnBrk="0" fontAlgn="base" hangingPunct="0">
        <a:lnSpc>
          <a:spcPct val="80000"/>
        </a:lnSpc>
        <a:spcBef>
          <a:spcPct val="0"/>
        </a:spcBef>
        <a:spcAft>
          <a:spcPct val="0"/>
        </a:spcAft>
        <a:defRPr sz="3600">
          <a:solidFill>
            <a:srgbClr val="F3D557"/>
          </a:solidFill>
          <a:latin typeface="Arial" charset="0"/>
          <a:ea typeface="ＭＳ Ｐゴシック" charset="-128"/>
          <a:cs typeface="ＭＳ Ｐゴシック" charset="-128"/>
        </a:defRPr>
      </a:lvl5pPr>
      <a:lvl6pPr marL="457200" algn="l" rtl="0" fontAlgn="base">
        <a:lnSpc>
          <a:spcPct val="80000"/>
        </a:lnSpc>
        <a:spcBef>
          <a:spcPct val="0"/>
        </a:spcBef>
        <a:spcAft>
          <a:spcPct val="0"/>
        </a:spcAft>
        <a:defRPr sz="3600">
          <a:solidFill>
            <a:srgbClr val="F3D557"/>
          </a:solidFill>
          <a:latin typeface="Arial" charset="0"/>
        </a:defRPr>
      </a:lvl6pPr>
      <a:lvl7pPr marL="914400" algn="l" rtl="0" fontAlgn="base">
        <a:lnSpc>
          <a:spcPct val="80000"/>
        </a:lnSpc>
        <a:spcBef>
          <a:spcPct val="0"/>
        </a:spcBef>
        <a:spcAft>
          <a:spcPct val="0"/>
        </a:spcAft>
        <a:defRPr sz="3600">
          <a:solidFill>
            <a:srgbClr val="F3D557"/>
          </a:solidFill>
          <a:latin typeface="Arial" charset="0"/>
        </a:defRPr>
      </a:lvl7pPr>
      <a:lvl8pPr marL="1371600" algn="l" rtl="0" fontAlgn="base">
        <a:lnSpc>
          <a:spcPct val="80000"/>
        </a:lnSpc>
        <a:spcBef>
          <a:spcPct val="0"/>
        </a:spcBef>
        <a:spcAft>
          <a:spcPct val="0"/>
        </a:spcAft>
        <a:defRPr sz="3600">
          <a:solidFill>
            <a:srgbClr val="F3D557"/>
          </a:solidFill>
          <a:latin typeface="Arial" charset="0"/>
        </a:defRPr>
      </a:lvl8pPr>
      <a:lvl9pPr marL="1828800" algn="l" rtl="0" fontAlgn="base">
        <a:lnSpc>
          <a:spcPct val="80000"/>
        </a:lnSpc>
        <a:spcBef>
          <a:spcPct val="0"/>
        </a:spcBef>
        <a:spcAft>
          <a:spcPct val="0"/>
        </a:spcAft>
        <a:defRPr sz="3600">
          <a:solidFill>
            <a:srgbClr val="F3D557"/>
          </a:solidFill>
          <a:latin typeface="Arial" charset="0"/>
        </a:defRPr>
      </a:lvl9pPr>
    </p:titleStyle>
    <p:bodyStyle>
      <a:lvl1pPr marL="342900" indent="-342900" algn="l" rtl="0" eaLnBrk="0" fontAlgn="base" hangingPunct="0">
        <a:lnSpc>
          <a:spcPct val="90000"/>
        </a:lnSpc>
        <a:spcBef>
          <a:spcPct val="20000"/>
        </a:spcBef>
        <a:spcAft>
          <a:spcPct val="0"/>
        </a:spcAft>
        <a:buChar char="•"/>
        <a:defRPr sz="2800">
          <a:solidFill>
            <a:schemeClr val="bg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Char char="–"/>
        <a:defRPr sz="2600">
          <a:solidFill>
            <a:schemeClr val="bg1"/>
          </a:solidFill>
          <a:latin typeface="+mn-lt"/>
          <a:ea typeface="ＭＳ Ｐゴシック" charset="-128"/>
        </a:defRPr>
      </a:lvl2pPr>
      <a:lvl3pPr marL="1143000" indent="-228600" algn="l" rtl="0" eaLnBrk="0" fontAlgn="base" hangingPunct="0">
        <a:lnSpc>
          <a:spcPct val="90000"/>
        </a:lnSpc>
        <a:spcBef>
          <a:spcPct val="20000"/>
        </a:spcBef>
        <a:spcAft>
          <a:spcPct val="0"/>
        </a:spcAft>
        <a:buChar char="•"/>
        <a:defRPr sz="2400">
          <a:solidFill>
            <a:schemeClr val="bg1"/>
          </a:solidFill>
          <a:latin typeface="+mn-lt"/>
          <a:ea typeface="ＭＳ Ｐゴシック" charset="-128"/>
        </a:defRPr>
      </a:lvl3pPr>
      <a:lvl4pPr marL="1600200" indent="-228600" algn="l" rtl="0" eaLnBrk="0" fontAlgn="base" hangingPunct="0">
        <a:lnSpc>
          <a:spcPct val="90000"/>
        </a:lnSpc>
        <a:spcBef>
          <a:spcPct val="20000"/>
        </a:spcBef>
        <a:spcAft>
          <a:spcPct val="0"/>
        </a:spcAft>
        <a:buChar char="–"/>
        <a:defRPr sz="2000">
          <a:solidFill>
            <a:schemeClr val="bg1"/>
          </a:solidFill>
          <a:latin typeface="+mn-lt"/>
          <a:ea typeface="ＭＳ Ｐゴシック" charset="-128"/>
        </a:defRPr>
      </a:lvl4pPr>
      <a:lvl5pPr marL="2057400" indent="-228600" algn="l" rtl="0" eaLnBrk="0" fontAlgn="base" hangingPunct="0">
        <a:lnSpc>
          <a:spcPct val="90000"/>
        </a:lnSpc>
        <a:spcBef>
          <a:spcPct val="20000"/>
        </a:spcBef>
        <a:spcAft>
          <a:spcPct val="0"/>
        </a:spcAft>
        <a:buChar char="»"/>
        <a:defRPr sz="2000">
          <a:solidFill>
            <a:schemeClr val="bg1"/>
          </a:solidFill>
          <a:latin typeface="+mn-lt"/>
          <a:ea typeface="ＭＳ Ｐゴシック" charset="-128"/>
        </a:defRPr>
      </a:lvl5pPr>
      <a:lvl6pPr marL="2514600" indent="-228600" algn="l" rtl="0" fontAlgn="base">
        <a:lnSpc>
          <a:spcPct val="90000"/>
        </a:lnSpc>
        <a:spcBef>
          <a:spcPct val="20000"/>
        </a:spcBef>
        <a:spcAft>
          <a:spcPct val="0"/>
        </a:spcAft>
        <a:buChar char="»"/>
        <a:defRPr sz="2000">
          <a:solidFill>
            <a:schemeClr val="bg1"/>
          </a:solidFill>
          <a:latin typeface="+mn-lt"/>
          <a:ea typeface="ＭＳ Ｐゴシック" charset="-128"/>
        </a:defRPr>
      </a:lvl6pPr>
      <a:lvl7pPr marL="2971800" indent="-228600" algn="l" rtl="0" fontAlgn="base">
        <a:lnSpc>
          <a:spcPct val="90000"/>
        </a:lnSpc>
        <a:spcBef>
          <a:spcPct val="20000"/>
        </a:spcBef>
        <a:spcAft>
          <a:spcPct val="0"/>
        </a:spcAft>
        <a:buChar char="»"/>
        <a:defRPr sz="2000">
          <a:solidFill>
            <a:schemeClr val="bg1"/>
          </a:solidFill>
          <a:latin typeface="+mn-lt"/>
          <a:ea typeface="ＭＳ Ｐゴシック" charset="-128"/>
        </a:defRPr>
      </a:lvl7pPr>
      <a:lvl8pPr marL="3429000" indent="-228600" algn="l" rtl="0" fontAlgn="base">
        <a:lnSpc>
          <a:spcPct val="90000"/>
        </a:lnSpc>
        <a:spcBef>
          <a:spcPct val="20000"/>
        </a:spcBef>
        <a:spcAft>
          <a:spcPct val="0"/>
        </a:spcAft>
        <a:buChar char="»"/>
        <a:defRPr sz="2000">
          <a:solidFill>
            <a:schemeClr val="bg1"/>
          </a:solidFill>
          <a:latin typeface="+mn-lt"/>
          <a:ea typeface="ＭＳ Ｐゴシック" charset="-128"/>
        </a:defRPr>
      </a:lvl8pPr>
      <a:lvl9pPr marL="3886200" indent="-228600" algn="l" rtl="0" fontAlgn="base">
        <a:lnSpc>
          <a:spcPct val="90000"/>
        </a:lnSpc>
        <a:spcBef>
          <a:spcPct val="20000"/>
        </a:spcBef>
        <a:spcAft>
          <a:spcPct val="0"/>
        </a:spcAft>
        <a:buChar char="»"/>
        <a:defRPr sz="2000">
          <a:solidFill>
            <a:schemeClr val="bg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8" r:id="rId1"/>
  </p:sldLayoutIdLst>
  <p:transition xmlns:p14="http://schemas.microsoft.com/office/powerpoint/2010/main"/>
  <p:txStyles>
    <p:titleStyle>
      <a:lvl1pPr marL="39688" indent="-39688" algn="ctr" rtl="0" eaLnBrk="0" fontAlgn="base" hangingPunct="0">
        <a:spcBef>
          <a:spcPct val="0"/>
        </a:spcBef>
        <a:spcAft>
          <a:spcPct val="0"/>
        </a:spcAft>
        <a:defRPr sz="4400">
          <a:solidFill>
            <a:schemeClr val="tx1"/>
          </a:solidFill>
          <a:latin typeface="+mj-lt"/>
          <a:ea typeface="+mj-ea"/>
          <a:cs typeface="+mj-cs"/>
          <a:sym typeface="Arial" charset="0"/>
        </a:defRPr>
      </a:lvl1pPr>
      <a:lvl2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2pPr>
      <a:lvl3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3pPr>
      <a:lvl4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4pPr>
      <a:lvl5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5pPr>
      <a:lvl6pPr marL="4968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6pPr>
      <a:lvl7pPr marL="9540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7pPr>
      <a:lvl8pPr marL="14112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8pPr>
      <a:lvl9pPr marL="18684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9pPr>
    </p:titleStyle>
    <p:bodyStyle>
      <a:lvl1pPr marL="382588" indent="-342900" algn="l" rtl="0" eaLnBrk="0" fontAlgn="base" hangingPunct="0">
        <a:spcBef>
          <a:spcPts val="700"/>
        </a:spcBef>
        <a:spcAft>
          <a:spcPct val="0"/>
        </a:spcAft>
        <a:buSzPct val="100000"/>
        <a:buFont typeface="Arial" charset="0"/>
        <a:buChar char="•"/>
        <a:defRPr sz="3200">
          <a:solidFill>
            <a:schemeClr val="tx1"/>
          </a:solidFill>
          <a:latin typeface="+mn-lt"/>
          <a:ea typeface="+mn-ea"/>
          <a:cs typeface="+mn-cs"/>
          <a:sym typeface="Arial" charset="0"/>
        </a:defRPr>
      </a:lvl1pPr>
      <a:lvl2pPr marL="782638" indent="-285750" algn="l" rtl="0" eaLnBrk="0" fontAlgn="base" hangingPunct="0">
        <a:spcBef>
          <a:spcPts val="600"/>
        </a:spcBef>
        <a:spcAft>
          <a:spcPct val="0"/>
        </a:spcAft>
        <a:buSzPct val="100000"/>
        <a:buFont typeface="Arial" charset="0"/>
        <a:buChar char="–"/>
        <a:defRPr sz="2800">
          <a:solidFill>
            <a:schemeClr val="tx1"/>
          </a:solidFill>
          <a:latin typeface="+mn-lt"/>
          <a:ea typeface="+mn-ea"/>
          <a:cs typeface="+mn-cs"/>
          <a:sym typeface="Arial" charset="0"/>
        </a:defRPr>
      </a:lvl2pPr>
      <a:lvl3pPr marL="1182688" indent="-228600" algn="l" rtl="0" eaLnBrk="0" fontAlgn="base" hangingPunct="0">
        <a:spcBef>
          <a:spcPts val="600"/>
        </a:spcBef>
        <a:spcAft>
          <a:spcPct val="0"/>
        </a:spcAft>
        <a:buSzPct val="100000"/>
        <a:buFont typeface="Arial" charset="0"/>
        <a:buChar char="•"/>
        <a:defRPr sz="2400">
          <a:solidFill>
            <a:schemeClr val="tx1"/>
          </a:solidFill>
          <a:latin typeface="+mn-lt"/>
          <a:ea typeface="+mn-ea"/>
          <a:cs typeface="+mn-cs"/>
          <a:sym typeface="Arial" charset="0"/>
        </a:defRPr>
      </a:lvl3pPr>
      <a:lvl4pPr marL="1639888" indent="-228600" algn="l" rtl="0" eaLnBrk="0" fontAlgn="base" hangingPunct="0">
        <a:spcBef>
          <a:spcPts val="500"/>
        </a:spcBef>
        <a:spcAft>
          <a:spcPct val="0"/>
        </a:spcAft>
        <a:buSzPct val="100000"/>
        <a:buFont typeface="Arial" charset="0"/>
        <a:buChar char="–"/>
        <a:defRPr sz="2000">
          <a:solidFill>
            <a:schemeClr val="tx1"/>
          </a:solidFill>
          <a:latin typeface="+mn-lt"/>
          <a:ea typeface="+mn-ea"/>
          <a:cs typeface="+mn-cs"/>
          <a:sym typeface="Arial" charset="0"/>
        </a:defRPr>
      </a:lvl4pPr>
      <a:lvl5pPr marL="2097088" indent="-228600" algn="l" rtl="0" eaLnBrk="0" fontAlgn="base" hangingPunct="0">
        <a:spcBef>
          <a:spcPts val="500"/>
        </a:spcBef>
        <a:spcAft>
          <a:spcPct val="0"/>
        </a:spcAft>
        <a:buSzPct val="100000"/>
        <a:buFont typeface="Arial" charset="0"/>
        <a:buChar char="»"/>
        <a:defRPr sz="2000">
          <a:solidFill>
            <a:schemeClr val="tx1"/>
          </a:solidFill>
          <a:latin typeface="+mn-lt"/>
          <a:ea typeface="+mn-ea"/>
          <a:cs typeface="+mn-cs"/>
          <a:sym typeface="Arial" charset="0"/>
        </a:defRPr>
      </a:lvl5pPr>
      <a:lvl6pPr marL="25542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6pPr>
      <a:lvl7pPr marL="30114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7pPr>
      <a:lvl8pPr marL="34686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8pPr>
      <a:lvl9pPr marL="39258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99">
                <a:gamma/>
                <a:shade val="46275"/>
                <a:invGamma/>
              </a:srgbClr>
            </a:gs>
            <a:gs pos="50000">
              <a:srgbClr val="003399"/>
            </a:gs>
            <a:gs pos="100000">
              <a:srgbClr val="003399">
                <a:gamma/>
                <a:shade val="46275"/>
                <a:invGamma/>
              </a:srgbClr>
            </a:gs>
          </a:gsLst>
          <a:lin ang="5400000" scaled="1"/>
        </a:gradFill>
        <a:effectLst/>
      </p:bgPr>
    </p:bg>
    <p:spTree>
      <p:nvGrpSpPr>
        <p:cNvPr id="1" name=""/>
        <p:cNvGrpSpPr/>
        <p:nvPr/>
      </p:nvGrpSpPr>
      <p:grpSpPr>
        <a:xfrm>
          <a:off x="0" y="0"/>
          <a:ext cx="0" cy="0"/>
          <a:chOff x="0" y="0"/>
          <a:chExt cx="0" cy="0"/>
        </a:xfrm>
      </p:grpSpPr>
      <p:pic>
        <p:nvPicPr>
          <p:cNvPr id="62466" name="Picture 2" descr="logo from business card"/>
          <p:cNvPicPr>
            <a:picLocks noChangeAspect="1" noChangeArrowheads="1"/>
          </p:cNvPicPr>
          <p:nvPr/>
        </p:nvPicPr>
        <p:blipFill>
          <a:blip r:embed="rId2" cstate="print"/>
          <a:srcRect/>
          <a:stretch>
            <a:fillRect/>
          </a:stretch>
        </p:blipFill>
        <p:spPr bwMode="auto">
          <a:xfrm>
            <a:off x="8220075" y="0"/>
            <a:ext cx="923925" cy="930275"/>
          </a:xfrm>
          <a:prstGeom prst="rect">
            <a:avLst/>
          </a:prstGeom>
          <a:noFill/>
          <a:ln w="9525">
            <a:noFill/>
            <a:miter lim="800000"/>
            <a:headEnd/>
            <a:tailEnd/>
          </a:ln>
        </p:spPr>
      </p:pic>
      <p:pic>
        <p:nvPicPr>
          <p:cNvPr id="62467" name="Picture 3" descr="Comp_RGB"/>
          <p:cNvPicPr>
            <a:picLocks noChangeAspect="1" noChangeArrowheads="1"/>
          </p:cNvPicPr>
          <p:nvPr/>
        </p:nvPicPr>
        <p:blipFill>
          <a:blip r:embed="rId3" cstate="print"/>
          <a:srcRect/>
          <a:stretch>
            <a:fillRect/>
          </a:stretch>
        </p:blipFill>
        <p:spPr bwMode="auto">
          <a:xfrm>
            <a:off x="0" y="0"/>
            <a:ext cx="938213" cy="938213"/>
          </a:xfrm>
          <a:prstGeom prst="rect">
            <a:avLst/>
          </a:prstGeom>
          <a:noFill/>
        </p:spPr>
      </p:pic>
    </p:spTree>
  </p:cSld>
  <p:clrMap bg1="lt1" tx1="dk1" bg2="lt2" tx2="dk2" accent1="accent1" accent2="accent2" accent3="accent3" accent4="accent4" accent5="accent5" accent6="accent6" hlink="hlink" folHlink="folHlink"/>
  <p:transition xmlns:p14="http://schemas.microsoft.com/office/powerpoint/2010/main"/>
  <p:timing>
    <p:tnLst>
      <p:par>
        <p:cTn xmlns:p14="http://schemas.microsoft.com/office/powerpoint/2010/main" id="1" dur="indefinite" restart="never" nodeType="tmRoot"/>
      </p:par>
    </p:tnLst>
  </p:timing>
  <p:txStyles>
    <p:titleStyle>
      <a:lvl1pPr algn="l" rtl="0" fontAlgn="base">
        <a:lnSpc>
          <a:spcPct val="80000"/>
        </a:lnSpc>
        <a:spcBef>
          <a:spcPct val="0"/>
        </a:spcBef>
        <a:spcAft>
          <a:spcPct val="0"/>
        </a:spcAft>
        <a:defRPr sz="3600">
          <a:solidFill>
            <a:srgbClr val="F3D557"/>
          </a:solidFill>
          <a:latin typeface="+mj-lt"/>
          <a:ea typeface="+mj-ea"/>
          <a:cs typeface="+mj-cs"/>
        </a:defRPr>
      </a:lvl1pPr>
      <a:lvl2pPr algn="l" rtl="0" fontAlgn="base">
        <a:lnSpc>
          <a:spcPct val="80000"/>
        </a:lnSpc>
        <a:spcBef>
          <a:spcPct val="0"/>
        </a:spcBef>
        <a:spcAft>
          <a:spcPct val="0"/>
        </a:spcAft>
        <a:defRPr sz="3600">
          <a:solidFill>
            <a:srgbClr val="F3D557"/>
          </a:solidFill>
          <a:latin typeface="Arial" charset="0"/>
        </a:defRPr>
      </a:lvl2pPr>
      <a:lvl3pPr algn="l" rtl="0" fontAlgn="base">
        <a:lnSpc>
          <a:spcPct val="80000"/>
        </a:lnSpc>
        <a:spcBef>
          <a:spcPct val="0"/>
        </a:spcBef>
        <a:spcAft>
          <a:spcPct val="0"/>
        </a:spcAft>
        <a:defRPr sz="3600">
          <a:solidFill>
            <a:srgbClr val="F3D557"/>
          </a:solidFill>
          <a:latin typeface="Arial" charset="0"/>
        </a:defRPr>
      </a:lvl3pPr>
      <a:lvl4pPr algn="l" rtl="0" fontAlgn="base">
        <a:lnSpc>
          <a:spcPct val="80000"/>
        </a:lnSpc>
        <a:spcBef>
          <a:spcPct val="0"/>
        </a:spcBef>
        <a:spcAft>
          <a:spcPct val="0"/>
        </a:spcAft>
        <a:defRPr sz="3600">
          <a:solidFill>
            <a:srgbClr val="F3D557"/>
          </a:solidFill>
          <a:latin typeface="Arial" charset="0"/>
        </a:defRPr>
      </a:lvl4pPr>
      <a:lvl5pPr algn="l" rtl="0" fontAlgn="base">
        <a:lnSpc>
          <a:spcPct val="80000"/>
        </a:lnSpc>
        <a:spcBef>
          <a:spcPct val="0"/>
        </a:spcBef>
        <a:spcAft>
          <a:spcPct val="0"/>
        </a:spcAft>
        <a:defRPr sz="3600">
          <a:solidFill>
            <a:srgbClr val="F3D557"/>
          </a:solidFill>
          <a:latin typeface="Arial" charset="0"/>
        </a:defRPr>
      </a:lvl5pPr>
      <a:lvl6pPr marL="457200" algn="l" rtl="0" fontAlgn="base">
        <a:lnSpc>
          <a:spcPct val="80000"/>
        </a:lnSpc>
        <a:spcBef>
          <a:spcPct val="0"/>
        </a:spcBef>
        <a:spcAft>
          <a:spcPct val="0"/>
        </a:spcAft>
        <a:defRPr sz="3600">
          <a:solidFill>
            <a:srgbClr val="F3D557"/>
          </a:solidFill>
          <a:latin typeface="Arial" charset="0"/>
        </a:defRPr>
      </a:lvl6pPr>
      <a:lvl7pPr marL="914400" algn="l" rtl="0" fontAlgn="base">
        <a:lnSpc>
          <a:spcPct val="80000"/>
        </a:lnSpc>
        <a:spcBef>
          <a:spcPct val="0"/>
        </a:spcBef>
        <a:spcAft>
          <a:spcPct val="0"/>
        </a:spcAft>
        <a:defRPr sz="3600">
          <a:solidFill>
            <a:srgbClr val="F3D557"/>
          </a:solidFill>
          <a:latin typeface="Arial" charset="0"/>
        </a:defRPr>
      </a:lvl7pPr>
      <a:lvl8pPr marL="1371600" algn="l" rtl="0" fontAlgn="base">
        <a:lnSpc>
          <a:spcPct val="80000"/>
        </a:lnSpc>
        <a:spcBef>
          <a:spcPct val="0"/>
        </a:spcBef>
        <a:spcAft>
          <a:spcPct val="0"/>
        </a:spcAft>
        <a:defRPr sz="3600">
          <a:solidFill>
            <a:srgbClr val="F3D557"/>
          </a:solidFill>
          <a:latin typeface="Arial" charset="0"/>
        </a:defRPr>
      </a:lvl8pPr>
      <a:lvl9pPr marL="1828800" algn="l" rtl="0" fontAlgn="base">
        <a:lnSpc>
          <a:spcPct val="80000"/>
        </a:lnSpc>
        <a:spcBef>
          <a:spcPct val="0"/>
        </a:spcBef>
        <a:spcAft>
          <a:spcPct val="0"/>
        </a:spcAft>
        <a:defRPr sz="3600">
          <a:solidFill>
            <a:srgbClr val="F3D557"/>
          </a:solidFill>
          <a:latin typeface="Arial" charset="0"/>
        </a:defRPr>
      </a:lvl9pPr>
    </p:titleStyle>
    <p:bodyStyle>
      <a:lvl1pPr marL="342900" indent="-342900" algn="l" rtl="0" fontAlgn="base">
        <a:lnSpc>
          <a:spcPct val="90000"/>
        </a:lnSpc>
        <a:spcBef>
          <a:spcPct val="20000"/>
        </a:spcBef>
        <a:spcAft>
          <a:spcPct val="0"/>
        </a:spcAft>
        <a:buChar char="•"/>
        <a:defRPr sz="2800">
          <a:solidFill>
            <a:schemeClr val="bg1"/>
          </a:solidFill>
          <a:latin typeface="+mn-lt"/>
          <a:ea typeface="+mn-ea"/>
          <a:cs typeface="+mn-cs"/>
        </a:defRPr>
      </a:lvl1pPr>
      <a:lvl2pPr marL="742950" indent="-285750" algn="l" rtl="0" fontAlgn="base">
        <a:lnSpc>
          <a:spcPct val="90000"/>
        </a:lnSpc>
        <a:spcBef>
          <a:spcPct val="20000"/>
        </a:spcBef>
        <a:spcAft>
          <a:spcPct val="0"/>
        </a:spcAft>
        <a:buChar char="–"/>
        <a:defRPr sz="2600">
          <a:solidFill>
            <a:schemeClr val="bg1"/>
          </a:solidFill>
          <a:latin typeface="+mn-lt"/>
        </a:defRPr>
      </a:lvl2pPr>
      <a:lvl3pPr marL="1143000" indent="-228600" algn="l" rtl="0" fontAlgn="base">
        <a:lnSpc>
          <a:spcPct val="90000"/>
        </a:lnSpc>
        <a:spcBef>
          <a:spcPct val="20000"/>
        </a:spcBef>
        <a:spcAft>
          <a:spcPct val="0"/>
        </a:spcAft>
        <a:buChar char="•"/>
        <a:defRPr sz="2400">
          <a:solidFill>
            <a:schemeClr val="bg1"/>
          </a:solidFill>
          <a:latin typeface="+mn-lt"/>
        </a:defRPr>
      </a:lvl3pPr>
      <a:lvl4pPr marL="1600200" indent="-228600" algn="l" rtl="0" fontAlgn="base">
        <a:lnSpc>
          <a:spcPct val="90000"/>
        </a:lnSpc>
        <a:spcBef>
          <a:spcPct val="20000"/>
        </a:spcBef>
        <a:spcAft>
          <a:spcPct val="0"/>
        </a:spcAft>
        <a:buChar char="–"/>
        <a:defRPr sz="2000">
          <a:solidFill>
            <a:schemeClr val="bg1"/>
          </a:solidFill>
          <a:latin typeface="+mn-lt"/>
        </a:defRPr>
      </a:lvl4pPr>
      <a:lvl5pPr marL="2057400" indent="-228600" algn="l" rtl="0" fontAlgn="base">
        <a:lnSpc>
          <a:spcPct val="90000"/>
        </a:lnSpc>
        <a:spcBef>
          <a:spcPct val="20000"/>
        </a:spcBef>
        <a:spcAft>
          <a:spcPct val="0"/>
        </a:spcAft>
        <a:buChar char="»"/>
        <a:defRPr sz="2000">
          <a:solidFill>
            <a:schemeClr val="bg1"/>
          </a:solidFill>
          <a:latin typeface="+mn-lt"/>
        </a:defRPr>
      </a:lvl5pPr>
      <a:lvl6pPr marL="2514600" indent="-228600" algn="l" rtl="0" fontAlgn="base">
        <a:lnSpc>
          <a:spcPct val="90000"/>
        </a:lnSpc>
        <a:spcBef>
          <a:spcPct val="20000"/>
        </a:spcBef>
        <a:spcAft>
          <a:spcPct val="0"/>
        </a:spcAft>
        <a:buChar char="»"/>
        <a:defRPr sz="2000">
          <a:solidFill>
            <a:schemeClr val="bg1"/>
          </a:solidFill>
          <a:latin typeface="+mn-lt"/>
        </a:defRPr>
      </a:lvl6pPr>
      <a:lvl7pPr marL="2971800" indent="-228600" algn="l" rtl="0" fontAlgn="base">
        <a:lnSpc>
          <a:spcPct val="90000"/>
        </a:lnSpc>
        <a:spcBef>
          <a:spcPct val="20000"/>
        </a:spcBef>
        <a:spcAft>
          <a:spcPct val="0"/>
        </a:spcAft>
        <a:buChar char="»"/>
        <a:defRPr sz="2000">
          <a:solidFill>
            <a:schemeClr val="bg1"/>
          </a:solidFill>
          <a:latin typeface="+mn-lt"/>
        </a:defRPr>
      </a:lvl7pPr>
      <a:lvl8pPr marL="3429000" indent="-228600" algn="l" rtl="0" fontAlgn="base">
        <a:lnSpc>
          <a:spcPct val="90000"/>
        </a:lnSpc>
        <a:spcBef>
          <a:spcPct val="20000"/>
        </a:spcBef>
        <a:spcAft>
          <a:spcPct val="0"/>
        </a:spcAft>
        <a:buChar char="»"/>
        <a:defRPr sz="2000">
          <a:solidFill>
            <a:schemeClr val="bg1"/>
          </a:solidFill>
          <a:latin typeface="+mn-lt"/>
        </a:defRPr>
      </a:lvl8pPr>
      <a:lvl9pPr marL="3886200" indent="-228600" algn="l" rtl="0" fontAlgn="base">
        <a:lnSpc>
          <a:spcPct val="90000"/>
        </a:lnSpc>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99">
                <a:gamma/>
                <a:shade val="46275"/>
                <a:invGamma/>
              </a:srgbClr>
            </a:gs>
            <a:gs pos="50000">
              <a:srgbClr val="003399"/>
            </a:gs>
            <a:gs pos="100000">
              <a:srgbClr val="003399">
                <a:gamma/>
                <a:shade val="46275"/>
                <a:invGamma/>
              </a:srgbClr>
            </a:gs>
          </a:gsLst>
          <a:lin ang="5400000" scaled="1"/>
        </a:gradFill>
        <a:effectLst/>
      </p:bgPr>
    </p:bg>
    <p:spTree>
      <p:nvGrpSpPr>
        <p:cNvPr id="1" name=""/>
        <p:cNvGrpSpPr/>
        <p:nvPr/>
      </p:nvGrpSpPr>
      <p:grpSpPr>
        <a:xfrm>
          <a:off x="0" y="0"/>
          <a:ext cx="0" cy="0"/>
          <a:chOff x="0" y="0"/>
          <a:chExt cx="0" cy="0"/>
        </a:xfrm>
      </p:grpSpPr>
      <p:pic>
        <p:nvPicPr>
          <p:cNvPr id="69634" name="Picture 2" descr="logo from business card"/>
          <p:cNvPicPr>
            <a:picLocks noChangeAspect="1" noChangeArrowheads="1"/>
          </p:cNvPicPr>
          <p:nvPr/>
        </p:nvPicPr>
        <p:blipFill>
          <a:blip r:embed="rId2" cstate="print"/>
          <a:srcRect/>
          <a:stretch>
            <a:fillRect/>
          </a:stretch>
        </p:blipFill>
        <p:spPr bwMode="auto">
          <a:xfrm>
            <a:off x="8220075" y="0"/>
            <a:ext cx="923925" cy="930275"/>
          </a:xfrm>
          <a:prstGeom prst="rect">
            <a:avLst/>
          </a:prstGeom>
          <a:noFill/>
          <a:ln w="9525">
            <a:noFill/>
            <a:miter lim="800000"/>
            <a:headEnd/>
            <a:tailEnd/>
          </a:ln>
        </p:spPr>
      </p:pic>
      <p:pic>
        <p:nvPicPr>
          <p:cNvPr id="69635" name="Picture 3" descr="Comp_RGB"/>
          <p:cNvPicPr>
            <a:picLocks noChangeAspect="1" noChangeArrowheads="1"/>
          </p:cNvPicPr>
          <p:nvPr/>
        </p:nvPicPr>
        <p:blipFill>
          <a:blip r:embed="rId3" cstate="print"/>
          <a:srcRect/>
          <a:stretch>
            <a:fillRect/>
          </a:stretch>
        </p:blipFill>
        <p:spPr bwMode="auto">
          <a:xfrm>
            <a:off x="0" y="0"/>
            <a:ext cx="938213" cy="938213"/>
          </a:xfrm>
          <a:prstGeom prst="rect">
            <a:avLst/>
          </a:prstGeom>
          <a:noFill/>
        </p:spPr>
      </p:pic>
    </p:spTree>
  </p:cSld>
  <p:clrMap bg1="lt1" tx1="dk1" bg2="lt2" tx2="dk2" accent1="accent1" accent2="accent2" accent3="accent3" accent4="accent4" accent5="accent5" accent6="accent6" hlink="hlink" folHlink="folHlink"/>
  <p:transition xmlns:p14="http://schemas.microsoft.com/office/powerpoint/2010/main"/>
  <p:timing>
    <p:tnLst>
      <p:par>
        <p:cTn xmlns:p14="http://schemas.microsoft.com/office/powerpoint/2010/main" id="1" dur="indefinite" restart="never" nodeType="tmRoot"/>
      </p:par>
    </p:tnLst>
  </p:timing>
  <p:txStyles>
    <p:titleStyle>
      <a:lvl1pPr algn="l" rtl="0" fontAlgn="base">
        <a:lnSpc>
          <a:spcPct val="80000"/>
        </a:lnSpc>
        <a:spcBef>
          <a:spcPct val="0"/>
        </a:spcBef>
        <a:spcAft>
          <a:spcPct val="0"/>
        </a:spcAft>
        <a:defRPr sz="3600">
          <a:solidFill>
            <a:srgbClr val="F3D557"/>
          </a:solidFill>
          <a:latin typeface="+mj-lt"/>
          <a:ea typeface="+mj-ea"/>
          <a:cs typeface="+mj-cs"/>
        </a:defRPr>
      </a:lvl1pPr>
      <a:lvl2pPr algn="l" rtl="0" fontAlgn="base">
        <a:lnSpc>
          <a:spcPct val="80000"/>
        </a:lnSpc>
        <a:spcBef>
          <a:spcPct val="0"/>
        </a:spcBef>
        <a:spcAft>
          <a:spcPct val="0"/>
        </a:spcAft>
        <a:defRPr sz="3600">
          <a:solidFill>
            <a:srgbClr val="F3D557"/>
          </a:solidFill>
          <a:latin typeface="Arial" charset="0"/>
        </a:defRPr>
      </a:lvl2pPr>
      <a:lvl3pPr algn="l" rtl="0" fontAlgn="base">
        <a:lnSpc>
          <a:spcPct val="80000"/>
        </a:lnSpc>
        <a:spcBef>
          <a:spcPct val="0"/>
        </a:spcBef>
        <a:spcAft>
          <a:spcPct val="0"/>
        </a:spcAft>
        <a:defRPr sz="3600">
          <a:solidFill>
            <a:srgbClr val="F3D557"/>
          </a:solidFill>
          <a:latin typeface="Arial" charset="0"/>
        </a:defRPr>
      </a:lvl3pPr>
      <a:lvl4pPr algn="l" rtl="0" fontAlgn="base">
        <a:lnSpc>
          <a:spcPct val="80000"/>
        </a:lnSpc>
        <a:spcBef>
          <a:spcPct val="0"/>
        </a:spcBef>
        <a:spcAft>
          <a:spcPct val="0"/>
        </a:spcAft>
        <a:defRPr sz="3600">
          <a:solidFill>
            <a:srgbClr val="F3D557"/>
          </a:solidFill>
          <a:latin typeface="Arial" charset="0"/>
        </a:defRPr>
      </a:lvl4pPr>
      <a:lvl5pPr algn="l" rtl="0" fontAlgn="base">
        <a:lnSpc>
          <a:spcPct val="80000"/>
        </a:lnSpc>
        <a:spcBef>
          <a:spcPct val="0"/>
        </a:spcBef>
        <a:spcAft>
          <a:spcPct val="0"/>
        </a:spcAft>
        <a:defRPr sz="3600">
          <a:solidFill>
            <a:srgbClr val="F3D557"/>
          </a:solidFill>
          <a:latin typeface="Arial" charset="0"/>
        </a:defRPr>
      </a:lvl5pPr>
      <a:lvl6pPr marL="457200" algn="l" rtl="0" fontAlgn="base">
        <a:lnSpc>
          <a:spcPct val="80000"/>
        </a:lnSpc>
        <a:spcBef>
          <a:spcPct val="0"/>
        </a:spcBef>
        <a:spcAft>
          <a:spcPct val="0"/>
        </a:spcAft>
        <a:defRPr sz="3600">
          <a:solidFill>
            <a:srgbClr val="F3D557"/>
          </a:solidFill>
          <a:latin typeface="Arial" charset="0"/>
        </a:defRPr>
      </a:lvl6pPr>
      <a:lvl7pPr marL="914400" algn="l" rtl="0" fontAlgn="base">
        <a:lnSpc>
          <a:spcPct val="80000"/>
        </a:lnSpc>
        <a:spcBef>
          <a:spcPct val="0"/>
        </a:spcBef>
        <a:spcAft>
          <a:spcPct val="0"/>
        </a:spcAft>
        <a:defRPr sz="3600">
          <a:solidFill>
            <a:srgbClr val="F3D557"/>
          </a:solidFill>
          <a:latin typeface="Arial" charset="0"/>
        </a:defRPr>
      </a:lvl7pPr>
      <a:lvl8pPr marL="1371600" algn="l" rtl="0" fontAlgn="base">
        <a:lnSpc>
          <a:spcPct val="80000"/>
        </a:lnSpc>
        <a:spcBef>
          <a:spcPct val="0"/>
        </a:spcBef>
        <a:spcAft>
          <a:spcPct val="0"/>
        </a:spcAft>
        <a:defRPr sz="3600">
          <a:solidFill>
            <a:srgbClr val="F3D557"/>
          </a:solidFill>
          <a:latin typeface="Arial" charset="0"/>
        </a:defRPr>
      </a:lvl8pPr>
      <a:lvl9pPr marL="1828800" algn="l" rtl="0" fontAlgn="base">
        <a:lnSpc>
          <a:spcPct val="80000"/>
        </a:lnSpc>
        <a:spcBef>
          <a:spcPct val="0"/>
        </a:spcBef>
        <a:spcAft>
          <a:spcPct val="0"/>
        </a:spcAft>
        <a:defRPr sz="3600">
          <a:solidFill>
            <a:srgbClr val="F3D557"/>
          </a:solidFill>
          <a:latin typeface="Arial" charset="0"/>
        </a:defRPr>
      </a:lvl9pPr>
    </p:titleStyle>
    <p:bodyStyle>
      <a:lvl1pPr marL="342900" indent="-342900" algn="l" rtl="0" fontAlgn="base">
        <a:lnSpc>
          <a:spcPct val="90000"/>
        </a:lnSpc>
        <a:spcBef>
          <a:spcPct val="20000"/>
        </a:spcBef>
        <a:spcAft>
          <a:spcPct val="0"/>
        </a:spcAft>
        <a:buChar char="•"/>
        <a:defRPr sz="2800">
          <a:solidFill>
            <a:schemeClr val="bg1"/>
          </a:solidFill>
          <a:latin typeface="+mn-lt"/>
          <a:ea typeface="+mn-ea"/>
          <a:cs typeface="+mn-cs"/>
        </a:defRPr>
      </a:lvl1pPr>
      <a:lvl2pPr marL="742950" indent="-285750" algn="l" rtl="0" fontAlgn="base">
        <a:lnSpc>
          <a:spcPct val="90000"/>
        </a:lnSpc>
        <a:spcBef>
          <a:spcPct val="20000"/>
        </a:spcBef>
        <a:spcAft>
          <a:spcPct val="0"/>
        </a:spcAft>
        <a:buChar char="–"/>
        <a:defRPr sz="2600">
          <a:solidFill>
            <a:schemeClr val="bg1"/>
          </a:solidFill>
          <a:latin typeface="+mn-lt"/>
        </a:defRPr>
      </a:lvl2pPr>
      <a:lvl3pPr marL="1143000" indent="-228600" algn="l" rtl="0" fontAlgn="base">
        <a:lnSpc>
          <a:spcPct val="90000"/>
        </a:lnSpc>
        <a:spcBef>
          <a:spcPct val="20000"/>
        </a:spcBef>
        <a:spcAft>
          <a:spcPct val="0"/>
        </a:spcAft>
        <a:buChar char="•"/>
        <a:defRPr sz="2400">
          <a:solidFill>
            <a:schemeClr val="bg1"/>
          </a:solidFill>
          <a:latin typeface="+mn-lt"/>
        </a:defRPr>
      </a:lvl3pPr>
      <a:lvl4pPr marL="1600200" indent="-228600" algn="l" rtl="0" fontAlgn="base">
        <a:lnSpc>
          <a:spcPct val="90000"/>
        </a:lnSpc>
        <a:spcBef>
          <a:spcPct val="20000"/>
        </a:spcBef>
        <a:spcAft>
          <a:spcPct val="0"/>
        </a:spcAft>
        <a:buChar char="–"/>
        <a:defRPr sz="2000">
          <a:solidFill>
            <a:schemeClr val="bg1"/>
          </a:solidFill>
          <a:latin typeface="+mn-lt"/>
        </a:defRPr>
      </a:lvl4pPr>
      <a:lvl5pPr marL="2057400" indent="-228600" algn="l" rtl="0" fontAlgn="base">
        <a:lnSpc>
          <a:spcPct val="90000"/>
        </a:lnSpc>
        <a:spcBef>
          <a:spcPct val="20000"/>
        </a:spcBef>
        <a:spcAft>
          <a:spcPct val="0"/>
        </a:spcAft>
        <a:buChar char="»"/>
        <a:defRPr sz="2000">
          <a:solidFill>
            <a:schemeClr val="bg1"/>
          </a:solidFill>
          <a:latin typeface="+mn-lt"/>
        </a:defRPr>
      </a:lvl5pPr>
      <a:lvl6pPr marL="2514600" indent="-228600" algn="l" rtl="0" fontAlgn="base">
        <a:lnSpc>
          <a:spcPct val="90000"/>
        </a:lnSpc>
        <a:spcBef>
          <a:spcPct val="20000"/>
        </a:spcBef>
        <a:spcAft>
          <a:spcPct val="0"/>
        </a:spcAft>
        <a:buChar char="»"/>
        <a:defRPr sz="2000">
          <a:solidFill>
            <a:schemeClr val="bg1"/>
          </a:solidFill>
          <a:latin typeface="+mn-lt"/>
        </a:defRPr>
      </a:lvl6pPr>
      <a:lvl7pPr marL="2971800" indent="-228600" algn="l" rtl="0" fontAlgn="base">
        <a:lnSpc>
          <a:spcPct val="90000"/>
        </a:lnSpc>
        <a:spcBef>
          <a:spcPct val="20000"/>
        </a:spcBef>
        <a:spcAft>
          <a:spcPct val="0"/>
        </a:spcAft>
        <a:buChar char="»"/>
        <a:defRPr sz="2000">
          <a:solidFill>
            <a:schemeClr val="bg1"/>
          </a:solidFill>
          <a:latin typeface="+mn-lt"/>
        </a:defRPr>
      </a:lvl7pPr>
      <a:lvl8pPr marL="3429000" indent="-228600" algn="l" rtl="0" fontAlgn="base">
        <a:lnSpc>
          <a:spcPct val="90000"/>
        </a:lnSpc>
        <a:spcBef>
          <a:spcPct val="20000"/>
        </a:spcBef>
        <a:spcAft>
          <a:spcPct val="0"/>
        </a:spcAft>
        <a:buChar char="»"/>
        <a:defRPr sz="2000">
          <a:solidFill>
            <a:schemeClr val="bg1"/>
          </a:solidFill>
          <a:latin typeface="+mn-lt"/>
        </a:defRPr>
      </a:lvl8pPr>
      <a:lvl9pPr marL="3886200" indent="-228600" algn="l" rtl="0" fontAlgn="base">
        <a:lnSpc>
          <a:spcPct val="90000"/>
        </a:lnSpc>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1847"/>
            </a:gs>
            <a:gs pos="50000">
              <a:srgbClr val="003399"/>
            </a:gs>
            <a:gs pos="100000">
              <a:srgbClr val="001847"/>
            </a:gs>
          </a:gsLst>
          <a:lin ang="5400000" scaled="1"/>
        </a:gradFill>
        <a:effectLst/>
      </p:bgPr>
    </p:bg>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7464425" y="6627813"/>
            <a:ext cx="1724025" cy="244475"/>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defRPr/>
            </a:pPr>
            <a:r>
              <a:rPr lang="en-GB" sz="1000">
                <a:solidFill>
                  <a:srgbClr val="FFFFFF"/>
                </a:solidFill>
              </a:rPr>
              <a:t>UNCLASSIFIED</a:t>
            </a:r>
          </a:p>
        </p:txBody>
      </p:sp>
      <p:pic>
        <p:nvPicPr>
          <p:cNvPr id="1027" name="Picture 3" descr="logo from business card"/>
          <p:cNvPicPr>
            <a:picLocks noChangeAspect="1" noChangeArrowheads="1"/>
          </p:cNvPicPr>
          <p:nvPr/>
        </p:nvPicPr>
        <p:blipFill>
          <a:blip r:embed="rId4" cstate="print"/>
          <a:srcRect/>
          <a:stretch>
            <a:fillRect/>
          </a:stretch>
        </p:blipFill>
        <p:spPr bwMode="auto">
          <a:xfrm>
            <a:off x="8220075" y="0"/>
            <a:ext cx="923925" cy="930275"/>
          </a:xfrm>
          <a:prstGeom prst="rect">
            <a:avLst/>
          </a:prstGeom>
          <a:noFill/>
          <a:ln w="9525">
            <a:noFill/>
            <a:miter lim="800000"/>
            <a:headEnd/>
            <a:tailEnd/>
          </a:ln>
        </p:spPr>
      </p:pic>
      <p:pic>
        <p:nvPicPr>
          <p:cNvPr id="1028" name="Picture 4" descr="Comp_RGB"/>
          <p:cNvPicPr>
            <a:picLocks noChangeAspect="1" noChangeArrowheads="1"/>
          </p:cNvPicPr>
          <p:nvPr/>
        </p:nvPicPr>
        <p:blipFill>
          <a:blip r:embed="rId5" cstate="print"/>
          <a:srcRect/>
          <a:stretch>
            <a:fillRect/>
          </a:stretch>
        </p:blipFill>
        <p:spPr bwMode="auto">
          <a:xfrm>
            <a:off x="0" y="0"/>
            <a:ext cx="938213" cy="9382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2" r:id="rId1"/>
    <p:sldLayoutId id="2147483663" r:id="rId2"/>
  </p:sldLayoutIdLst>
  <p:transition xmlns:p14="http://schemas.microsoft.com/office/powerpoint/2010/main"/>
  <p:timing>
    <p:tnLst>
      <p:par>
        <p:cTn xmlns:p14="http://schemas.microsoft.com/office/powerpoint/2010/main" id="1" dur="indefinite" restart="never" nodeType="tmRoot"/>
      </p:par>
    </p:tnLst>
  </p:timing>
  <p:txStyles>
    <p:titleStyle>
      <a:lvl1pPr algn="l" rtl="0" eaLnBrk="0" fontAlgn="base" hangingPunct="0">
        <a:lnSpc>
          <a:spcPct val="80000"/>
        </a:lnSpc>
        <a:spcBef>
          <a:spcPct val="0"/>
        </a:spcBef>
        <a:spcAft>
          <a:spcPct val="0"/>
        </a:spcAft>
        <a:defRPr sz="3600">
          <a:solidFill>
            <a:srgbClr val="F3D557"/>
          </a:solidFill>
          <a:latin typeface="+mj-lt"/>
          <a:ea typeface="ＭＳ Ｐゴシック" charset="-128"/>
          <a:cs typeface="ＭＳ Ｐゴシック" charset="-128"/>
        </a:defRPr>
      </a:lvl1pPr>
      <a:lvl2pPr algn="l" rtl="0" eaLnBrk="0" fontAlgn="base" hangingPunct="0">
        <a:lnSpc>
          <a:spcPct val="80000"/>
        </a:lnSpc>
        <a:spcBef>
          <a:spcPct val="0"/>
        </a:spcBef>
        <a:spcAft>
          <a:spcPct val="0"/>
        </a:spcAft>
        <a:defRPr sz="3600">
          <a:solidFill>
            <a:srgbClr val="F3D557"/>
          </a:solidFill>
          <a:latin typeface="Arial" charset="0"/>
          <a:ea typeface="ＭＳ Ｐゴシック" charset="-128"/>
          <a:cs typeface="ＭＳ Ｐゴシック" charset="-128"/>
        </a:defRPr>
      </a:lvl2pPr>
      <a:lvl3pPr algn="l" rtl="0" eaLnBrk="0" fontAlgn="base" hangingPunct="0">
        <a:lnSpc>
          <a:spcPct val="80000"/>
        </a:lnSpc>
        <a:spcBef>
          <a:spcPct val="0"/>
        </a:spcBef>
        <a:spcAft>
          <a:spcPct val="0"/>
        </a:spcAft>
        <a:defRPr sz="3600">
          <a:solidFill>
            <a:srgbClr val="F3D557"/>
          </a:solidFill>
          <a:latin typeface="Arial" charset="0"/>
          <a:ea typeface="ＭＳ Ｐゴシック" charset="-128"/>
          <a:cs typeface="ＭＳ Ｐゴシック" charset="-128"/>
        </a:defRPr>
      </a:lvl3pPr>
      <a:lvl4pPr algn="l" rtl="0" eaLnBrk="0" fontAlgn="base" hangingPunct="0">
        <a:lnSpc>
          <a:spcPct val="80000"/>
        </a:lnSpc>
        <a:spcBef>
          <a:spcPct val="0"/>
        </a:spcBef>
        <a:spcAft>
          <a:spcPct val="0"/>
        </a:spcAft>
        <a:defRPr sz="3600">
          <a:solidFill>
            <a:srgbClr val="F3D557"/>
          </a:solidFill>
          <a:latin typeface="Arial" charset="0"/>
          <a:ea typeface="ＭＳ Ｐゴシック" charset="-128"/>
          <a:cs typeface="ＭＳ Ｐゴシック" charset="-128"/>
        </a:defRPr>
      </a:lvl4pPr>
      <a:lvl5pPr algn="l" rtl="0" eaLnBrk="0" fontAlgn="base" hangingPunct="0">
        <a:lnSpc>
          <a:spcPct val="80000"/>
        </a:lnSpc>
        <a:spcBef>
          <a:spcPct val="0"/>
        </a:spcBef>
        <a:spcAft>
          <a:spcPct val="0"/>
        </a:spcAft>
        <a:defRPr sz="3600">
          <a:solidFill>
            <a:srgbClr val="F3D557"/>
          </a:solidFill>
          <a:latin typeface="Arial" charset="0"/>
          <a:ea typeface="ＭＳ Ｐゴシック" charset="-128"/>
          <a:cs typeface="ＭＳ Ｐゴシック" charset="-128"/>
        </a:defRPr>
      </a:lvl5pPr>
      <a:lvl6pPr marL="457200" algn="l" rtl="0" fontAlgn="base">
        <a:lnSpc>
          <a:spcPct val="80000"/>
        </a:lnSpc>
        <a:spcBef>
          <a:spcPct val="0"/>
        </a:spcBef>
        <a:spcAft>
          <a:spcPct val="0"/>
        </a:spcAft>
        <a:defRPr sz="3600">
          <a:solidFill>
            <a:srgbClr val="F3D557"/>
          </a:solidFill>
          <a:latin typeface="Arial" charset="0"/>
        </a:defRPr>
      </a:lvl6pPr>
      <a:lvl7pPr marL="914400" algn="l" rtl="0" fontAlgn="base">
        <a:lnSpc>
          <a:spcPct val="80000"/>
        </a:lnSpc>
        <a:spcBef>
          <a:spcPct val="0"/>
        </a:spcBef>
        <a:spcAft>
          <a:spcPct val="0"/>
        </a:spcAft>
        <a:defRPr sz="3600">
          <a:solidFill>
            <a:srgbClr val="F3D557"/>
          </a:solidFill>
          <a:latin typeface="Arial" charset="0"/>
        </a:defRPr>
      </a:lvl7pPr>
      <a:lvl8pPr marL="1371600" algn="l" rtl="0" fontAlgn="base">
        <a:lnSpc>
          <a:spcPct val="80000"/>
        </a:lnSpc>
        <a:spcBef>
          <a:spcPct val="0"/>
        </a:spcBef>
        <a:spcAft>
          <a:spcPct val="0"/>
        </a:spcAft>
        <a:defRPr sz="3600">
          <a:solidFill>
            <a:srgbClr val="F3D557"/>
          </a:solidFill>
          <a:latin typeface="Arial" charset="0"/>
        </a:defRPr>
      </a:lvl8pPr>
      <a:lvl9pPr marL="1828800" algn="l" rtl="0" fontAlgn="base">
        <a:lnSpc>
          <a:spcPct val="80000"/>
        </a:lnSpc>
        <a:spcBef>
          <a:spcPct val="0"/>
        </a:spcBef>
        <a:spcAft>
          <a:spcPct val="0"/>
        </a:spcAft>
        <a:defRPr sz="3600">
          <a:solidFill>
            <a:srgbClr val="F3D557"/>
          </a:solidFill>
          <a:latin typeface="Arial" charset="0"/>
        </a:defRPr>
      </a:lvl9pPr>
    </p:titleStyle>
    <p:bodyStyle>
      <a:lvl1pPr marL="342900" indent="-342900" algn="l" rtl="0" eaLnBrk="0" fontAlgn="base" hangingPunct="0">
        <a:lnSpc>
          <a:spcPct val="90000"/>
        </a:lnSpc>
        <a:spcBef>
          <a:spcPct val="20000"/>
        </a:spcBef>
        <a:spcAft>
          <a:spcPct val="0"/>
        </a:spcAft>
        <a:buChar char="•"/>
        <a:defRPr sz="2800">
          <a:solidFill>
            <a:schemeClr val="bg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Char char="–"/>
        <a:defRPr sz="2600">
          <a:solidFill>
            <a:schemeClr val="bg1"/>
          </a:solidFill>
          <a:latin typeface="+mn-lt"/>
          <a:ea typeface="ＭＳ Ｐゴシック" charset="-128"/>
        </a:defRPr>
      </a:lvl2pPr>
      <a:lvl3pPr marL="1143000" indent="-228600" algn="l" rtl="0" eaLnBrk="0" fontAlgn="base" hangingPunct="0">
        <a:lnSpc>
          <a:spcPct val="90000"/>
        </a:lnSpc>
        <a:spcBef>
          <a:spcPct val="20000"/>
        </a:spcBef>
        <a:spcAft>
          <a:spcPct val="0"/>
        </a:spcAft>
        <a:buChar char="•"/>
        <a:defRPr sz="2400">
          <a:solidFill>
            <a:schemeClr val="bg1"/>
          </a:solidFill>
          <a:latin typeface="+mn-lt"/>
          <a:ea typeface="ＭＳ Ｐゴシック" charset="-128"/>
        </a:defRPr>
      </a:lvl3pPr>
      <a:lvl4pPr marL="1600200" indent="-228600" algn="l" rtl="0" eaLnBrk="0" fontAlgn="base" hangingPunct="0">
        <a:lnSpc>
          <a:spcPct val="90000"/>
        </a:lnSpc>
        <a:spcBef>
          <a:spcPct val="20000"/>
        </a:spcBef>
        <a:spcAft>
          <a:spcPct val="0"/>
        </a:spcAft>
        <a:buChar char="–"/>
        <a:defRPr sz="2000">
          <a:solidFill>
            <a:schemeClr val="bg1"/>
          </a:solidFill>
          <a:latin typeface="+mn-lt"/>
          <a:ea typeface="ＭＳ Ｐゴシック" charset="-128"/>
        </a:defRPr>
      </a:lvl4pPr>
      <a:lvl5pPr marL="2057400" indent="-228600" algn="l" rtl="0" eaLnBrk="0" fontAlgn="base" hangingPunct="0">
        <a:lnSpc>
          <a:spcPct val="90000"/>
        </a:lnSpc>
        <a:spcBef>
          <a:spcPct val="20000"/>
        </a:spcBef>
        <a:spcAft>
          <a:spcPct val="0"/>
        </a:spcAft>
        <a:buChar char="»"/>
        <a:defRPr sz="2000">
          <a:solidFill>
            <a:schemeClr val="bg1"/>
          </a:solidFill>
          <a:latin typeface="+mn-lt"/>
          <a:ea typeface="ＭＳ Ｐゴシック" charset="-128"/>
        </a:defRPr>
      </a:lvl5pPr>
      <a:lvl6pPr marL="2514600" indent="-228600" algn="l" rtl="0" fontAlgn="base">
        <a:lnSpc>
          <a:spcPct val="90000"/>
        </a:lnSpc>
        <a:spcBef>
          <a:spcPct val="20000"/>
        </a:spcBef>
        <a:spcAft>
          <a:spcPct val="0"/>
        </a:spcAft>
        <a:buChar char="»"/>
        <a:defRPr sz="2000">
          <a:solidFill>
            <a:schemeClr val="bg1"/>
          </a:solidFill>
          <a:latin typeface="+mn-lt"/>
          <a:ea typeface="ＭＳ Ｐゴシック" charset="-128"/>
        </a:defRPr>
      </a:lvl6pPr>
      <a:lvl7pPr marL="2971800" indent="-228600" algn="l" rtl="0" fontAlgn="base">
        <a:lnSpc>
          <a:spcPct val="90000"/>
        </a:lnSpc>
        <a:spcBef>
          <a:spcPct val="20000"/>
        </a:spcBef>
        <a:spcAft>
          <a:spcPct val="0"/>
        </a:spcAft>
        <a:buChar char="»"/>
        <a:defRPr sz="2000">
          <a:solidFill>
            <a:schemeClr val="bg1"/>
          </a:solidFill>
          <a:latin typeface="+mn-lt"/>
          <a:ea typeface="ＭＳ Ｐゴシック" charset="-128"/>
        </a:defRPr>
      </a:lvl7pPr>
      <a:lvl8pPr marL="3429000" indent="-228600" algn="l" rtl="0" fontAlgn="base">
        <a:lnSpc>
          <a:spcPct val="90000"/>
        </a:lnSpc>
        <a:spcBef>
          <a:spcPct val="20000"/>
        </a:spcBef>
        <a:spcAft>
          <a:spcPct val="0"/>
        </a:spcAft>
        <a:buChar char="»"/>
        <a:defRPr sz="2000">
          <a:solidFill>
            <a:schemeClr val="bg1"/>
          </a:solidFill>
          <a:latin typeface="+mn-lt"/>
          <a:ea typeface="ＭＳ Ｐゴシック" charset="-128"/>
        </a:defRPr>
      </a:lvl8pPr>
      <a:lvl9pPr marL="3886200" indent="-228600" algn="l" rtl="0" fontAlgn="base">
        <a:lnSpc>
          <a:spcPct val="90000"/>
        </a:lnSpc>
        <a:spcBef>
          <a:spcPct val="20000"/>
        </a:spcBef>
        <a:spcAft>
          <a:spcPct val="0"/>
        </a:spcAft>
        <a:buChar char="»"/>
        <a:defRPr sz="2000">
          <a:solidFill>
            <a:schemeClr val="bg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99">
                <a:gamma/>
                <a:shade val="46275"/>
                <a:invGamma/>
              </a:srgbClr>
            </a:gs>
            <a:gs pos="50000">
              <a:srgbClr val="003399"/>
            </a:gs>
            <a:gs pos="100000">
              <a:srgbClr val="003399">
                <a:gamma/>
                <a:shade val="46275"/>
                <a:invGamma/>
              </a:srgbClr>
            </a:gs>
          </a:gsLst>
          <a:lin ang="5400000" scaled="1"/>
        </a:gradFill>
        <a:effectLst/>
      </p:bgPr>
    </p:bg>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7464425" y="6627813"/>
            <a:ext cx="1724025" cy="244475"/>
          </a:xfrm>
          <a:prstGeom prst="rect">
            <a:avLst/>
          </a:prstGeom>
          <a:noFill/>
          <a:ln w="9525">
            <a:noFill/>
            <a:miter lim="800000"/>
            <a:headEnd/>
            <a:tailEnd/>
          </a:ln>
          <a:effectLst/>
        </p:spPr>
        <p:txBody>
          <a:bodyPr>
            <a:prstTxWarp prst="textNoShape">
              <a:avLst/>
            </a:prstTxWarp>
            <a:spAutoFit/>
          </a:bodyPr>
          <a:lstStyle/>
          <a:p>
            <a:pPr algn="r" eaLnBrk="0" hangingPunct="0">
              <a:spcBef>
                <a:spcPct val="50000"/>
              </a:spcBef>
            </a:pPr>
            <a:r>
              <a:rPr lang="en-GB" sz="1000">
                <a:solidFill>
                  <a:schemeClr val="bg1"/>
                </a:solidFill>
              </a:rPr>
              <a:t>NATO UNCLASSIFIED</a:t>
            </a:r>
          </a:p>
        </p:txBody>
      </p:sp>
      <p:pic>
        <p:nvPicPr>
          <p:cNvPr id="23555" name="Picture 3" descr="logo from business card"/>
          <p:cNvPicPr>
            <a:picLocks noChangeAspect="1" noChangeArrowheads="1"/>
          </p:cNvPicPr>
          <p:nvPr/>
        </p:nvPicPr>
        <p:blipFill>
          <a:blip r:embed="rId2"/>
          <a:srcRect/>
          <a:stretch>
            <a:fillRect/>
          </a:stretch>
        </p:blipFill>
        <p:spPr bwMode="auto">
          <a:xfrm>
            <a:off x="8220075" y="0"/>
            <a:ext cx="923925" cy="930275"/>
          </a:xfrm>
          <a:prstGeom prst="rect">
            <a:avLst/>
          </a:prstGeom>
          <a:noFill/>
          <a:ln w="9525">
            <a:noFill/>
            <a:miter lim="800000"/>
            <a:headEnd/>
            <a:tailEnd/>
          </a:ln>
        </p:spPr>
      </p:pic>
      <p:pic>
        <p:nvPicPr>
          <p:cNvPr id="23556" name="Picture 4" descr="Comp_RGB"/>
          <p:cNvPicPr>
            <a:picLocks noChangeAspect="1" noChangeArrowheads="1"/>
          </p:cNvPicPr>
          <p:nvPr/>
        </p:nvPicPr>
        <p:blipFill>
          <a:blip r:embed="rId3"/>
          <a:srcRect/>
          <a:stretch>
            <a:fillRect/>
          </a:stretch>
        </p:blipFill>
        <p:spPr bwMode="auto">
          <a:xfrm>
            <a:off x="0" y="0"/>
            <a:ext cx="938213" cy="938213"/>
          </a:xfrm>
          <a:prstGeom prst="rect">
            <a:avLst/>
          </a:prstGeom>
          <a:noFill/>
        </p:spPr>
      </p:pic>
    </p:spTree>
  </p:cSld>
  <p:clrMap bg1="lt1" tx1="dk1" bg2="lt2" tx2="dk2" accent1="accent1" accent2="accent2" accent3="accent3" accent4="accent4" accent5="accent5" accent6="accent6" hlink="hlink" folHlink="folHlink"/>
  <p:transition xmlns:p14="http://schemas.microsoft.com/office/powerpoint/2010/main"/>
  <p:txStyles>
    <p:titleStyle>
      <a:lvl1pPr algn="l" rtl="0" fontAlgn="base">
        <a:lnSpc>
          <a:spcPct val="80000"/>
        </a:lnSpc>
        <a:spcBef>
          <a:spcPct val="0"/>
        </a:spcBef>
        <a:spcAft>
          <a:spcPct val="0"/>
        </a:spcAft>
        <a:defRPr sz="3600">
          <a:solidFill>
            <a:srgbClr val="F3D557"/>
          </a:solidFill>
          <a:latin typeface="+mj-lt"/>
          <a:ea typeface="+mj-ea"/>
          <a:cs typeface="+mj-cs"/>
        </a:defRPr>
      </a:lvl1pPr>
      <a:lvl2pPr algn="l" rtl="0" fontAlgn="base">
        <a:lnSpc>
          <a:spcPct val="80000"/>
        </a:lnSpc>
        <a:spcBef>
          <a:spcPct val="0"/>
        </a:spcBef>
        <a:spcAft>
          <a:spcPct val="0"/>
        </a:spcAft>
        <a:defRPr sz="3600">
          <a:solidFill>
            <a:srgbClr val="F3D557"/>
          </a:solidFill>
          <a:latin typeface="Arial" charset="0"/>
        </a:defRPr>
      </a:lvl2pPr>
      <a:lvl3pPr algn="l" rtl="0" fontAlgn="base">
        <a:lnSpc>
          <a:spcPct val="80000"/>
        </a:lnSpc>
        <a:spcBef>
          <a:spcPct val="0"/>
        </a:spcBef>
        <a:spcAft>
          <a:spcPct val="0"/>
        </a:spcAft>
        <a:defRPr sz="3600">
          <a:solidFill>
            <a:srgbClr val="F3D557"/>
          </a:solidFill>
          <a:latin typeface="Arial" charset="0"/>
        </a:defRPr>
      </a:lvl3pPr>
      <a:lvl4pPr algn="l" rtl="0" fontAlgn="base">
        <a:lnSpc>
          <a:spcPct val="80000"/>
        </a:lnSpc>
        <a:spcBef>
          <a:spcPct val="0"/>
        </a:spcBef>
        <a:spcAft>
          <a:spcPct val="0"/>
        </a:spcAft>
        <a:defRPr sz="3600">
          <a:solidFill>
            <a:srgbClr val="F3D557"/>
          </a:solidFill>
          <a:latin typeface="Arial" charset="0"/>
        </a:defRPr>
      </a:lvl4pPr>
      <a:lvl5pPr algn="l" rtl="0" fontAlgn="base">
        <a:lnSpc>
          <a:spcPct val="80000"/>
        </a:lnSpc>
        <a:spcBef>
          <a:spcPct val="0"/>
        </a:spcBef>
        <a:spcAft>
          <a:spcPct val="0"/>
        </a:spcAft>
        <a:defRPr sz="3600">
          <a:solidFill>
            <a:srgbClr val="F3D557"/>
          </a:solidFill>
          <a:latin typeface="Arial" charset="0"/>
        </a:defRPr>
      </a:lvl5pPr>
      <a:lvl6pPr marL="457200" algn="l" rtl="0" fontAlgn="base">
        <a:lnSpc>
          <a:spcPct val="80000"/>
        </a:lnSpc>
        <a:spcBef>
          <a:spcPct val="0"/>
        </a:spcBef>
        <a:spcAft>
          <a:spcPct val="0"/>
        </a:spcAft>
        <a:defRPr sz="3600">
          <a:solidFill>
            <a:srgbClr val="F3D557"/>
          </a:solidFill>
          <a:latin typeface="Arial" charset="0"/>
        </a:defRPr>
      </a:lvl6pPr>
      <a:lvl7pPr marL="914400" algn="l" rtl="0" fontAlgn="base">
        <a:lnSpc>
          <a:spcPct val="80000"/>
        </a:lnSpc>
        <a:spcBef>
          <a:spcPct val="0"/>
        </a:spcBef>
        <a:spcAft>
          <a:spcPct val="0"/>
        </a:spcAft>
        <a:defRPr sz="3600">
          <a:solidFill>
            <a:srgbClr val="F3D557"/>
          </a:solidFill>
          <a:latin typeface="Arial" charset="0"/>
        </a:defRPr>
      </a:lvl7pPr>
      <a:lvl8pPr marL="1371600" algn="l" rtl="0" fontAlgn="base">
        <a:lnSpc>
          <a:spcPct val="80000"/>
        </a:lnSpc>
        <a:spcBef>
          <a:spcPct val="0"/>
        </a:spcBef>
        <a:spcAft>
          <a:spcPct val="0"/>
        </a:spcAft>
        <a:defRPr sz="3600">
          <a:solidFill>
            <a:srgbClr val="F3D557"/>
          </a:solidFill>
          <a:latin typeface="Arial" charset="0"/>
        </a:defRPr>
      </a:lvl8pPr>
      <a:lvl9pPr marL="1828800" algn="l" rtl="0" fontAlgn="base">
        <a:lnSpc>
          <a:spcPct val="80000"/>
        </a:lnSpc>
        <a:spcBef>
          <a:spcPct val="0"/>
        </a:spcBef>
        <a:spcAft>
          <a:spcPct val="0"/>
        </a:spcAft>
        <a:defRPr sz="3600">
          <a:solidFill>
            <a:srgbClr val="F3D557"/>
          </a:solidFill>
          <a:latin typeface="Arial" charset="0"/>
        </a:defRPr>
      </a:lvl9pPr>
    </p:titleStyle>
    <p:bodyStyle>
      <a:lvl1pPr marL="342900" indent="-342900" algn="l" rtl="0" fontAlgn="base">
        <a:lnSpc>
          <a:spcPct val="90000"/>
        </a:lnSpc>
        <a:spcBef>
          <a:spcPct val="20000"/>
        </a:spcBef>
        <a:spcAft>
          <a:spcPct val="0"/>
        </a:spcAft>
        <a:buChar char="•"/>
        <a:defRPr sz="2800">
          <a:solidFill>
            <a:schemeClr val="bg1"/>
          </a:solidFill>
          <a:latin typeface="+mn-lt"/>
          <a:ea typeface="+mn-ea"/>
          <a:cs typeface="+mn-cs"/>
        </a:defRPr>
      </a:lvl1pPr>
      <a:lvl2pPr marL="742950" indent="-285750" algn="l" rtl="0" fontAlgn="base">
        <a:lnSpc>
          <a:spcPct val="90000"/>
        </a:lnSpc>
        <a:spcBef>
          <a:spcPct val="20000"/>
        </a:spcBef>
        <a:spcAft>
          <a:spcPct val="0"/>
        </a:spcAft>
        <a:buChar char="–"/>
        <a:defRPr sz="2600">
          <a:solidFill>
            <a:schemeClr val="bg1"/>
          </a:solidFill>
          <a:latin typeface="+mn-lt"/>
          <a:ea typeface="ＭＳ Ｐゴシック" charset="-128"/>
        </a:defRPr>
      </a:lvl2pPr>
      <a:lvl3pPr marL="1143000" indent="-228600" algn="l" rtl="0" fontAlgn="base">
        <a:lnSpc>
          <a:spcPct val="90000"/>
        </a:lnSpc>
        <a:spcBef>
          <a:spcPct val="20000"/>
        </a:spcBef>
        <a:spcAft>
          <a:spcPct val="0"/>
        </a:spcAft>
        <a:buChar char="•"/>
        <a:defRPr sz="2400">
          <a:solidFill>
            <a:schemeClr val="bg1"/>
          </a:solidFill>
          <a:latin typeface="+mn-lt"/>
          <a:ea typeface="ＭＳ Ｐゴシック" charset="-128"/>
        </a:defRPr>
      </a:lvl3pPr>
      <a:lvl4pPr marL="1600200" indent="-228600" algn="l" rtl="0" fontAlgn="base">
        <a:lnSpc>
          <a:spcPct val="90000"/>
        </a:lnSpc>
        <a:spcBef>
          <a:spcPct val="20000"/>
        </a:spcBef>
        <a:spcAft>
          <a:spcPct val="0"/>
        </a:spcAft>
        <a:buChar char="–"/>
        <a:defRPr sz="2000">
          <a:solidFill>
            <a:schemeClr val="bg1"/>
          </a:solidFill>
          <a:latin typeface="+mn-lt"/>
          <a:ea typeface="ＭＳ Ｐゴシック" charset="-128"/>
        </a:defRPr>
      </a:lvl4pPr>
      <a:lvl5pPr marL="2057400" indent="-228600" algn="l" rtl="0" fontAlgn="base">
        <a:lnSpc>
          <a:spcPct val="90000"/>
        </a:lnSpc>
        <a:spcBef>
          <a:spcPct val="20000"/>
        </a:spcBef>
        <a:spcAft>
          <a:spcPct val="0"/>
        </a:spcAft>
        <a:buChar char="»"/>
        <a:defRPr sz="2000">
          <a:solidFill>
            <a:schemeClr val="bg1"/>
          </a:solidFill>
          <a:latin typeface="+mn-lt"/>
          <a:ea typeface="ＭＳ Ｐゴシック" charset="-128"/>
        </a:defRPr>
      </a:lvl5pPr>
      <a:lvl6pPr marL="2514600" indent="-228600" algn="l" rtl="0" fontAlgn="base">
        <a:lnSpc>
          <a:spcPct val="90000"/>
        </a:lnSpc>
        <a:spcBef>
          <a:spcPct val="20000"/>
        </a:spcBef>
        <a:spcAft>
          <a:spcPct val="0"/>
        </a:spcAft>
        <a:buChar char="»"/>
        <a:defRPr sz="2000">
          <a:solidFill>
            <a:schemeClr val="bg1"/>
          </a:solidFill>
          <a:latin typeface="+mn-lt"/>
          <a:ea typeface="ＭＳ Ｐゴシック" charset="-128"/>
        </a:defRPr>
      </a:lvl6pPr>
      <a:lvl7pPr marL="2971800" indent="-228600" algn="l" rtl="0" fontAlgn="base">
        <a:lnSpc>
          <a:spcPct val="90000"/>
        </a:lnSpc>
        <a:spcBef>
          <a:spcPct val="20000"/>
        </a:spcBef>
        <a:spcAft>
          <a:spcPct val="0"/>
        </a:spcAft>
        <a:buChar char="»"/>
        <a:defRPr sz="2000">
          <a:solidFill>
            <a:schemeClr val="bg1"/>
          </a:solidFill>
          <a:latin typeface="+mn-lt"/>
          <a:ea typeface="ＭＳ Ｐゴシック" charset="-128"/>
        </a:defRPr>
      </a:lvl7pPr>
      <a:lvl8pPr marL="3429000" indent="-228600" algn="l" rtl="0" fontAlgn="base">
        <a:lnSpc>
          <a:spcPct val="90000"/>
        </a:lnSpc>
        <a:spcBef>
          <a:spcPct val="20000"/>
        </a:spcBef>
        <a:spcAft>
          <a:spcPct val="0"/>
        </a:spcAft>
        <a:buChar char="»"/>
        <a:defRPr sz="2000">
          <a:solidFill>
            <a:schemeClr val="bg1"/>
          </a:solidFill>
          <a:latin typeface="+mn-lt"/>
          <a:ea typeface="ＭＳ Ｐゴシック" charset="-128"/>
        </a:defRPr>
      </a:lvl8pPr>
      <a:lvl9pPr marL="3886200" indent="-228600" algn="l" rtl="0" fontAlgn="base">
        <a:lnSpc>
          <a:spcPct val="90000"/>
        </a:lnSpc>
        <a:spcBef>
          <a:spcPct val="20000"/>
        </a:spcBef>
        <a:spcAft>
          <a:spcPct val="0"/>
        </a:spcAft>
        <a:buChar char="»"/>
        <a:defRPr sz="2000">
          <a:solidFill>
            <a:schemeClr val="bg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6.wmf"/><Relationship Id="rId5" Type="http://schemas.openxmlformats.org/officeDocument/2006/relationships/oleObject" Target="../embeddings/oleObject1.bin"/><Relationship Id="rId6" Type="http://schemas.openxmlformats.org/officeDocument/2006/relationships/image" Target="../media/image5.emf"/><Relationship Id="rId7" Type="http://schemas.openxmlformats.org/officeDocument/2006/relationships/image" Target="../media/image7.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image" Target="../media/image34.pn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png"/><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0.png"/><Relationship Id="rId3"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wmf"/></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7" Type="http://schemas.openxmlformats.org/officeDocument/2006/relationships/image" Target="../media/image20.png"/><Relationship Id="rId8" Type="http://schemas.openxmlformats.org/officeDocument/2006/relationships/image" Target="../media/image47.wmf"/><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5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51.png"/><Relationship Id="rId5" Type="http://schemas.openxmlformats.org/officeDocument/2006/relationships/image" Target="../media/image36.png"/><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1.png"/><Relationship Id="rId5" Type="http://schemas.openxmlformats.org/officeDocument/2006/relationships/image" Target="../media/image36.png"/><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9.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5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5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8.xml"/><Relationship Id="rId2"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11" Type="http://schemas.openxmlformats.org/officeDocument/2006/relationships/oleObject" Target="../embeddings/oleObject5.bin"/><Relationship Id="rId12" Type="http://schemas.openxmlformats.org/officeDocument/2006/relationships/image" Target="../media/image13.wmf"/><Relationship Id="rId13" Type="http://schemas.openxmlformats.org/officeDocument/2006/relationships/oleObject" Target="../embeddings/oleObject6.bin"/><Relationship Id="rId14" Type="http://schemas.openxmlformats.org/officeDocument/2006/relationships/image" Target="../media/image14.wmf"/><Relationship Id="rId15" Type="http://schemas.openxmlformats.org/officeDocument/2006/relationships/oleObject" Target="../embeddings/oleObject7.bin"/><Relationship Id="rId16" Type="http://schemas.openxmlformats.org/officeDocument/2006/relationships/image" Target="../media/image15.png"/><Relationship Id="rId1" Type="http://schemas.openxmlformats.org/officeDocument/2006/relationships/vmlDrawing" Target="../drawings/vmlDrawing2.vml"/><Relationship Id="rId2" Type="http://schemas.openxmlformats.org/officeDocument/2006/relationships/slideLayout" Target="../slideLayouts/slideLayout3.xml"/><Relationship Id="rId3" Type="http://schemas.openxmlformats.org/officeDocument/2006/relationships/notesSlide" Target="../notesSlides/notesSlide3.xml"/><Relationship Id="rId4" Type="http://schemas.openxmlformats.org/officeDocument/2006/relationships/oleObject" Target="../embeddings/oleObject2.bin"/><Relationship Id="rId5" Type="http://schemas.openxmlformats.org/officeDocument/2006/relationships/oleObject" Target="../embeddings/oleObject3.bin"/><Relationship Id="rId6" Type="http://schemas.openxmlformats.org/officeDocument/2006/relationships/image" Target="../media/image11.wmf"/><Relationship Id="rId7" Type="http://schemas.openxmlformats.org/officeDocument/2006/relationships/oleObject" Target="../embeddings/oleObject4.bin"/><Relationship Id="rId8" Type="http://schemas.openxmlformats.org/officeDocument/2006/relationships/image" Target="../media/image12.wmf"/><Relationship Id="rId9" Type="http://schemas.openxmlformats.org/officeDocument/2006/relationships/image" Target="../media/image16.emf"/><Relationship Id="rId10" Type="http://schemas.openxmlformats.org/officeDocument/2006/relationships/image" Target="../media/image17.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2.jpeg"/><Relationship Id="rId3"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3.jpeg"/><Relationship Id="rId1" Type="http://schemas.openxmlformats.org/officeDocument/2006/relationships/slideLayout" Target="../slideLayouts/slideLayout8.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katrina_sub_im_500"/>
          <p:cNvPicPr>
            <a:picLocks noChangeAspect="1" noChangeArrowheads="1"/>
          </p:cNvPicPr>
          <p:nvPr/>
        </p:nvPicPr>
        <p:blipFill>
          <a:blip r:embed="rId4"/>
          <a:srcRect l="11774" t="5270" r="3832" b="17093"/>
          <a:stretch>
            <a:fillRect/>
          </a:stretch>
        </p:blipFill>
        <p:spPr bwMode="auto">
          <a:xfrm>
            <a:off x="0" y="-838200"/>
            <a:ext cx="9144000" cy="8611758"/>
          </a:xfrm>
          <a:prstGeom prst="rect">
            <a:avLst/>
          </a:prstGeom>
          <a:noFill/>
          <a:ln w="9525">
            <a:noFill/>
            <a:miter lim="800000"/>
            <a:headEnd/>
            <a:tailEnd/>
          </a:ln>
        </p:spPr>
      </p:pic>
      <p:sp>
        <p:nvSpPr>
          <p:cNvPr id="63491" name="Text Box 3"/>
          <p:cNvSpPr txBox="1">
            <a:spLocks noChangeArrowheads="1"/>
          </p:cNvSpPr>
          <p:nvPr/>
        </p:nvSpPr>
        <p:spPr bwMode="auto">
          <a:xfrm>
            <a:off x="1840918" y="4853778"/>
            <a:ext cx="5779324" cy="461665"/>
          </a:xfrm>
          <a:prstGeom prst="rect">
            <a:avLst/>
          </a:prstGeom>
          <a:solidFill>
            <a:srgbClr val="F8F8F8">
              <a:alpha val="70000"/>
            </a:srgbClr>
          </a:solidFill>
          <a:ln w="9525">
            <a:noFill/>
            <a:miter lim="800000"/>
            <a:headEnd/>
            <a:tailEnd/>
          </a:ln>
          <a:effectLst/>
        </p:spPr>
        <p:txBody>
          <a:bodyPr wrap="square">
            <a:spAutoFit/>
          </a:bodyPr>
          <a:lstStyle/>
          <a:p>
            <a:pPr algn="ctr" eaLnBrk="0" fontAlgn="base" hangingPunct="0">
              <a:spcBef>
                <a:spcPct val="0"/>
              </a:spcBef>
              <a:spcAft>
                <a:spcPct val="0"/>
              </a:spcAft>
            </a:pPr>
            <a:r>
              <a:rPr lang="en-US" sz="2400" b="1" dirty="0" smtClean="0">
                <a:solidFill>
                  <a:srgbClr val="000050"/>
                </a:solidFill>
                <a:effectLst>
                  <a:outerShdw blurRad="38100" dist="38100" dir="2700000" algn="tl">
                    <a:srgbClr val="C0C0C0"/>
                  </a:outerShdw>
                </a:effectLst>
              </a:rPr>
              <a:t>The SAR-Team</a:t>
            </a:r>
            <a:r>
              <a:rPr lang="en-US" sz="2400" b="1" baseline="30000" dirty="0" smtClean="0">
                <a:solidFill>
                  <a:srgbClr val="000050"/>
                </a:solidFill>
                <a:effectLst>
                  <a:outerShdw blurRad="38100" dist="38100" dir="2700000" algn="tl">
                    <a:srgbClr val="C0C0C0"/>
                  </a:outerShdw>
                </a:effectLst>
              </a:rPr>
              <a:t>#</a:t>
            </a:r>
          </a:p>
          <a:p>
            <a:pPr algn="ctr" eaLnBrk="0" fontAlgn="base" hangingPunct="0">
              <a:spcBef>
                <a:spcPct val="0"/>
              </a:spcBef>
              <a:spcAft>
                <a:spcPct val="0"/>
              </a:spcAft>
            </a:pPr>
            <a:endParaRPr lang="en-US" sz="800" b="1" dirty="0">
              <a:solidFill>
                <a:srgbClr val="000050"/>
              </a:solidFill>
              <a:effectLst>
                <a:outerShdw blurRad="38100" dist="38100" dir="2700000" algn="tl">
                  <a:srgbClr val="C0C0C0"/>
                </a:outerShdw>
              </a:effectLst>
            </a:endParaRPr>
          </a:p>
        </p:txBody>
      </p:sp>
      <p:sp>
        <p:nvSpPr>
          <p:cNvPr id="63492" name="Text Box 4"/>
          <p:cNvSpPr txBox="1">
            <a:spLocks noChangeArrowheads="1"/>
          </p:cNvSpPr>
          <p:nvPr/>
        </p:nvSpPr>
        <p:spPr bwMode="auto">
          <a:xfrm>
            <a:off x="228600" y="109446"/>
            <a:ext cx="8686800" cy="1200329"/>
          </a:xfrm>
          <a:prstGeom prst="rect">
            <a:avLst/>
          </a:prstGeom>
          <a:solidFill>
            <a:srgbClr val="FFFFFF">
              <a:alpha val="60001"/>
            </a:srgbClr>
          </a:solidFill>
          <a:ln w="9525">
            <a:noFill/>
            <a:miter lim="800000"/>
            <a:headEnd/>
            <a:tailEnd/>
          </a:ln>
          <a:effectLst/>
        </p:spPr>
        <p:txBody>
          <a:bodyPr wrap="square">
            <a:spAutoFit/>
          </a:bodyPr>
          <a:lstStyle/>
          <a:p>
            <a:pPr algn="ctr" eaLnBrk="0" fontAlgn="base" hangingPunct="0">
              <a:spcBef>
                <a:spcPct val="0"/>
              </a:spcBef>
              <a:spcAft>
                <a:spcPct val="0"/>
              </a:spcAft>
            </a:pPr>
            <a:r>
              <a:rPr lang="en-US" sz="3600" b="1" dirty="0" smtClean="0">
                <a:solidFill>
                  <a:srgbClr val="FFCC00"/>
                </a:solidFill>
                <a:latin typeface="Arial Black" charset="0"/>
              </a:rPr>
              <a:t>Local Gradient SAR Wind Directions and H*wind SAR Winds</a:t>
            </a:r>
            <a:endParaRPr lang="de-DE" sz="3600" b="1" dirty="0" smtClean="0">
              <a:solidFill>
                <a:srgbClr val="FFCC00"/>
              </a:solidFill>
              <a:latin typeface="Arial Black" charset="0"/>
            </a:endParaRPr>
          </a:p>
        </p:txBody>
      </p:sp>
      <p:grpSp>
        <p:nvGrpSpPr>
          <p:cNvPr id="2" name="Group 5"/>
          <p:cNvGrpSpPr>
            <a:grpSpLocks noChangeAspect="1"/>
          </p:cNvGrpSpPr>
          <p:nvPr/>
        </p:nvGrpSpPr>
        <p:grpSpPr bwMode="auto">
          <a:xfrm>
            <a:off x="1828800" y="5373687"/>
            <a:ext cx="3657600" cy="950913"/>
            <a:chOff x="1114" y="1701"/>
            <a:chExt cx="3532" cy="918"/>
          </a:xfrm>
        </p:grpSpPr>
        <p:sp>
          <p:nvSpPr>
            <p:cNvPr id="63494" name="Rectangle 6"/>
            <p:cNvSpPr>
              <a:spLocks noChangeAspect="1" noChangeArrowheads="1"/>
            </p:cNvSpPr>
            <p:nvPr/>
          </p:nvSpPr>
          <p:spPr bwMode="auto">
            <a:xfrm>
              <a:off x="1126" y="1711"/>
              <a:ext cx="3504" cy="896"/>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pPr>
              <a:endParaRPr lang="en-US" dirty="0">
                <a:solidFill>
                  <a:srgbClr val="000000"/>
                </a:solidFill>
              </a:endParaRPr>
            </a:p>
          </p:txBody>
        </p:sp>
        <p:graphicFrame>
          <p:nvGraphicFramePr>
            <p:cNvPr id="63495" name="Object 7"/>
            <p:cNvGraphicFramePr>
              <a:graphicFrameLocks noChangeAspect="1"/>
            </p:cNvGraphicFramePr>
            <p:nvPr/>
          </p:nvGraphicFramePr>
          <p:xfrm>
            <a:off x="1114" y="1701"/>
            <a:ext cx="3532" cy="918"/>
          </p:xfrm>
          <a:graphic>
            <a:graphicData uri="http://schemas.openxmlformats.org/presentationml/2006/ole">
              <mc:AlternateContent xmlns:mc="http://schemas.openxmlformats.org/markup-compatibility/2006">
                <mc:Choice xmlns:v="urn:schemas-microsoft-com:vml" Requires="v">
                  <p:oleObj spid="_x0000_s206852" name="CorelDRAW" r:id="rId5" imgW="5524500" imgH="1435100" progId="">
                    <p:embed/>
                  </p:oleObj>
                </mc:Choice>
                <mc:Fallback>
                  <p:oleObj name="CorelDRAW" r:id="rId5" imgW="5524500" imgH="143510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4" y="1701"/>
                          <a:ext cx="3532" cy="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9" name="Rectangle 8"/>
          <p:cNvSpPr/>
          <p:nvPr/>
        </p:nvSpPr>
        <p:spPr>
          <a:xfrm>
            <a:off x="152400" y="6406594"/>
            <a:ext cx="8839200" cy="451406"/>
          </a:xfrm>
          <a:prstGeom prst="rect">
            <a:avLst/>
          </a:prstGeom>
          <a:solidFill>
            <a:schemeClr val="bg1">
              <a:alpha val="50000"/>
            </a:schemeClr>
          </a:solidFill>
        </p:spPr>
        <p:txBody>
          <a:bodyPr wrap="square">
            <a:spAutoFit/>
          </a:bodyPr>
          <a:lstStyle/>
          <a:p>
            <a:pPr algn="ctr" eaLnBrk="0" fontAlgn="base" hangingPunct="0">
              <a:spcBef>
                <a:spcPct val="0"/>
              </a:spcBef>
              <a:spcAft>
                <a:spcPct val="0"/>
              </a:spcAft>
            </a:pPr>
            <a:endParaRPr lang="en-US" sz="800" b="1" baseline="30000" dirty="0" smtClean="0">
              <a:solidFill>
                <a:srgbClr val="000050"/>
              </a:solidFill>
              <a:effectLst>
                <a:outerShdw blurRad="38100" dist="38100" dir="2700000" algn="tl">
                  <a:srgbClr val="C0C0C0"/>
                </a:outerShdw>
              </a:effectLst>
            </a:endParaRPr>
          </a:p>
          <a:p>
            <a:pPr algn="ctr" eaLnBrk="0" fontAlgn="base" hangingPunct="0">
              <a:spcBef>
                <a:spcPct val="0"/>
              </a:spcBef>
              <a:spcAft>
                <a:spcPct val="0"/>
              </a:spcAft>
            </a:pPr>
            <a:r>
              <a:rPr lang="en-US" b="1" baseline="30000" dirty="0" smtClean="0">
                <a:solidFill>
                  <a:srgbClr val="000050"/>
                </a:solidFill>
                <a:effectLst>
                  <a:outerShdw blurRad="38100" dist="38100" dir="2700000" algn="tl">
                    <a:srgbClr val="C0C0C0"/>
                  </a:outerShdw>
                </a:effectLst>
              </a:rPr>
              <a:t>#</a:t>
            </a:r>
            <a:r>
              <a:rPr lang="en-US" b="1" dirty="0" smtClean="0">
                <a:solidFill>
                  <a:srgbClr val="000050"/>
                </a:solidFill>
                <a:effectLst>
                  <a:outerShdw blurRad="38100" dist="38100" dir="2700000" algn="tl">
                    <a:srgbClr val="C0C0C0"/>
                  </a:outerShdw>
                </a:effectLst>
              </a:rPr>
              <a:t>J. Horstmann, C. </a:t>
            </a:r>
            <a:r>
              <a:rPr lang="en-US" b="1" dirty="0" err="1" smtClean="0">
                <a:solidFill>
                  <a:srgbClr val="000050"/>
                </a:solidFill>
                <a:effectLst>
                  <a:outerShdw blurRad="38100" dist="38100" dir="2700000" algn="tl">
                    <a:srgbClr val="C0C0C0"/>
                  </a:outerShdw>
                </a:effectLst>
              </a:rPr>
              <a:t>Wackerman</a:t>
            </a:r>
            <a:r>
              <a:rPr lang="en-US" b="1" dirty="0" smtClean="0">
                <a:solidFill>
                  <a:srgbClr val="000050"/>
                </a:solidFill>
                <a:effectLst>
                  <a:outerShdw blurRad="38100" dist="38100" dir="2700000" algn="tl">
                    <a:srgbClr val="C0C0C0"/>
                  </a:outerShdw>
                </a:effectLst>
              </a:rPr>
              <a:t>, M. Caruso, R. </a:t>
            </a:r>
            <a:r>
              <a:rPr lang="en-US" b="1" dirty="0" err="1" smtClean="0">
                <a:solidFill>
                  <a:srgbClr val="000050"/>
                </a:solidFill>
                <a:effectLst>
                  <a:outerShdw blurRad="38100" dist="38100" dir="2700000" algn="tl">
                    <a:srgbClr val="C0C0C0"/>
                  </a:outerShdw>
                </a:effectLst>
              </a:rPr>
              <a:t>Romeiser</a:t>
            </a:r>
            <a:r>
              <a:rPr lang="en-US" b="1" dirty="0" smtClean="0">
                <a:solidFill>
                  <a:srgbClr val="000050"/>
                </a:solidFill>
                <a:effectLst>
                  <a:outerShdw blurRad="38100" dist="38100" dir="2700000" algn="tl">
                    <a:srgbClr val="C0C0C0"/>
                  </a:outerShdw>
                </a:effectLst>
              </a:rPr>
              <a:t>, R. Foster and H. Graber</a:t>
            </a:r>
            <a:endParaRPr lang="de-DE" b="1" dirty="0" smtClean="0">
              <a:solidFill>
                <a:srgbClr val="000050"/>
              </a:solidFill>
              <a:effectLst>
                <a:outerShdw blurRad="38100" dist="38100" dir="2700000" algn="tl">
                  <a:srgbClr val="C0C0C0"/>
                </a:outerShdw>
              </a:effectLst>
            </a:endParaRPr>
          </a:p>
        </p:txBody>
      </p:sp>
      <p:sp>
        <p:nvSpPr>
          <p:cNvPr id="11" name="Text Box 8"/>
          <p:cNvSpPr txBox="1">
            <a:spLocks noChangeArrowheads="1"/>
          </p:cNvSpPr>
          <p:nvPr/>
        </p:nvSpPr>
        <p:spPr bwMode="auto">
          <a:xfrm>
            <a:off x="257232" y="76200"/>
            <a:ext cx="8686800" cy="1200329"/>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pPr>
            <a:r>
              <a:rPr lang="en-US" sz="3600" b="1" dirty="0" smtClean="0">
                <a:solidFill>
                  <a:srgbClr val="000062"/>
                </a:solidFill>
                <a:latin typeface="Arial Black" charset="0"/>
              </a:rPr>
              <a:t>Local Gradient SAR Wind Directions and H*wind SAR Winds</a:t>
            </a:r>
            <a:endParaRPr lang="de-DE" sz="3600" b="1" dirty="0" smtClean="0">
              <a:solidFill>
                <a:srgbClr val="000062"/>
              </a:solidFill>
              <a:latin typeface="Arial Black" charset="0"/>
            </a:endParaRPr>
          </a:p>
        </p:txBody>
      </p:sp>
      <p:pic>
        <p:nvPicPr>
          <p:cNvPr id="13" name="Picture 12"/>
          <p:cNvPicPr>
            <a:picLocks noChangeAspect="1"/>
          </p:cNvPicPr>
          <p:nvPr/>
        </p:nvPicPr>
        <p:blipFill>
          <a:blip r:embed="rId7"/>
          <a:stretch>
            <a:fillRect/>
          </a:stretch>
        </p:blipFill>
        <p:spPr>
          <a:xfrm>
            <a:off x="5590401" y="5378424"/>
            <a:ext cx="2030150" cy="925652"/>
          </a:xfrm>
          <a:prstGeom prst="rect">
            <a:avLst/>
          </a:prstGeom>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a:grpSpLocks noChangeAspect="1"/>
          </p:cNvGrpSpPr>
          <p:nvPr/>
        </p:nvGrpSpPr>
        <p:grpSpPr>
          <a:xfrm>
            <a:off x="2697660" y="931573"/>
            <a:ext cx="6446340" cy="5926428"/>
            <a:chOff x="1161996" y="989964"/>
            <a:chExt cx="5924604" cy="5446771"/>
          </a:xfrm>
        </p:grpSpPr>
        <p:sp>
          <p:nvSpPr>
            <p:cNvPr id="28" name="Rectangle 27"/>
            <p:cNvSpPr/>
            <p:nvPr/>
          </p:nvSpPr>
          <p:spPr>
            <a:xfrm>
              <a:off x="1161996" y="989964"/>
              <a:ext cx="5924604" cy="5446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defTabSz="457200">
                <a:defRPr/>
              </a:pPr>
              <a:endParaRPr lang="en-US">
                <a:solidFill>
                  <a:srgbClr val="FFFFFF"/>
                </a:solidFill>
                <a:ea typeface="ヒラギノ角ゴ ProN W3" charset="-128"/>
                <a:cs typeface="ヒラギノ角ゴ ProN W3" charset="-128"/>
              </a:endParaRPr>
            </a:p>
          </p:txBody>
        </p:sp>
        <p:pic>
          <p:nvPicPr>
            <p:cNvPr id="100364" name="Picture 3"/>
            <p:cNvPicPr>
              <a:picLocks noChangeAspect="1" noChangeArrowheads="1"/>
            </p:cNvPicPr>
            <p:nvPr/>
          </p:nvPicPr>
          <p:blipFill>
            <a:blip r:embed="rId3"/>
            <a:srcRect l="4899" t="6464" r="20501" b="5333"/>
            <a:stretch>
              <a:fillRect/>
            </a:stretch>
          </p:blipFill>
          <p:spPr bwMode="auto">
            <a:xfrm>
              <a:off x="1316734" y="1059069"/>
              <a:ext cx="5728700" cy="5079538"/>
            </a:xfrm>
            <a:prstGeom prst="rect">
              <a:avLst/>
            </a:prstGeom>
            <a:noFill/>
            <a:ln w="9525">
              <a:noFill/>
              <a:round/>
              <a:headEnd/>
              <a:tailEnd/>
            </a:ln>
          </p:spPr>
        </p:pic>
        <p:sp>
          <p:nvSpPr>
            <p:cNvPr id="100356" name="Rectangle 13"/>
            <p:cNvSpPr>
              <a:spLocks noChangeArrowheads="1"/>
            </p:cNvSpPr>
            <p:nvPr/>
          </p:nvSpPr>
          <p:spPr bwMode="auto">
            <a:xfrm rot="16200000">
              <a:off x="842537" y="3381219"/>
              <a:ext cx="979653" cy="340735"/>
            </a:xfrm>
            <a:prstGeom prst="rect">
              <a:avLst/>
            </a:prstGeom>
            <a:solidFill>
              <a:srgbClr val="FFFFFF"/>
            </a:solidFill>
            <a:ln w="9525">
              <a:noFill/>
              <a:round/>
              <a:headEnd/>
              <a:tailEnd/>
            </a:ln>
          </p:spPr>
          <p:txBody>
            <a:bodyPr wrap="none" lIns="90000" tIns="46800" rIns="90000" bIns="46800">
              <a:prstTxWarp prst="textNoShape">
                <a:avLst/>
              </a:prstTxWarp>
              <a:spAutoFit/>
            </a:bodyPr>
            <a:lstStyle/>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dirty="0" smtClean="0">
                  <a:ea typeface="Arial" charset="0"/>
                  <a:cs typeface="Arial" charset="0"/>
                </a:rPr>
                <a:t>Latitude</a:t>
              </a:r>
              <a:endParaRPr lang="en-US" sz="1600" b="1" dirty="0">
                <a:ea typeface="Arial" charset="0"/>
                <a:cs typeface="Arial" charset="0"/>
              </a:endParaRPr>
            </a:p>
          </p:txBody>
        </p:sp>
        <p:sp>
          <p:nvSpPr>
            <p:cNvPr id="100358" name="Rectangle 13"/>
            <p:cNvSpPr>
              <a:spLocks noChangeArrowheads="1"/>
            </p:cNvSpPr>
            <p:nvPr/>
          </p:nvSpPr>
          <p:spPr bwMode="auto">
            <a:xfrm>
              <a:off x="3779785" y="6096000"/>
              <a:ext cx="1173215" cy="340735"/>
            </a:xfrm>
            <a:prstGeom prst="rect">
              <a:avLst/>
            </a:prstGeom>
            <a:noFill/>
            <a:ln w="9525">
              <a:noFill/>
              <a:round/>
              <a:headEnd/>
              <a:tailEnd/>
            </a:ln>
          </p:spPr>
          <p:txBody>
            <a:bodyPr wrap="none" lIns="90000" tIns="46800" rIns="90000" bIns="46800">
              <a:prstTxWarp prst="textNoShape">
                <a:avLst/>
              </a:prstTxWarp>
              <a:spAutoFit/>
            </a:bodyPr>
            <a:lstStyle/>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dirty="0">
                  <a:ea typeface="Arial" charset="0"/>
                  <a:cs typeface="Arial" charset="0"/>
                </a:rPr>
                <a:t>Longitude</a:t>
              </a:r>
            </a:p>
          </p:txBody>
        </p:sp>
      </p:grpSp>
      <p:sp>
        <p:nvSpPr>
          <p:cNvPr id="100360" name="Text Box 3"/>
          <p:cNvSpPr txBox="1">
            <a:spLocks noChangeArrowheads="1"/>
          </p:cNvSpPr>
          <p:nvPr/>
        </p:nvSpPr>
        <p:spPr bwMode="auto">
          <a:xfrm>
            <a:off x="5257" y="954882"/>
            <a:ext cx="3505200" cy="412750"/>
          </a:xfrm>
          <a:prstGeom prst="rect">
            <a:avLst/>
          </a:prstGeom>
          <a:noFill/>
          <a:ln w="9525">
            <a:noFill/>
            <a:miter lim="800000"/>
            <a:headEnd/>
            <a:tailEnd/>
          </a:ln>
        </p:spPr>
        <p:txBody>
          <a:bodyPr lIns="90000" tIns="45000" rIns="90000" bIns="45000">
            <a:prstTxWarp prst="textNoShape">
              <a:avLst/>
            </a:prstTxWarp>
          </a:bodyPr>
          <a:lstStyle/>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FFCC00"/>
                </a:solidFill>
                <a:ea typeface="DejaVu Sans" charset="0"/>
              </a:rPr>
              <a:t>Non </a:t>
            </a:r>
            <a:r>
              <a:rPr lang="en-US" sz="2400" b="1" dirty="0">
                <a:solidFill>
                  <a:srgbClr val="FFCC00"/>
                </a:solidFill>
                <a:ea typeface="DejaVu Sans" charset="0"/>
              </a:rPr>
              <a:t>wind</a:t>
            </a:r>
            <a:r>
              <a:rPr lang="en-US" sz="2400" b="1" dirty="0" smtClean="0">
                <a:solidFill>
                  <a:srgbClr val="FFCC00"/>
                </a:solidFill>
                <a:ea typeface="DejaVu Sans" charset="0"/>
              </a:rPr>
              <a:t> </a:t>
            </a:r>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a:solidFill>
                  <a:srgbClr val="FFCC00"/>
                </a:solidFill>
                <a:ea typeface="DejaVu Sans" charset="0"/>
              </a:rPr>
              <a:t>p</a:t>
            </a:r>
            <a:r>
              <a:rPr lang="en-US" sz="2400" b="1" dirty="0" smtClean="0">
                <a:solidFill>
                  <a:srgbClr val="FFCC00"/>
                </a:solidFill>
                <a:ea typeface="DejaVu Sans" charset="0"/>
              </a:rPr>
              <a:t>henomenon</a:t>
            </a:r>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FFCC00"/>
                </a:solidFill>
                <a:ea typeface="DejaVu Sans" charset="0"/>
              </a:rPr>
              <a:t>flag</a:t>
            </a:r>
            <a:endParaRPr lang="en-US" sz="2400" b="1" dirty="0">
              <a:solidFill>
                <a:srgbClr val="FFCC00"/>
              </a:solidFill>
              <a:ea typeface="DejaVu Sans" charset="0"/>
            </a:endParaRPr>
          </a:p>
        </p:txBody>
      </p:sp>
      <p:sp>
        <p:nvSpPr>
          <p:cNvPr id="100362" name="Text Box 2"/>
          <p:cNvSpPr txBox="1">
            <a:spLocks noChangeArrowheads="1"/>
          </p:cNvSpPr>
          <p:nvPr/>
        </p:nvSpPr>
        <p:spPr bwMode="auto">
          <a:xfrm>
            <a:off x="938213" y="177224"/>
            <a:ext cx="7519987" cy="584776"/>
          </a:xfrm>
          <a:prstGeom prst="rect">
            <a:avLst/>
          </a:prstGeom>
          <a:noFill/>
          <a:ln w="9525">
            <a:noFill/>
            <a:miter lim="800000"/>
            <a:headEnd/>
            <a:tailEnd/>
          </a:ln>
        </p:spPr>
        <p:txBody>
          <a:bodyPr>
            <a:prstTxWarp prst="textNoShape">
              <a:avLst/>
            </a:prstTxWarp>
            <a:spAutoFit/>
          </a:bodyPr>
          <a:lstStyle/>
          <a:p>
            <a:pPr defTabSz="457200" eaLnBrk="0" hangingPunct="0">
              <a:spcBef>
                <a:spcPct val="50000"/>
              </a:spcBef>
            </a:pPr>
            <a:r>
              <a:rPr lang="en-US" sz="3200" b="1" dirty="0">
                <a:solidFill>
                  <a:srgbClr val="FFCC00"/>
                </a:solidFill>
              </a:rPr>
              <a:t>SAR</a:t>
            </a:r>
            <a:r>
              <a:rPr lang="en-US" sz="3200" b="1" dirty="0" smtClean="0">
                <a:solidFill>
                  <a:srgbClr val="FFCC00"/>
                </a:solidFill>
              </a:rPr>
              <a:t> Wind Speed Flags</a:t>
            </a:r>
          </a:p>
          <a:p>
            <a:pPr defTabSz="457200" eaLnBrk="0" hangingPunct="0">
              <a:spcBef>
                <a:spcPct val="50000"/>
              </a:spcBef>
            </a:pPr>
            <a:endParaRPr lang="de-DE" sz="3200" b="1" dirty="0">
              <a:solidFill>
                <a:srgbClr val="FFCC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727754" y="990600"/>
            <a:ext cx="7416246" cy="5926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defTabSz="457200">
              <a:defRPr/>
            </a:pPr>
            <a:endParaRPr lang="en-US">
              <a:solidFill>
                <a:srgbClr val="FFFFFF"/>
              </a:solidFill>
              <a:ea typeface="ヒラギノ角ゴ ProN W3" charset="-128"/>
              <a:cs typeface="ヒラギノ角ゴ ProN W3" charset="-128"/>
            </a:endParaRPr>
          </a:p>
        </p:txBody>
      </p:sp>
      <p:sp>
        <p:nvSpPr>
          <p:cNvPr id="100356" name="Rectangle 13"/>
          <p:cNvSpPr>
            <a:spLocks noChangeArrowheads="1"/>
          </p:cNvSpPr>
          <p:nvPr/>
        </p:nvSpPr>
        <p:spPr bwMode="auto">
          <a:xfrm rot="16200000">
            <a:off x="1380163" y="3592435"/>
            <a:ext cx="1065924" cy="370741"/>
          </a:xfrm>
          <a:prstGeom prst="rect">
            <a:avLst/>
          </a:prstGeom>
          <a:solidFill>
            <a:srgbClr val="FFFFFF"/>
          </a:solidFill>
          <a:ln w="9525">
            <a:noFill/>
            <a:round/>
            <a:headEnd/>
            <a:tailEnd/>
          </a:ln>
        </p:spPr>
        <p:txBody>
          <a:bodyPr wrap="none" lIns="90000" tIns="46800" rIns="90000" bIns="46800">
            <a:prstTxWarp prst="textNoShape">
              <a:avLst/>
            </a:prstTxWarp>
            <a:spAutoFit/>
          </a:bodyPr>
          <a:lstStyle/>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dirty="0" smtClean="0">
                <a:ea typeface="Arial" charset="0"/>
                <a:cs typeface="Arial" charset="0"/>
              </a:rPr>
              <a:t>Latitude</a:t>
            </a:r>
            <a:endParaRPr lang="en-US" sz="1600" b="1" dirty="0">
              <a:ea typeface="Arial" charset="0"/>
              <a:cs typeface="Arial" charset="0"/>
            </a:endParaRPr>
          </a:p>
        </p:txBody>
      </p:sp>
      <p:sp>
        <p:nvSpPr>
          <p:cNvPr id="100358" name="Rectangle 13"/>
          <p:cNvSpPr>
            <a:spLocks noChangeArrowheads="1"/>
          </p:cNvSpPr>
          <p:nvPr/>
        </p:nvSpPr>
        <p:spPr bwMode="auto">
          <a:xfrm>
            <a:off x="4576072" y="6546287"/>
            <a:ext cx="1276531" cy="370741"/>
          </a:xfrm>
          <a:prstGeom prst="rect">
            <a:avLst/>
          </a:prstGeom>
          <a:noFill/>
          <a:ln w="9525">
            <a:noFill/>
            <a:round/>
            <a:headEnd/>
            <a:tailEnd/>
          </a:ln>
        </p:spPr>
        <p:txBody>
          <a:bodyPr wrap="none" lIns="90000" tIns="46800" rIns="90000" bIns="46800">
            <a:prstTxWarp prst="textNoShape">
              <a:avLst/>
            </a:prstTxWarp>
            <a:spAutoFit/>
          </a:bodyPr>
          <a:lstStyle/>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dirty="0">
                <a:ea typeface="Arial" charset="0"/>
                <a:cs typeface="Arial" charset="0"/>
              </a:rPr>
              <a:t>Longitude</a:t>
            </a:r>
          </a:p>
        </p:txBody>
      </p:sp>
      <p:sp>
        <p:nvSpPr>
          <p:cNvPr id="100360" name="Text Box 3"/>
          <p:cNvSpPr txBox="1">
            <a:spLocks noChangeArrowheads="1"/>
          </p:cNvSpPr>
          <p:nvPr/>
        </p:nvSpPr>
        <p:spPr bwMode="auto">
          <a:xfrm>
            <a:off x="5257" y="954882"/>
            <a:ext cx="3505200" cy="412750"/>
          </a:xfrm>
          <a:prstGeom prst="rect">
            <a:avLst/>
          </a:prstGeom>
          <a:noFill/>
          <a:ln w="9525">
            <a:noFill/>
            <a:miter lim="800000"/>
            <a:headEnd/>
            <a:tailEnd/>
          </a:ln>
        </p:spPr>
        <p:txBody>
          <a:bodyPr lIns="90000" tIns="45000" rIns="90000" bIns="45000">
            <a:prstTxWarp prst="textNoShape">
              <a:avLst/>
            </a:prstTxWarp>
          </a:bodyPr>
          <a:lstStyle/>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FFCC00"/>
                </a:solidFill>
                <a:ea typeface="DejaVu Sans" charset="0"/>
              </a:rPr>
              <a:t>Out of </a:t>
            </a:r>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FFCC00"/>
                </a:solidFill>
                <a:ea typeface="DejaVu Sans" charset="0"/>
              </a:rPr>
              <a:t>definition </a:t>
            </a:r>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FFCC00"/>
                </a:solidFill>
                <a:ea typeface="DejaVu Sans" charset="0"/>
              </a:rPr>
              <a:t>flag</a:t>
            </a:r>
            <a:endParaRPr lang="en-US" sz="2400" b="1" dirty="0">
              <a:solidFill>
                <a:srgbClr val="FFCC00"/>
              </a:solidFill>
              <a:ea typeface="DejaVu Sans" charset="0"/>
            </a:endParaRPr>
          </a:p>
        </p:txBody>
      </p:sp>
      <p:sp>
        <p:nvSpPr>
          <p:cNvPr id="100362" name="Text Box 2"/>
          <p:cNvSpPr txBox="1">
            <a:spLocks noChangeArrowheads="1"/>
          </p:cNvSpPr>
          <p:nvPr/>
        </p:nvSpPr>
        <p:spPr bwMode="auto">
          <a:xfrm>
            <a:off x="938213" y="177224"/>
            <a:ext cx="7519987" cy="584776"/>
          </a:xfrm>
          <a:prstGeom prst="rect">
            <a:avLst/>
          </a:prstGeom>
          <a:noFill/>
          <a:ln w="9525">
            <a:noFill/>
            <a:miter lim="800000"/>
            <a:headEnd/>
            <a:tailEnd/>
          </a:ln>
        </p:spPr>
        <p:txBody>
          <a:bodyPr>
            <a:prstTxWarp prst="textNoShape">
              <a:avLst/>
            </a:prstTxWarp>
            <a:spAutoFit/>
          </a:bodyPr>
          <a:lstStyle/>
          <a:p>
            <a:pPr defTabSz="457200" eaLnBrk="0" hangingPunct="0">
              <a:spcBef>
                <a:spcPct val="50000"/>
              </a:spcBef>
            </a:pPr>
            <a:r>
              <a:rPr lang="en-US" sz="3200" b="1" dirty="0">
                <a:solidFill>
                  <a:srgbClr val="FFCC00"/>
                </a:solidFill>
              </a:rPr>
              <a:t>SAR Wind Speed</a:t>
            </a:r>
            <a:r>
              <a:rPr lang="en-US" sz="3200" b="1" dirty="0" smtClean="0">
                <a:solidFill>
                  <a:srgbClr val="FFCC00"/>
                </a:solidFill>
              </a:rPr>
              <a:t> Flags</a:t>
            </a:r>
          </a:p>
          <a:p>
            <a:pPr defTabSz="457200" eaLnBrk="0" hangingPunct="0">
              <a:spcBef>
                <a:spcPct val="50000"/>
              </a:spcBef>
            </a:pPr>
            <a:endParaRPr lang="de-DE" sz="3200" b="1" dirty="0">
              <a:solidFill>
                <a:srgbClr val="FFCC00"/>
              </a:solidFill>
            </a:endParaRPr>
          </a:p>
        </p:txBody>
      </p:sp>
      <p:pic>
        <p:nvPicPr>
          <p:cNvPr id="10" name="Picture 4"/>
          <p:cNvPicPr>
            <a:picLocks noChangeAspect="1" noChangeArrowheads="1"/>
          </p:cNvPicPr>
          <p:nvPr/>
        </p:nvPicPr>
        <p:blipFill>
          <a:blip r:embed="rId3"/>
          <a:srcRect l="7092" t="6352" r="7782" b="5389"/>
          <a:stretch>
            <a:fillRect/>
          </a:stretch>
        </p:blipFill>
        <p:spPr bwMode="auto">
          <a:xfrm>
            <a:off x="2087502" y="1065620"/>
            <a:ext cx="7056498" cy="5522148"/>
          </a:xfrm>
          <a:prstGeom prst="rect">
            <a:avLst/>
          </a:prstGeom>
          <a:noFill/>
          <a:ln w="9525">
            <a:noFill/>
            <a:round/>
            <a:headEnd/>
            <a:tailEnd/>
          </a:ln>
        </p:spPr>
      </p:pic>
      <p:grpSp>
        <p:nvGrpSpPr>
          <p:cNvPr id="11" name="Group 10"/>
          <p:cNvGrpSpPr/>
          <p:nvPr/>
        </p:nvGrpSpPr>
        <p:grpSpPr>
          <a:xfrm>
            <a:off x="5257" y="4109642"/>
            <a:ext cx="4460875" cy="2748358"/>
            <a:chOff x="4683124" y="1219200"/>
            <a:chExt cx="4460875" cy="2748358"/>
          </a:xfrm>
        </p:grpSpPr>
        <p:sp>
          <p:nvSpPr>
            <p:cNvPr id="12" name="Rectangle 15"/>
            <p:cNvSpPr>
              <a:spLocks noChangeArrowheads="1"/>
            </p:cNvSpPr>
            <p:nvPr/>
          </p:nvSpPr>
          <p:spPr bwMode="auto">
            <a:xfrm>
              <a:off x="4683124" y="1219200"/>
              <a:ext cx="4460875" cy="2748358"/>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13" name="Picture 11"/>
            <p:cNvPicPr>
              <a:picLocks noChangeAspect="1" noChangeArrowheads="1"/>
            </p:cNvPicPr>
            <p:nvPr/>
          </p:nvPicPr>
          <p:blipFill>
            <a:blip r:embed="rId4" cstate="print"/>
            <a:srcRect l="7146" t="54888" r="33754" b="26610"/>
            <a:stretch>
              <a:fillRect/>
            </a:stretch>
          </p:blipFill>
          <p:spPr bwMode="auto">
            <a:xfrm>
              <a:off x="5038725" y="1260815"/>
              <a:ext cx="4067175" cy="2431711"/>
            </a:xfrm>
            <a:prstGeom prst="rect">
              <a:avLst/>
            </a:prstGeom>
            <a:noFill/>
            <a:ln w="9525">
              <a:noFill/>
              <a:miter lim="800000"/>
              <a:headEnd/>
              <a:tailEnd/>
            </a:ln>
            <a:effectLst/>
          </p:spPr>
        </p:pic>
        <p:sp>
          <p:nvSpPr>
            <p:cNvPr id="14" name="Rectangle 14"/>
            <p:cNvSpPr>
              <a:spLocks noChangeArrowheads="1"/>
            </p:cNvSpPr>
            <p:nvPr/>
          </p:nvSpPr>
          <p:spPr bwMode="auto">
            <a:xfrm>
              <a:off x="6270007" y="3657600"/>
              <a:ext cx="1632476" cy="309958"/>
            </a:xfrm>
            <a:prstGeom prst="rect">
              <a:avLst/>
            </a:prstGeom>
            <a:noFill/>
            <a:ln w="9525">
              <a:noFill/>
              <a:round/>
              <a:headEnd/>
              <a:tailEnd/>
            </a:ln>
            <a:effectLst/>
          </p:spPr>
          <p:txBody>
            <a:bodyPr wrap="none"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dirty="0">
                  <a:solidFill>
                    <a:schemeClr val="tx1"/>
                  </a:solidFill>
                </a:rPr>
                <a:t>wind speed [m/s]</a:t>
              </a:r>
            </a:p>
          </p:txBody>
        </p:sp>
        <p:sp>
          <p:nvSpPr>
            <p:cNvPr id="15" name="Rectangle 18"/>
            <p:cNvSpPr>
              <a:spLocks noChangeArrowheads="1"/>
            </p:cNvSpPr>
            <p:nvPr/>
          </p:nvSpPr>
          <p:spPr bwMode="auto">
            <a:xfrm rot="10800000">
              <a:off x="4683125" y="1873250"/>
              <a:ext cx="397201" cy="1011432"/>
            </a:xfrm>
            <a:prstGeom prst="rect">
              <a:avLst/>
            </a:prstGeom>
            <a:noFill/>
            <a:ln w="9525">
              <a:noFill/>
              <a:round/>
              <a:headEnd/>
              <a:tailEnd/>
            </a:ln>
            <a:effectLst/>
          </p:spPr>
          <p:txBody>
            <a:bodyPr vert="eaVert" wrap="none"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dirty="0">
                  <a:solidFill>
                    <a:schemeClr val="tx1"/>
                  </a:solidFill>
                </a:rPr>
                <a:t>NRCS [dB]</a:t>
              </a:r>
            </a:p>
          </p:txBody>
        </p:sp>
        <p:sp>
          <p:nvSpPr>
            <p:cNvPr id="16" name="Text Box 19"/>
            <p:cNvSpPr txBox="1">
              <a:spLocks noChangeArrowheads="1"/>
            </p:cNvSpPr>
            <p:nvPr/>
          </p:nvSpPr>
          <p:spPr bwMode="auto">
            <a:xfrm>
              <a:off x="5435600" y="1457325"/>
              <a:ext cx="431800" cy="307777"/>
            </a:xfrm>
            <a:prstGeom prst="rect">
              <a:avLst/>
            </a:prstGeom>
            <a:noFill/>
            <a:ln w="9525">
              <a:noFill/>
              <a:miter lim="800000"/>
              <a:headEnd/>
              <a:tailEnd/>
            </a:ln>
            <a:effectLst/>
          </p:spPr>
          <p:txBody>
            <a:bodyPr>
              <a:spAutoFit/>
            </a:bodyPr>
            <a:lstStyle/>
            <a:p>
              <a:pPr>
                <a:spcBef>
                  <a:spcPct val="50000"/>
                </a:spcBef>
              </a:pPr>
              <a:r>
                <a:rPr lang="it-IT" sz="1400" dirty="0">
                  <a:solidFill>
                    <a:schemeClr val="tx1"/>
                  </a:solidFill>
                </a:rPr>
                <a:t>F</a:t>
              </a:r>
            </a:p>
          </p:txBody>
        </p:sp>
        <p:sp>
          <p:nvSpPr>
            <p:cNvPr id="17" name="Text Box 38"/>
            <p:cNvSpPr txBox="1">
              <a:spLocks noChangeArrowheads="1"/>
            </p:cNvSpPr>
            <p:nvPr/>
          </p:nvSpPr>
          <p:spPr bwMode="auto">
            <a:xfrm>
              <a:off x="7383167" y="3135608"/>
              <a:ext cx="1447801" cy="276999"/>
            </a:xfrm>
            <a:prstGeom prst="rect">
              <a:avLst/>
            </a:prstGeom>
            <a:solidFill>
              <a:schemeClr val="bg1"/>
            </a:solidFill>
            <a:ln w="9525">
              <a:noFill/>
              <a:miter lim="800000"/>
              <a:headEnd/>
              <a:tailEnd/>
            </a:ln>
            <a:effectLst/>
          </p:spPr>
          <p:txBody>
            <a:bodyPr wrap="square">
              <a:spAutoFit/>
            </a:bodyPr>
            <a:lstStyle/>
            <a:p>
              <a:pPr>
                <a:spcBef>
                  <a:spcPct val="50000"/>
                </a:spcBef>
              </a:pPr>
              <a:r>
                <a:rPr lang="it-IT" sz="1200" b="1" dirty="0">
                  <a:solidFill>
                    <a:schemeClr val="tx1"/>
                  </a:solidFill>
                  <a:sym typeface="Symbol" charset="2"/>
                </a:rPr>
                <a:t>=20</a:t>
              </a:r>
              <a:r>
                <a:rPr lang="en-US" sz="1200" b="1" dirty="0">
                  <a:solidFill>
                    <a:schemeClr val="tx1"/>
                  </a:solidFill>
                  <a:cs typeface="Arial" charset="0"/>
                  <a:sym typeface="Symbol" charset="2"/>
                </a:rPr>
                <a:t>°, downwind</a:t>
              </a:r>
            </a:p>
          </p:txBody>
        </p:sp>
        <p:sp>
          <p:nvSpPr>
            <p:cNvPr id="18" name="Line 40"/>
            <p:cNvSpPr>
              <a:spLocks noChangeShapeType="1"/>
            </p:cNvSpPr>
            <p:nvPr/>
          </p:nvSpPr>
          <p:spPr bwMode="auto">
            <a:xfrm>
              <a:off x="6335713" y="2249488"/>
              <a:ext cx="1655762" cy="0"/>
            </a:xfrm>
            <a:prstGeom prst="line">
              <a:avLst/>
            </a:prstGeom>
            <a:noFill/>
            <a:ln w="9525">
              <a:solidFill>
                <a:srgbClr val="FF3300"/>
              </a:solidFill>
              <a:round/>
              <a:headEnd type="triangle" w="med" len="med"/>
              <a:tailEnd type="triangle" w="med" len="med"/>
            </a:ln>
            <a:effectLst/>
          </p:spPr>
          <p:txBody>
            <a:bodyPr/>
            <a:lstStyle/>
            <a:p>
              <a:endParaRPr lang="en-US"/>
            </a:p>
          </p:txBody>
        </p:sp>
        <p:sp>
          <p:nvSpPr>
            <p:cNvPr id="19" name="Text Box 41"/>
            <p:cNvSpPr txBox="1">
              <a:spLocks noChangeArrowheads="1"/>
            </p:cNvSpPr>
            <p:nvPr/>
          </p:nvSpPr>
          <p:spPr bwMode="auto">
            <a:xfrm>
              <a:off x="6346714" y="2465388"/>
              <a:ext cx="1613012" cy="461665"/>
            </a:xfrm>
            <a:prstGeom prst="rect">
              <a:avLst/>
            </a:prstGeom>
            <a:noFill/>
            <a:ln w="9525">
              <a:noFill/>
              <a:miter lim="800000"/>
              <a:headEnd/>
              <a:tailEnd/>
            </a:ln>
            <a:effectLst/>
          </p:spPr>
          <p:txBody>
            <a:bodyPr wrap="square">
              <a:spAutoFit/>
            </a:bodyPr>
            <a:lstStyle/>
            <a:p>
              <a:pPr algn="ctr">
                <a:spcBef>
                  <a:spcPct val="50000"/>
                </a:spcBef>
              </a:pPr>
              <a:r>
                <a:rPr lang="it-IT" sz="1200" b="1" dirty="0" smtClean="0">
                  <a:solidFill>
                    <a:srgbClr val="FF3300"/>
                  </a:solidFill>
                </a:rPr>
                <a:t>out </a:t>
              </a:r>
              <a:r>
                <a:rPr lang="it-IT" sz="1200" b="1" dirty="0" err="1">
                  <a:solidFill>
                    <a:srgbClr val="FF3300"/>
                  </a:solidFill>
                </a:rPr>
                <a:t>of</a:t>
              </a:r>
              <a:r>
                <a:rPr lang="it-IT" sz="1200" b="1" dirty="0">
                  <a:solidFill>
                    <a:srgbClr val="FF3300"/>
                  </a:solidFill>
                </a:rPr>
                <a:t> </a:t>
              </a:r>
              <a:r>
                <a:rPr lang="it-IT" sz="1200" b="1" dirty="0" err="1" smtClean="0">
                  <a:solidFill>
                    <a:srgbClr val="FF3300"/>
                  </a:solidFill>
                </a:rPr>
                <a:t>definition</a:t>
              </a:r>
              <a:r>
                <a:rPr lang="it-IT" sz="1200" b="1" dirty="0">
                  <a:solidFill>
                    <a:srgbClr val="FF3300"/>
                  </a:solidFill>
                </a:rPr>
                <a:t> </a:t>
              </a:r>
              <a:r>
                <a:rPr lang="it-IT" sz="1200" b="1" dirty="0" smtClean="0">
                  <a:solidFill>
                    <a:srgbClr val="FF3300"/>
                  </a:solidFill>
                </a:rPr>
                <a:t>no </a:t>
              </a:r>
              <a:r>
                <a:rPr lang="it-IT" sz="1200" b="1" dirty="0" err="1">
                  <a:solidFill>
                    <a:srgbClr val="FF3300"/>
                  </a:solidFill>
                </a:rPr>
                <a:t>error</a:t>
              </a:r>
              <a:r>
                <a:rPr lang="it-IT" sz="1200" b="1" dirty="0">
                  <a:solidFill>
                    <a:srgbClr val="FF3300"/>
                  </a:solidFill>
                </a:rPr>
                <a:t> </a:t>
              </a:r>
              <a:r>
                <a:rPr lang="it-IT" sz="1200" b="1" dirty="0" err="1">
                  <a:solidFill>
                    <a:srgbClr val="FF3300"/>
                  </a:solidFill>
                </a:rPr>
                <a:t>defined</a:t>
              </a:r>
              <a:endParaRPr lang="it-IT" sz="1200" b="1" dirty="0">
                <a:solidFill>
                  <a:srgbClr val="FF3300"/>
                </a:solidFill>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956354" y="990600"/>
            <a:ext cx="7416246" cy="5926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defTabSz="457200">
              <a:defRPr/>
            </a:pPr>
            <a:endParaRPr lang="en-US">
              <a:solidFill>
                <a:srgbClr val="FFFFFF"/>
              </a:solidFill>
              <a:ea typeface="ヒラギノ角ゴ ProN W3" charset="-128"/>
              <a:cs typeface="ヒラギノ角ゴ ProN W3" charset="-128"/>
            </a:endParaRPr>
          </a:p>
        </p:txBody>
      </p:sp>
      <p:sp>
        <p:nvSpPr>
          <p:cNvPr id="100356" name="Rectangle 13"/>
          <p:cNvSpPr>
            <a:spLocks noChangeArrowheads="1"/>
          </p:cNvSpPr>
          <p:nvPr/>
        </p:nvSpPr>
        <p:spPr bwMode="auto">
          <a:xfrm rot="16200000">
            <a:off x="1608763" y="3592435"/>
            <a:ext cx="1065924" cy="370741"/>
          </a:xfrm>
          <a:prstGeom prst="rect">
            <a:avLst/>
          </a:prstGeom>
          <a:solidFill>
            <a:srgbClr val="FFFFFF"/>
          </a:solidFill>
          <a:ln w="9525">
            <a:noFill/>
            <a:round/>
            <a:headEnd/>
            <a:tailEnd/>
          </a:ln>
        </p:spPr>
        <p:txBody>
          <a:bodyPr wrap="none" lIns="90000" tIns="46800" rIns="90000" bIns="46800">
            <a:prstTxWarp prst="textNoShape">
              <a:avLst/>
            </a:prstTxWarp>
            <a:spAutoFit/>
          </a:bodyPr>
          <a:lstStyle/>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dirty="0" smtClean="0">
                <a:ea typeface="Arial" charset="0"/>
                <a:cs typeface="Arial" charset="0"/>
              </a:rPr>
              <a:t>Latitude</a:t>
            </a:r>
            <a:endParaRPr lang="en-US" sz="1600" b="1" dirty="0">
              <a:ea typeface="Arial" charset="0"/>
              <a:cs typeface="Arial" charset="0"/>
            </a:endParaRPr>
          </a:p>
        </p:txBody>
      </p:sp>
      <p:sp>
        <p:nvSpPr>
          <p:cNvPr id="100358" name="Rectangle 13"/>
          <p:cNvSpPr>
            <a:spLocks noChangeArrowheads="1"/>
          </p:cNvSpPr>
          <p:nvPr/>
        </p:nvSpPr>
        <p:spPr bwMode="auto">
          <a:xfrm>
            <a:off x="4804672" y="6546287"/>
            <a:ext cx="1276531" cy="370741"/>
          </a:xfrm>
          <a:prstGeom prst="rect">
            <a:avLst/>
          </a:prstGeom>
          <a:noFill/>
          <a:ln w="9525">
            <a:noFill/>
            <a:round/>
            <a:headEnd/>
            <a:tailEnd/>
          </a:ln>
        </p:spPr>
        <p:txBody>
          <a:bodyPr wrap="none" lIns="90000" tIns="46800" rIns="90000" bIns="46800">
            <a:prstTxWarp prst="textNoShape">
              <a:avLst/>
            </a:prstTxWarp>
            <a:spAutoFit/>
          </a:bodyPr>
          <a:lstStyle/>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dirty="0">
                <a:ea typeface="Arial" charset="0"/>
                <a:cs typeface="Arial" charset="0"/>
              </a:rPr>
              <a:t>Longitude</a:t>
            </a:r>
          </a:p>
        </p:txBody>
      </p:sp>
      <p:sp>
        <p:nvSpPr>
          <p:cNvPr id="100360" name="Text Box 3"/>
          <p:cNvSpPr txBox="1">
            <a:spLocks noChangeArrowheads="1"/>
          </p:cNvSpPr>
          <p:nvPr/>
        </p:nvSpPr>
        <p:spPr bwMode="auto">
          <a:xfrm>
            <a:off x="5257" y="954882"/>
            <a:ext cx="3505200" cy="412750"/>
          </a:xfrm>
          <a:prstGeom prst="rect">
            <a:avLst/>
          </a:prstGeom>
          <a:noFill/>
          <a:ln w="9525">
            <a:noFill/>
            <a:miter lim="800000"/>
            <a:headEnd/>
            <a:tailEnd/>
          </a:ln>
        </p:spPr>
        <p:txBody>
          <a:bodyPr lIns="90000" tIns="45000" rIns="90000" bIns="45000">
            <a:prstTxWarp prst="textNoShape">
              <a:avLst/>
            </a:prstTxWarp>
          </a:bodyPr>
          <a:lstStyle/>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FFCC00"/>
                </a:solidFill>
                <a:ea typeface="DejaVu Sans" charset="0"/>
              </a:rPr>
              <a:t>Uncertainty </a:t>
            </a:r>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FFCC00"/>
                </a:solidFill>
                <a:ea typeface="DejaVu Sans" charset="0"/>
              </a:rPr>
              <a:t>flag</a:t>
            </a:r>
            <a:endParaRPr lang="en-US" sz="2400" b="1" dirty="0">
              <a:solidFill>
                <a:srgbClr val="FFCC00"/>
              </a:solidFill>
              <a:ea typeface="DejaVu Sans" charset="0"/>
            </a:endParaRPr>
          </a:p>
        </p:txBody>
      </p:sp>
      <p:sp>
        <p:nvSpPr>
          <p:cNvPr id="100362" name="Text Box 2"/>
          <p:cNvSpPr txBox="1">
            <a:spLocks noChangeArrowheads="1"/>
          </p:cNvSpPr>
          <p:nvPr/>
        </p:nvSpPr>
        <p:spPr bwMode="auto">
          <a:xfrm>
            <a:off x="938213" y="177224"/>
            <a:ext cx="7519987" cy="584776"/>
          </a:xfrm>
          <a:prstGeom prst="rect">
            <a:avLst/>
          </a:prstGeom>
          <a:noFill/>
          <a:ln w="9525">
            <a:noFill/>
            <a:miter lim="800000"/>
            <a:headEnd/>
            <a:tailEnd/>
          </a:ln>
        </p:spPr>
        <p:txBody>
          <a:bodyPr>
            <a:prstTxWarp prst="textNoShape">
              <a:avLst/>
            </a:prstTxWarp>
            <a:spAutoFit/>
          </a:bodyPr>
          <a:lstStyle/>
          <a:p>
            <a:pPr defTabSz="457200" eaLnBrk="0" hangingPunct="0">
              <a:spcBef>
                <a:spcPct val="50000"/>
              </a:spcBef>
            </a:pPr>
            <a:r>
              <a:rPr lang="en-US" sz="3200" b="1" dirty="0">
                <a:solidFill>
                  <a:srgbClr val="FFCC00"/>
                </a:solidFill>
              </a:rPr>
              <a:t>SAR Wind Speed</a:t>
            </a:r>
            <a:r>
              <a:rPr lang="en-US" sz="3200" b="1" dirty="0" smtClean="0">
                <a:solidFill>
                  <a:srgbClr val="FFCC00"/>
                </a:solidFill>
              </a:rPr>
              <a:t> Flags</a:t>
            </a:r>
          </a:p>
          <a:p>
            <a:pPr defTabSz="457200" eaLnBrk="0" hangingPunct="0">
              <a:spcBef>
                <a:spcPct val="50000"/>
              </a:spcBef>
            </a:pPr>
            <a:endParaRPr lang="de-DE" sz="3200" b="1" dirty="0">
              <a:solidFill>
                <a:srgbClr val="FFCC00"/>
              </a:solidFill>
            </a:endParaRPr>
          </a:p>
        </p:txBody>
      </p:sp>
      <p:pic>
        <p:nvPicPr>
          <p:cNvPr id="8" name="Picture 24" descr="dbmaskcorrected"/>
          <p:cNvPicPr>
            <a:picLocks noChangeAspect="1" noChangeArrowheads="1"/>
          </p:cNvPicPr>
          <p:nvPr/>
        </p:nvPicPr>
        <p:blipFill>
          <a:blip r:embed="rId3"/>
          <a:srcRect l="6529" t="6938" r="4170" b="5190"/>
          <a:stretch>
            <a:fillRect/>
          </a:stretch>
        </p:blipFill>
        <p:spPr bwMode="auto">
          <a:xfrm>
            <a:off x="2314419" y="1112484"/>
            <a:ext cx="6924920" cy="5488254"/>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4343400" y="4403592"/>
            <a:ext cx="4800600" cy="2225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4343400" y="1676400"/>
            <a:ext cx="4800600" cy="220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descr="katrina27windtrack"/>
          <p:cNvPicPr>
            <a:picLocks noChangeAspect="1" noChangeArrowheads="1"/>
          </p:cNvPicPr>
          <p:nvPr/>
        </p:nvPicPr>
        <p:blipFill>
          <a:blip r:embed="rId3" cstate="print"/>
          <a:srcRect l="7722" t="6194" r="9249" b="4528"/>
          <a:stretch>
            <a:fillRect/>
          </a:stretch>
        </p:blipFill>
        <p:spPr bwMode="auto">
          <a:xfrm>
            <a:off x="0" y="2286000"/>
            <a:ext cx="4346448" cy="3733800"/>
          </a:xfrm>
          <a:prstGeom prst="rect">
            <a:avLst/>
          </a:prstGeom>
          <a:noFill/>
          <a:ln>
            <a:noFill/>
          </a:ln>
        </p:spPr>
      </p:pic>
      <p:pic>
        <p:nvPicPr>
          <p:cNvPr id="5" name="Picture 4" descr="katrina27error"/>
          <p:cNvPicPr>
            <a:picLocks noChangeAspect="1" noChangeArrowheads="1"/>
          </p:cNvPicPr>
          <p:nvPr/>
        </p:nvPicPr>
        <p:blipFill>
          <a:blip r:embed="rId4" cstate="print"/>
          <a:srcRect l="7922" t="5881" r="7245" b="47823"/>
          <a:stretch>
            <a:fillRect/>
          </a:stretch>
        </p:blipFill>
        <p:spPr bwMode="auto">
          <a:xfrm>
            <a:off x="4644172" y="1676400"/>
            <a:ext cx="4499827" cy="2209800"/>
          </a:xfrm>
          <a:prstGeom prst="rect">
            <a:avLst/>
          </a:prstGeom>
          <a:noFill/>
        </p:spPr>
      </p:pic>
      <p:sp>
        <p:nvSpPr>
          <p:cNvPr id="10" name="TextBox 9"/>
          <p:cNvSpPr txBox="1"/>
          <p:nvPr/>
        </p:nvSpPr>
        <p:spPr>
          <a:xfrm>
            <a:off x="6412169" y="6352401"/>
            <a:ext cx="1216574" cy="276999"/>
          </a:xfrm>
          <a:prstGeom prst="rect">
            <a:avLst/>
          </a:prstGeom>
          <a:noFill/>
        </p:spPr>
        <p:txBody>
          <a:bodyPr wrap="none" rtlCol="0">
            <a:spAutoFit/>
          </a:bodyPr>
          <a:lstStyle/>
          <a:p>
            <a:r>
              <a:rPr lang="en-US" sz="1200" b="1" dirty="0">
                <a:solidFill>
                  <a:prstClr val="black"/>
                </a:solidFill>
                <a:latin typeface="Arial" pitchFamily="34" charset="0"/>
                <a:cs typeface="Arial" pitchFamily="34" charset="0"/>
              </a:rPr>
              <a:t>Time delay </a:t>
            </a:r>
            <a:r>
              <a:rPr lang="en-US" sz="1200" b="1" dirty="0" smtClean="0">
                <a:solidFill>
                  <a:prstClr val="black"/>
                </a:solidFill>
                <a:latin typeface="Arial" pitchFamily="34" charset="0"/>
                <a:cs typeface="Arial" pitchFamily="34" charset="0"/>
              </a:rPr>
              <a:t>[</a:t>
            </a:r>
            <a:r>
              <a:rPr lang="en-US" sz="1200" b="1" dirty="0" err="1" smtClean="0">
                <a:solidFill>
                  <a:prstClr val="black"/>
                </a:solidFill>
                <a:latin typeface="Arial" pitchFamily="34" charset="0"/>
                <a:cs typeface="Arial" pitchFamily="34" charset="0"/>
              </a:rPr>
              <a:t>h</a:t>
            </a:r>
            <a:r>
              <a:rPr lang="en-US" sz="1200" b="1" dirty="0" smtClean="0">
                <a:solidFill>
                  <a:prstClr val="black"/>
                </a:solidFill>
                <a:latin typeface="Arial" pitchFamily="34" charset="0"/>
                <a:cs typeface="Arial" pitchFamily="34" charset="0"/>
              </a:rPr>
              <a:t>]</a:t>
            </a:r>
            <a:endParaRPr lang="en-US" sz="1200" b="1" dirty="0">
              <a:solidFill>
                <a:prstClr val="black"/>
              </a:solidFill>
              <a:latin typeface="Arial" pitchFamily="34" charset="0"/>
              <a:cs typeface="Arial" pitchFamily="34" charset="0"/>
            </a:endParaRPr>
          </a:p>
        </p:txBody>
      </p:sp>
      <p:sp>
        <p:nvSpPr>
          <p:cNvPr id="11" name="TextBox 10"/>
          <p:cNvSpPr txBox="1"/>
          <p:nvPr/>
        </p:nvSpPr>
        <p:spPr>
          <a:xfrm>
            <a:off x="6400800" y="3581400"/>
            <a:ext cx="1216574" cy="276999"/>
          </a:xfrm>
          <a:prstGeom prst="rect">
            <a:avLst/>
          </a:prstGeom>
          <a:noFill/>
        </p:spPr>
        <p:txBody>
          <a:bodyPr wrap="none" rtlCol="0">
            <a:spAutoFit/>
          </a:bodyPr>
          <a:lstStyle/>
          <a:p>
            <a:r>
              <a:rPr lang="en-US" sz="1200" b="1" dirty="0">
                <a:solidFill>
                  <a:prstClr val="black"/>
                </a:solidFill>
                <a:latin typeface="Arial" pitchFamily="34" charset="0"/>
                <a:cs typeface="Arial" pitchFamily="34" charset="0"/>
              </a:rPr>
              <a:t>Time delay </a:t>
            </a:r>
            <a:r>
              <a:rPr lang="en-US" sz="1200" b="1" dirty="0" smtClean="0">
                <a:solidFill>
                  <a:prstClr val="black"/>
                </a:solidFill>
                <a:latin typeface="Arial" pitchFamily="34" charset="0"/>
                <a:cs typeface="Arial" pitchFamily="34" charset="0"/>
              </a:rPr>
              <a:t>[</a:t>
            </a:r>
            <a:r>
              <a:rPr lang="en-US" sz="1200" b="1" dirty="0" err="1" smtClean="0">
                <a:solidFill>
                  <a:prstClr val="black"/>
                </a:solidFill>
                <a:latin typeface="Arial" pitchFamily="34" charset="0"/>
                <a:cs typeface="Arial" pitchFamily="34" charset="0"/>
              </a:rPr>
              <a:t>h</a:t>
            </a:r>
            <a:r>
              <a:rPr lang="en-US" sz="1200" b="1" dirty="0" smtClean="0">
                <a:solidFill>
                  <a:prstClr val="black"/>
                </a:solidFill>
                <a:latin typeface="Arial" pitchFamily="34" charset="0"/>
                <a:cs typeface="Arial" pitchFamily="34" charset="0"/>
              </a:rPr>
              <a:t>]</a:t>
            </a:r>
            <a:endParaRPr lang="en-US" sz="1200" b="1" dirty="0">
              <a:solidFill>
                <a:prstClr val="black"/>
              </a:solidFill>
              <a:latin typeface="Arial" pitchFamily="34" charset="0"/>
              <a:cs typeface="Arial" pitchFamily="34" charset="0"/>
            </a:endParaRPr>
          </a:p>
        </p:txBody>
      </p:sp>
      <p:sp>
        <p:nvSpPr>
          <p:cNvPr id="12" name="TextBox 11"/>
          <p:cNvSpPr txBox="1"/>
          <p:nvPr/>
        </p:nvSpPr>
        <p:spPr>
          <a:xfrm rot="16200000">
            <a:off x="3856245" y="5163156"/>
            <a:ext cx="1459310" cy="276999"/>
          </a:xfrm>
          <a:prstGeom prst="rect">
            <a:avLst/>
          </a:prstGeom>
          <a:noFill/>
        </p:spPr>
        <p:txBody>
          <a:bodyPr wrap="none" rtlCol="0">
            <a:spAutoFit/>
          </a:bodyPr>
          <a:lstStyle/>
          <a:p>
            <a:r>
              <a:rPr lang="en-US" sz="1200" b="1" dirty="0">
                <a:solidFill>
                  <a:prstClr val="black"/>
                </a:solidFill>
                <a:latin typeface="Arial" pitchFamily="34" charset="0"/>
                <a:cs typeface="Arial" pitchFamily="34" charset="0"/>
              </a:rPr>
              <a:t>Wind speed [m/s]</a:t>
            </a:r>
          </a:p>
        </p:txBody>
      </p:sp>
      <p:sp>
        <p:nvSpPr>
          <p:cNvPr id="13" name="TextBox 12"/>
          <p:cNvSpPr txBox="1"/>
          <p:nvPr/>
        </p:nvSpPr>
        <p:spPr>
          <a:xfrm rot="16200000">
            <a:off x="3828445" y="2408445"/>
            <a:ext cx="1459310" cy="276999"/>
          </a:xfrm>
          <a:prstGeom prst="rect">
            <a:avLst/>
          </a:prstGeom>
          <a:noFill/>
        </p:spPr>
        <p:txBody>
          <a:bodyPr wrap="none" rtlCol="0">
            <a:spAutoFit/>
          </a:bodyPr>
          <a:lstStyle/>
          <a:p>
            <a:r>
              <a:rPr lang="en-US" sz="1200" b="1" dirty="0">
                <a:solidFill>
                  <a:prstClr val="black"/>
                </a:solidFill>
                <a:latin typeface="Arial" pitchFamily="34" charset="0"/>
                <a:cs typeface="Arial" pitchFamily="34" charset="0"/>
              </a:rPr>
              <a:t>Wind speed [m/s]</a:t>
            </a:r>
          </a:p>
        </p:txBody>
      </p:sp>
      <p:sp>
        <p:nvSpPr>
          <p:cNvPr id="14" name="Text Box 3"/>
          <p:cNvSpPr txBox="1">
            <a:spLocks noChangeArrowheads="1"/>
          </p:cNvSpPr>
          <p:nvPr/>
        </p:nvSpPr>
        <p:spPr bwMode="auto">
          <a:xfrm>
            <a:off x="152399" y="1263650"/>
            <a:ext cx="3886201"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9pPr>
          </a:lstStyle>
          <a:p>
            <a:r>
              <a:rPr lang="en-US" sz="2000" b="1" dirty="0" smtClean="0">
                <a:solidFill>
                  <a:srgbClr val="FFC000"/>
                </a:solidFill>
                <a:latin typeface="Arial" pitchFamily="34" charset="0"/>
                <a:cs typeface="Arial" pitchFamily="34" charset="0"/>
              </a:rPr>
              <a:t>SAR wind speeds with superimposed adjusted </a:t>
            </a:r>
          </a:p>
          <a:p>
            <a:r>
              <a:rPr lang="en-US" sz="2000" b="1" dirty="0" smtClean="0">
                <a:solidFill>
                  <a:srgbClr val="FFC000"/>
                </a:solidFill>
                <a:latin typeface="Arial" pitchFamily="34" charset="0"/>
                <a:cs typeface="Arial" pitchFamily="34" charset="0"/>
              </a:rPr>
              <a:t>SFMR flight track</a:t>
            </a:r>
            <a:endParaRPr lang="en-US" sz="2000" b="1" dirty="0">
              <a:solidFill>
                <a:srgbClr val="FFC000"/>
              </a:solidFill>
              <a:latin typeface="Arial" pitchFamily="34" charset="0"/>
              <a:cs typeface="Arial" pitchFamily="34" charset="0"/>
            </a:endParaRPr>
          </a:p>
        </p:txBody>
      </p:sp>
      <p:sp>
        <p:nvSpPr>
          <p:cNvPr id="15" name="Text Box 3"/>
          <p:cNvSpPr txBox="1">
            <a:spLocks noChangeArrowheads="1"/>
          </p:cNvSpPr>
          <p:nvPr/>
        </p:nvSpPr>
        <p:spPr bwMode="auto">
          <a:xfrm>
            <a:off x="4404360" y="1295400"/>
            <a:ext cx="413004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9pPr>
          </a:lstStyle>
          <a:p>
            <a:r>
              <a:rPr lang="en-US" sz="2000" b="1" dirty="0" smtClean="0">
                <a:solidFill>
                  <a:srgbClr val="FFC000"/>
                </a:solidFill>
                <a:latin typeface="Arial" pitchFamily="34" charset="0"/>
                <a:cs typeface="Arial" pitchFamily="34" charset="0"/>
              </a:rPr>
              <a:t>Comparison of wind speeds </a:t>
            </a:r>
          </a:p>
        </p:txBody>
      </p:sp>
      <p:sp>
        <p:nvSpPr>
          <p:cNvPr id="16" name="Text Box 3"/>
          <p:cNvSpPr txBox="1">
            <a:spLocks noChangeArrowheads="1"/>
          </p:cNvSpPr>
          <p:nvPr/>
        </p:nvSpPr>
        <p:spPr bwMode="auto">
          <a:xfrm>
            <a:off x="4404360" y="4038600"/>
            <a:ext cx="5684356"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9pPr>
          </a:lstStyle>
          <a:p>
            <a:r>
              <a:rPr lang="en-US" sz="2000" b="1" dirty="0" smtClean="0">
                <a:solidFill>
                  <a:srgbClr val="FFC000"/>
                </a:solidFill>
                <a:latin typeface="Arial" pitchFamily="34" charset="0"/>
                <a:cs typeface="Arial" pitchFamily="34" charset="0"/>
              </a:rPr>
              <a:t>Comparison of wind speed errors </a:t>
            </a:r>
          </a:p>
        </p:txBody>
      </p:sp>
      <p:pic>
        <p:nvPicPr>
          <p:cNvPr id="17" name="Picture 16" descr="katrina27error"/>
          <p:cNvPicPr>
            <a:picLocks noChangeAspect="1" noChangeArrowheads="1"/>
          </p:cNvPicPr>
          <p:nvPr/>
        </p:nvPicPr>
        <p:blipFill>
          <a:blip r:embed="rId4" cstate="print"/>
          <a:srcRect l="7922" t="53774" r="7245" b="6316"/>
          <a:stretch>
            <a:fillRect/>
          </a:stretch>
        </p:blipFill>
        <p:spPr bwMode="auto">
          <a:xfrm>
            <a:off x="4644172" y="4419600"/>
            <a:ext cx="4499827" cy="1905000"/>
          </a:xfrm>
          <a:prstGeom prst="rect">
            <a:avLst/>
          </a:prstGeom>
          <a:noFill/>
        </p:spPr>
      </p:pic>
      <p:sp>
        <p:nvSpPr>
          <p:cNvPr id="19" name="Text Box 2"/>
          <p:cNvSpPr txBox="1">
            <a:spLocks noChangeArrowheads="1"/>
          </p:cNvSpPr>
          <p:nvPr/>
        </p:nvSpPr>
        <p:spPr bwMode="auto">
          <a:xfrm>
            <a:off x="938213" y="-76200"/>
            <a:ext cx="7519987" cy="1077218"/>
          </a:xfrm>
          <a:prstGeom prst="rect">
            <a:avLst/>
          </a:prstGeom>
          <a:noFill/>
          <a:ln w="9525">
            <a:noFill/>
            <a:miter lim="800000"/>
            <a:headEnd/>
            <a:tailEnd/>
          </a:ln>
        </p:spPr>
        <p:txBody>
          <a:bodyPr wrap="square">
            <a:spAutoFit/>
          </a:bodyPr>
          <a:lstStyle/>
          <a:p>
            <a:pPr eaLnBrk="0" hangingPunct="0">
              <a:spcBef>
                <a:spcPct val="50000"/>
              </a:spcBef>
            </a:pPr>
            <a:r>
              <a:rPr lang="en-US" sz="3200" b="1" dirty="0" smtClean="0">
                <a:solidFill>
                  <a:srgbClr val="FFCC00"/>
                </a:solidFill>
              </a:rPr>
              <a:t>Comparison of SAR and SFMR Wind Speeds</a:t>
            </a:r>
            <a:endParaRPr lang="de-DE" sz="3200" b="1" dirty="0">
              <a:solidFill>
                <a:srgbClr val="FFCC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3"/>
          <a:srcRect/>
          <a:stretch>
            <a:fillRect/>
          </a:stretch>
        </p:blipFill>
        <p:spPr bwMode="auto">
          <a:xfrm>
            <a:off x="781050" y="1066800"/>
            <a:ext cx="3130550" cy="5562600"/>
          </a:xfrm>
          <a:prstGeom prst="rect">
            <a:avLst/>
          </a:prstGeom>
          <a:noFill/>
          <a:ln w="9525">
            <a:noFill/>
            <a:miter lim="800000"/>
            <a:headEnd/>
            <a:tailEnd/>
          </a:ln>
        </p:spPr>
      </p:pic>
      <p:pic>
        <p:nvPicPr>
          <p:cNvPr id="102403" name="Picture 3"/>
          <p:cNvPicPr>
            <a:picLocks noChangeAspect="1" noChangeArrowheads="1"/>
          </p:cNvPicPr>
          <p:nvPr/>
        </p:nvPicPr>
        <p:blipFill>
          <a:blip r:embed="rId4"/>
          <a:srcRect t="14381" r="2705" b="-32"/>
          <a:stretch>
            <a:fillRect/>
          </a:stretch>
        </p:blipFill>
        <p:spPr bwMode="auto">
          <a:xfrm rot="663092">
            <a:off x="5246504" y="1271570"/>
            <a:ext cx="2657475" cy="5169234"/>
          </a:xfrm>
          <a:prstGeom prst="rect">
            <a:avLst/>
          </a:prstGeom>
          <a:noFill/>
          <a:ln w="9525">
            <a:noFill/>
            <a:miter lim="800000"/>
            <a:headEnd/>
            <a:tailEnd/>
          </a:ln>
        </p:spPr>
      </p:pic>
      <p:sp>
        <p:nvSpPr>
          <p:cNvPr id="102404" name="Text Box 2"/>
          <p:cNvSpPr txBox="1">
            <a:spLocks noChangeArrowheads="1"/>
          </p:cNvSpPr>
          <p:nvPr/>
        </p:nvSpPr>
        <p:spPr bwMode="auto">
          <a:xfrm>
            <a:off x="0" y="6396038"/>
            <a:ext cx="7519988" cy="461962"/>
          </a:xfrm>
          <a:prstGeom prst="rect">
            <a:avLst/>
          </a:prstGeom>
          <a:noFill/>
          <a:ln w="9525">
            <a:noFill/>
            <a:miter lim="800000"/>
            <a:headEnd/>
            <a:tailEnd/>
          </a:ln>
        </p:spPr>
        <p:txBody>
          <a:bodyPr>
            <a:prstTxWarp prst="textNoShape">
              <a:avLst/>
            </a:prstTxWarp>
            <a:spAutoFit/>
          </a:bodyPr>
          <a:lstStyle/>
          <a:p>
            <a:pPr defTabSz="457200" eaLnBrk="0" hangingPunct="0">
              <a:spcBef>
                <a:spcPct val="50000"/>
              </a:spcBef>
            </a:pPr>
            <a:r>
              <a:rPr lang="en-US" sz="2400" b="1">
                <a:solidFill>
                  <a:srgbClr val="FFCC00"/>
                </a:solidFill>
              </a:rPr>
              <a:t>Typhoon Malakas</a:t>
            </a:r>
            <a:endParaRPr lang="de-DE" sz="2400" b="1">
              <a:solidFill>
                <a:srgbClr val="FFCC00"/>
              </a:solidFill>
            </a:endParaRPr>
          </a:p>
        </p:txBody>
      </p:sp>
      <p:sp>
        <p:nvSpPr>
          <p:cNvPr id="102405" name="Text Box 3"/>
          <p:cNvSpPr txBox="1">
            <a:spLocks noChangeArrowheads="1"/>
          </p:cNvSpPr>
          <p:nvPr/>
        </p:nvSpPr>
        <p:spPr bwMode="auto">
          <a:xfrm rot="657359">
            <a:off x="5686425" y="955675"/>
            <a:ext cx="2835275" cy="412750"/>
          </a:xfrm>
          <a:prstGeom prst="rect">
            <a:avLst/>
          </a:prstGeom>
          <a:noFill/>
          <a:ln w="9525">
            <a:noFill/>
            <a:miter lim="800000"/>
            <a:headEnd/>
            <a:tailEnd/>
          </a:ln>
        </p:spPr>
        <p:txBody>
          <a:bodyPr lIns="90000" tIns="45000" rIns="90000" bIns="45000">
            <a:prstTxWarp prst="textNoShape">
              <a:avLst/>
            </a:prstTxWarp>
          </a:bodyPr>
          <a:lstStyle/>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FFC000"/>
                </a:solidFill>
                <a:ea typeface="DejaVu Sans" charset="0"/>
              </a:rPr>
              <a:t>NURC Wind Field</a:t>
            </a:r>
          </a:p>
        </p:txBody>
      </p:sp>
      <p:sp>
        <p:nvSpPr>
          <p:cNvPr id="102406" name="Text Box 3"/>
          <p:cNvSpPr txBox="1">
            <a:spLocks noChangeArrowheads="1"/>
          </p:cNvSpPr>
          <p:nvPr/>
        </p:nvSpPr>
        <p:spPr bwMode="auto">
          <a:xfrm rot="1054075">
            <a:off x="1641475" y="1144588"/>
            <a:ext cx="3101975" cy="412750"/>
          </a:xfrm>
          <a:prstGeom prst="rect">
            <a:avLst/>
          </a:prstGeom>
          <a:noFill/>
          <a:ln w="9525">
            <a:noFill/>
            <a:miter lim="800000"/>
            <a:headEnd/>
            <a:tailEnd/>
          </a:ln>
        </p:spPr>
        <p:txBody>
          <a:bodyPr lIns="90000" tIns="45000" rIns="90000" bIns="45000">
            <a:prstTxWarp prst="textNoShape">
              <a:avLst/>
            </a:prstTxWarp>
          </a:bodyPr>
          <a:lstStyle/>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FFC000"/>
                </a:solidFill>
                <a:ea typeface="DejaVu Sans" charset="0"/>
              </a:rPr>
              <a:t>Radarsat-2 SAR image</a:t>
            </a:r>
          </a:p>
        </p:txBody>
      </p:sp>
      <p:sp>
        <p:nvSpPr>
          <p:cNvPr id="102407" name="Text Box 2"/>
          <p:cNvSpPr txBox="1">
            <a:spLocks noChangeArrowheads="1"/>
          </p:cNvSpPr>
          <p:nvPr/>
        </p:nvSpPr>
        <p:spPr bwMode="auto">
          <a:xfrm>
            <a:off x="938213" y="152400"/>
            <a:ext cx="7519987" cy="584200"/>
          </a:xfrm>
          <a:prstGeom prst="rect">
            <a:avLst/>
          </a:prstGeom>
          <a:noFill/>
          <a:ln w="9525">
            <a:noFill/>
            <a:miter lim="800000"/>
            <a:headEnd/>
            <a:tailEnd/>
          </a:ln>
        </p:spPr>
        <p:txBody>
          <a:bodyPr>
            <a:prstTxWarp prst="textNoShape">
              <a:avLst/>
            </a:prstTxWarp>
            <a:spAutoFit/>
          </a:bodyPr>
          <a:lstStyle/>
          <a:p>
            <a:pPr defTabSz="457200" eaLnBrk="0" hangingPunct="0">
              <a:spcBef>
                <a:spcPct val="50000"/>
              </a:spcBef>
            </a:pPr>
            <a:r>
              <a:rPr lang="en-US" sz="3200" b="1" dirty="0" smtClean="0">
                <a:solidFill>
                  <a:srgbClr val="FFCC00"/>
                </a:solidFill>
              </a:rPr>
              <a:t>Assimilating SAR Winds into H*wind</a:t>
            </a:r>
            <a:endParaRPr lang="de-DE" sz="3200" b="1" dirty="0">
              <a:solidFill>
                <a:srgbClr val="FFCC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 name="Picture 1"/>
          <p:cNvPicPr>
            <a:picLocks noChangeAspect="1" noChangeArrowheads="1"/>
          </p:cNvPicPr>
          <p:nvPr/>
        </p:nvPicPr>
        <p:blipFill>
          <a:blip r:embed="rId3"/>
          <a:srcRect l="7519" t="6212" r="8770" b="2552"/>
          <a:stretch>
            <a:fillRect/>
          </a:stretch>
        </p:blipFill>
        <p:spPr bwMode="auto">
          <a:xfrm>
            <a:off x="914400" y="943429"/>
            <a:ext cx="7239000" cy="5914571"/>
          </a:xfrm>
          <a:prstGeom prst="rect">
            <a:avLst/>
          </a:prstGeom>
          <a:noFill/>
          <a:ln w="9525">
            <a:noFill/>
            <a:miter lim="800000"/>
            <a:headEnd/>
            <a:tailEnd/>
          </a:ln>
        </p:spPr>
      </p:pic>
      <p:pic>
        <p:nvPicPr>
          <p:cNvPr id="8" name="Picture 2"/>
          <p:cNvPicPr>
            <a:picLocks noChangeAspect="1" noChangeArrowheads="1"/>
          </p:cNvPicPr>
          <p:nvPr/>
        </p:nvPicPr>
        <p:blipFill>
          <a:blip r:embed="rId4"/>
          <a:srcRect l="13029" t="7579" r="9404" b="10985"/>
          <a:stretch>
            <a:fillRect/>
          </a:stretch>
        </p:blipFill>
        <p:spPr bwMode="auto">
          <a:xfrm>
            <a:off x="1389742" y="1032327"/>
            <a:ext cx="6698807" cy="5272316"/>
          </a:xfrm>
          <a:prstGeom prst="rect">
            <a:avLst/>
          </a:prstGeom>
          <a:noFill/>
          <a:ln w="9525">
            <a:noFill/>
            <a:miter lim="800000"/>
            <a:headEnd/>
            <a:tailEnd/>
          </a:ln>
        </p:spPr>
      </p:pic>
      <p:pic>
        <p:nvPicPr>
          <p:cNvPr id="9" name="Picture 4"/>
          <p:cNvPicPr>
            <a:picLocks noChangeAspect="1" noChangeArrowheads="1"/>
          </p:cNvPicPr>
          <p:nvPr/>
        </p:nvPicPr>
        <p:blipFill>
          <a:blip r:embed="rId5"/>
          <a:srcRect l="13066" t="7536" r="9419" b="11071"/>
          <a:stretch>
            <a:fillRect/>
          </a:stretch>
        </p:blipFill>
        <p:spPr bwMode="auto">
          <a:xfrm>
            <a:off x="1397000" y="1034142"/>
            <a:ext cx="6694714" cy="5269861"/>
          </a:xfrm>
          <a:prstGeom prst="rect">
            <a:avLst/>
          </a:prstGeom>
          <a:noFill/>
          <a:ln w="9525">
            <a:noFill/>
            <a:miter lim="800000"/>
            <a:headEnd/>
            <a:tailEnd/>
          </a:ln>
        </p:spPr>
      </p:pic>
      <p:sp>
        <p:nvSpPr>
          <p:cNvPr id="6" name="Text Box 2"/>
          <p:cNvSpPr txBox="1">
            <a:spLocks noChangeArrowheads="1"/>
          </p:cNvSpPr>
          <p:nvPr/>
        </p:nvSpPr>
        <p:spPr bwMode="auto">
          <a:xfrm>
            <a:off x="938213" y="152400"/>
            <a:ext cx="7519987" cy="584200"/>
          </a:xfrm>
          <a:prstGeom prst="rect">
            <a:avLst/>
          </a:prstGeom>
          <a:noFill/>
          <a:ln w="9525">
            <a:noFill/>
            <a:miter lim="800000"/>
            <a:headEnd/>
            <a:tailEnd/>
          </a:ln>
        </p:spPr>
        <p:txBody>
          <a:bodyPr>
            <a:prstTxWarp prst="textNoShape">
              <a:avLst/>
            </a:prstTxWarp>
            <a:spAutoFit/>
          </a:bodyPr>
          <a:lstStyle/>
          <a:p>
            <a:pPr defTabSz="457200" eaLnBrk="0" hangingPunct="0">
              <a:spcBef>
                <a:spcPct val="50000"/>
              </a:spcBef>
            </a:pPr>
            <a:r>
              <a:rPr lang="en-US" sz="3200" b="1" dirty="0" smtClean="0">
                <a:solidFill>
                  <a:srgbClr val="FFCC00"/>
                </a:solidFill>
              </a:rPr>
              <a:t>Assimilating SAR Winds into H*wind</a:t>
            </a:r>
            <a:endParaRPr lang="de-DE" sz="3200" b="1" dirty="0">
              <a:solidFill>
                <a:srgbClr val="FFCC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p:cNvPicPr>
            <a:picLocks noChangeAspect="1" noChangeArrowheads="1"/>
          </p:cNvPicPr>
          <p:nvPr/>
        </p:nvPicPr>
        <p:blipFill>
          <a:blip r:embed="rId3"/>
          <a:srcRect l="7375" t="2560" r="16766" b="2463"/>
          <a:stretch>
            <a:fillRect/>
          </a:stretch>
        </p:blipFill>
        <p:spPr bwMode="auto">
          <a:xfrm>
            <a:off x="0" y="1860550"/>
            <a:ext cx="4264342" cy="4343400"/>
          </a:xfrm>
          <a:prstGeom prst="rect">
            <a:avLst/>
          </a:prstGeom>
          <a:noFill/>
          <a:ln w="9525">
            <a:noFill/>
            <a:miter lim="800000"/>
            <a:headEnd/>
            <a:tailEnd/>
          </a:ln>
        </p:spPr>
      </p:pic>
      <p:pic>
        <p:nvPicPr>
          <p:cNvPr id="106500" name="Picture 5"/>
          <p:cNvPicPr>
            <a:picLocks noChangeAspect="1" noChangeArrowheads="1"/>
          </p:cNvPicPr>
          <p:nvPr/>
        </p:nvPicPr>
        <p:blipFill>
          <a:blip r:embed="rId4"/>
          <a:srcRect l="6299" t="2869" r="8438" b="2463"/>
          <a:stretch>
            <a:fillRect/>
          </a:stretch>
        </p:blipFill>
        <p:spPr bwMode="auto">
          <a:xfrm>
            <a:off x="4335659" y="1860550"/>
            <a:ext cx="4808341" cy="4343400"/>
          </a:xfrm>
          <a:prstGeom prst="rect">
            <a:avLst/>
          </a:prstGeom>
          <a:noFill/>
          <a:ln w="9525">
            <a:noFill/>
            <a:miter lim="800000"/>
            <a:headEnd/>
            <a:tailEnd/>
          </a:ln>
        </p:spPr>
      </p:pic>
      <p:sp>
        <p:nvSpPr>
          <p:cNvPr id="106502" name="Text Box 3"/>
          <p:cNvSpPr txBox="1">
            <a:spLocks noChangeArrowheads="1"/>
          </p:cNvSpPr>
          <p:nvPr/>
        </p:nvSpPr>
        <p:spPr bwMode="auto">
          <a:xfrm>
            <a:off x="0" y="1219200"/>
            <a:ext cx="3200400" cy="412750"/>
          </a:xfrm>
          <a:prstGeom prst="rect">
            <a:avLst/>
          </a:prstGeom>
          <a:noFill/>
          <a:ln w="9525">
            <a:noFill/>
            <a:miter lim="800000"/>
            <a:headEnd/>
            <a:tailEnd/>
          </a:ln>
        </p:spPr>
        <p:txBody>
          <a:bodyPr lIns="90000" tIns="45000" rIns="90000" bIns="45000">
            <a:prstTxWarp prst="textNoShape">
              <a:avLst/>
            </a:prstTxWarp>
          </a:bodyPr>
          <a:lstStyle/>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dirty="0" smtClean="0">
                <a:solidFill>
                  <a:srgbClr val="FFC000"/>
                </a:solidFill>
                <a:ea typeface="DejaVu Sans" charset="0"/>
              </a:rPr>
              <a:t>H*wind </a:t>
            </a:r>
            <a:r>
              <a:rPr lang="en-US" sz="2000" b="1" dirty="0">
                <a:solidFill>
                  <a:srgbClr val="FFC000"/>
                </a:solidFill>
                <a:ea typeface="DejaVu Sans" charset="0"/>
              </a:rPr>
              <a:t>with in situ </a:t>
            </a:r>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dirty="0">
                <a:solidFill>
                  <a:srgbClr val="FFC000"/>
                </a:solidFill>
                <a:ea typeface="DejaVu Sans" charset="0"/>
              </a:rPr>
              <a:t>and </a:t>
            </a:r>
            <a:r>
              <a:rPr lang="en-US" sz="2000" b="1" dirty="0" smtClean="0">
                <a:solidFill>
                  <a:srgbClr val="FFC000"/>
                </a:solidFill>
                <a:ea typeface="DejaVu Sans" charset="0"/>
              </a:rPr>
              <a:t>SFMR </a:t>
            </a:r>
            <a:endParaRPr lang="en-US" sz="2000" b="1" dirty="0">
              <a:solidFill>
                <a:srgbClr val="FFC000"/>
              </a:solidFill>
              <a:ea typeface="DejaVu Sans" charset="0"/>
            </a:endParaRPr>
          </a:p>
        </p:txBody>
      </p:sp>
      <p:sp>
        <p:nvSpPr>
          <p:cNvPr id="106504" name="Text Box 3"/>
          <p:cNvSpPr txBox="1">
            <a:spLocks noChangeArrowheads="1"/>
          </p:cNvSpPr>
          <p:nvPr/>
        </p:nvSpPr>
        <p:spPr bwMode="auto">
          <a:xfrm>
            <a:off x="4343400" y="1219200"/>
            <a:ext cx="3200400" cy="412750"/>
          </a:xfrm>
          <a:prstGeom prst="rect">
            <a:avLst/>
          </a:prstGeom>
          <a:noFill/>
          <a:ln w="9525">
            <a:noFill/>
            <a:miter lim="800000"/>
            <a:headEnd/>
            <a:tailEnd/>
          </a:ln>
        </p:spPr>
        <p:txBody>
          <a:bodyPr lIns="90000" tIns="45000" rIns="90000" bIns="45000">
            <a:prstTxWarp prst="textNoShape">
              <a:avLst/>
            </a:prstTxWarp>
          </a:bodyPr>
          <a:lstStyle/>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dirty="0" smtClean="0">
                <a:solidFill>
                  <a:srgbClr val="FFC000"/>
                </a:solidFill>
                <a:ea typeface="DejaVu Sans" charset="0"/>
              </a:rPr>
              <a:t>H*wind </a:t>
            </a:r>
            <a:r>
              <a:rPr lang="en-US" sz="2000" b="1" dirty="0">
                <a:solidFill>
                  <a:srgbClr val="FFC000"/>
                </a:solidFill>
                <a:ea typeface="DejaVu Sans" charset="0"/>
              </a:rPr>
              <a:t>with SAR wind field</a:t>
            </a:r>
            <a:r>
              <a:rPr lang="en-US" sz="2000" b="1" dirty="0" smtClean="0">
                <a:solidFill>
                  <a:srgbClr val="FFC000"/>
                </a:solidFill>
                <a:ea typeface="DejaVu Sans" charset="0"/>
              </a:rPr>
              <a:t> solely</a:t>
            </a:r>
            <a:endParaRPr lang="en-US" sz="2000" b="1" dirty="0">
              <a:solidFill>
                <a:srgbClr val="FFC000"/>
              </a:solidFill>
              <a:ea typeface="DejaVu Sans" charset="0"/>
            </a:endParaRPr>
          </a:p>
        </p:txBody>
      </p:sp>
      <p:sp>
        <p:nvSpPr>
          <p:cNvPr id="7" name="Text Box 3"/>
          <p:cNvSpPr txBox="1">
            <a:spLocks noChangeArrowheads="1"/>
          </p:cNvSpPr>
          <p:nvPr/>
        </p:nvSpPr>
        <p:spPr bwMode="auto">
          <a:xfrm>
            <a:off x="76200" y="6292850"/>
            <a:ext cx="6479858" cy="412750"/>
          </a:xfrm>
          <a:prstGeom prst="rect">
            <a:avLst/>
          </a:prstGeom>
          <a:noFill/>
          <a:ln w="9525">
            <a:noFill/>
            <a:miter lim="800000"/>
            <a:headEnd/>
            <a:tailEnd/>
          </a:ln>
        </p:spPr>
        <p:txBody>
          <a:bodyPr lIns="90000" tIns="45000" rIns="90000" bIns="45000">
            <a:prstTxWarp prst="textNoShape">
              <a:avLst/>
            </a:prstTxWarp>
          </a:bodyPr>
          <a:lstStyle/>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dirty="0" smtClean="0">
                <a:solidFill>
                  <a:srgbClr val="FFC000"/>
                </a:solidFill>
                <a:ea typeface="DejaVu Sans" charset="0"/>
              </a:rPr>
              <a:t>We would love to look at SAMURAI !!!</a:t>
            </a:r>
            <a:endParaRPr lang="en-US" sz="2000" b="1" dirty="0">
              <a:solidFill>
                <a:srgbClr val="FFC000"/>
              </a:solidFill>
              <a:ea typeface="DejaVu Sans" charset="0"/>
            </a:endParaRPr>
          </a:p>
        </p:txBody>
      </p:sp>
      <p:sp>
        <p:nvSpPr>
          <p:cNvPr id="8" name="Text Box 2"/>
          <p:cNvSpPr txBox="1">
            <a:spLocks noChangeArrowheads="1"/>
          </p:cNvSpPr>
          <p:nvPr/>
        </p:nvSpPr>
        <p:spPr bwMode="auto">
          <a:xfrm>
            <a:off x="938213" y="152400"/>
            <a:ext cx="7519987" cy="584200"/>
          </a:xfrm>
          <a:prstGeom prst="rect">
            <a:avLst/>
          </a:prstGeom>
          <a:noFill/>
          <a:ln w="9525">
            <a:noFill/>
            <a:miter lim="800000"/>
            <a:headEnd/>
            <a:tailEnd/>
          </a:ln>
        </p:spPr>
        <p:txBody>
          <a:bodyPr>
            <a:prstTxWarp prst="textNoShape">
              <a:avLst/>
            </a:prstTxWarp>
            <a:spAutoFit/>
          </a:bodyPr>
          <a:lstStyle/>
          <a:p>
            <a:pPr defTabSz="457200" eaLnBrk="0" hangingPunct="0">
              <a:spcBef>
                <a:spcPct val="50000"/>
              </a:spcBef>
            </a:pPr>
            <a:r>
              <a:rPr lang="en-US" sz="3200" b="1" dirty="0" smtClean="0">
                <a:solidFill>
                  <a:srgbClr val="FFCC00"/>
                </a:solidFill>
              </a:rPr>
              <a:t>Assimilating SAR Winds into H*wind</a:t>
            </a:r>
            <a:endParaRPr lang="de-DE" sz="3200" b="1" dirty="0">
              <a:solidFill>
                <a:srgbClr val="FFCC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ChangeArrowheads="1"/>
          </p:cNvSpPr>
          <p:nvPr/>
        </p:nvSpPr>
        <p:spPr bwMode="auto">
          <a:xfrm>
            <a:off x="80963" y="2173288"/>
            <a:ext cx="8983662" cy="4448175"/>
          </a:xfrm>
          <a:prstGeom prst="rect">
            <a:avLst/>
          </a:prstGeom>
          <a:solidFill>
            <a:schemeClr val="bg1"/>
          </a:solidFill>
          <a:ln w="9525">
            <a:no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defTabSz="457200">
              <a:defRPr/>
            </a:pPr>
            <a:endParaRPr lang="en-US">
              <a:solidFill>
                <a:srgbClr val="FFFFFF"/>
              </a:solidFill>
            </a:endParaRPr>
          </a:p>
        </p:txBody>
      </p:sp>
      <p:pic>
        <p:nvPicPr>
          <p:cNvPr id="110595" name="Picture 2" descr="qscathwinddir.tif"/>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4700588" y="1905000"/>
            <a:ext cx="4672012" cy="4759325"/>
          </a:xfrm>
          <a:prstGeom prst="rect">
            <a:avLst/>
          </a:prstGeom>
          <a:noFill/>
          <a:ln w="9525">
            <a:noFill/>
            <a:miter lim="800000"/>
            <a:headEnd/>
            <a:tailEnd/>
          </a:ln>
        </p:spPr>
      </p:pic>
      <p:pic>
        <p:nvPicPr>
          <p:cNvPr id="110596" name="Picture 13" descr="qscatwisardir.tif"/>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152400" y="1906588"/>
            <a:ext cx="4692650" cy="4772025"/>
          </a:xfrm>
          <a:prstGeom prst="rect">
            <a:avLst/>
          </a:prstGeom>
          <a:noFill/>
          <a:ln w="9525">
            <a:noFill/>
            <a:miter lim="800000"/>
            <a:headEnd/>
            <a:tailEnd/>
          </a:ln>
        </p:spPr>
      </p:pic>
      <p:sp>
        <p:nvSpPr>
          <p:cNvPr id="110597" name="Text Box 3"/>
          <p:cNvSpPr txBox="1">
            <a:spLocks noChangeArrowheads="1"/>
          </p:cNvSpPr>
          <p:nvPr/>
        </p:nvSpPr>
        <p:spPr bwMode="auto">
          <a:xfrm>
            <a:off x="381000" y="1187450"/>
            <a:ext cx="2835275" cy="412750"/>
          </a:xfrm>
          <a:prstGeom prst="rect">
            <a:avLst/>
          </a:prstGeom>
          <a:noFill/>
          <a:ln w="9525">
            <a:noFill/>
            <a:miter lim="800000"/>
            <a:headEnd/>
            <a:tailEnd/>
          </a:ln>
        </p:spPr>
        <p:txBody>
          <a:bodyPr lIns="90000" tIns="45000" rIns="90000" bIns="45000">
            <a:prstTxWarp prst="textNoShape">
              <a:avLst/>
            </a:prstTxWarp>
          </a:bodyPr>
          <a:lstStyle/>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FFC000"/>
                </a:solidFill>
                <a:ea typeface="DejaVu Sans" charset="0"/>
              </a:rPr>
              <a:t>SAR wind directions </a:t>
            </a:r>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FFC000"/>
                </a:solidFill>
                <a:ea typeface="DejaVu Sans" charset="0"/>
              </a:rPr>
              <a:t>NURC-GD merged</a:t>
            </a:r>
          </a:p>
        </p:txBody>
      </p:sp>
      <p:sp>
        <p:nvSpPr>
          <p:cNvPr id="110598" name="Text Box 3"/>
          <p:cNvSpPr txBox="1">
            <a:spLocks noChangeArrowheads="1"/>
          </p:cNvSpPr>
          <p:nvPr/>
        </p:nvSpPr>
        <p:spPr bwMode="auto">
          <a:xfrm>
            <a:off x="4953000" y="1187450"/>
            <a:ext cx="3429000" cy="412750"/>
          </a:xfrm>
          <a:prstGeom prst="rect">
            <a:avLst/>
          </a:prstGeom>
          <a:noFill/>
          <a:ln w="9525">
            <a:noFill/>
            <a:miter lim="800000"/>
            <a:headEnd/>
            <a:tailEnd/>
          </a:ln>
        </p:spPr>
        <p:txBody>
          <a:bodyPr lIns="90000" tIns="45000" rIns="90000" bIns="45000">
            <a:prstTxWarp prst="textNoShape">
              <a:avLst/>
            </a:prstTxWarp>
          </a:bodyPr>
          <a:lstStyle/>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dirty="0" smtClean="0">
                <a:solidFill>
                  <a:srgbClr val="FFC000"/>
                </a:solidFill>
                <a:ea typeface="DejaVu Sans" charset="0"/>
              </a:rPr>
              <a:t>H*wind </a:t>
            </a:r>
            <a:r>
              <a:rPr lang="en-US" sz="2000" b="1" dirty="0">
                <a:solidFill>
                  <a:srgbClr val="FFC000"/>
                </a:solidFill>
                <a:ea typeface="DejaVu Sans" charset="0"/>
              </a:rPr>
              <a:t>wind directions </a:t>
            </a:r>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dirty="0">
                <a:solidFill>
                  <a:srgbClr val="FFC000"/>
                </a:solidFill>
                <a:ea typeface="DejaVu Sans" charset="0"/>
              </a:rPr>
              <a:t>assimilation of SAR wind field (solely)</a:t>
            </a:r>
          </a:p>
        </p:txBody>
      </p:sp>
      <p:sp>
        <p:nvSpPr>
          <p:cNvPr id="110599" name="TextBox 10"/>
          <p:cNvSpPr txBox="1">
            <a:spLocks noChangeArrowheads="1"/>
          </p:cNvSpPr>
          <p:nvPr/>
        </p:nvSpPr>
        <p:spPr bwMode="auto">
          <a:xfrm>
            <a:off x="1066800" y="2514600"/>
            <a:ext cx="2133600" cy="646113"/>
          </a:xfrm>
          <a:prstGeom prst="rect">
            <a:avLst/>
          </a:prstGeom>
          <a:noFill/>
          <a:ln w="9525">
            <a:noFill/>
            <a:miter lim="800000"/>
            <a:headEnd/>
            <a:tailEnd/>
          </a:ln>
        </p:spPr>
        <p:txBody>
          <a:bodyPr>
            <a:prstTxWarp prst="textNoShape">
              <a:avLst/>
            </a:prstTxWarp>
            <a:spAutoFit/>
          </a:bodyPr>
          <a:lstStyle/>
          <a:p>
            <a:pPr defTabSz="457200"/>
            <a:r>
              <a:rPr lang="en-US" sz="1200">
                <a:ea typeface="Arial" charset="0"/>
                <a:cs typeface="Arial" charset="0"/>
              </a:rPr>
              <a:t>cor = 0.96</a:t>
            </a:r>
          </a:p>
          <a:p>
            <a:pPr defTabSz="457200"/>
            <a:r>
              <a:rPr lang="en-US" sz="1200">
                <a:ea typeface="Arial" charset="0"/>
                <a:cs typeface="Arial" charset="0"/>
              </a:rPr>
              <a:t>rms = 17.6°</a:t>
            </a:r>
          </a:p>
          <a:p>
            <a:pPr defTabSz="457200"/>
            <a:r>
              <a:rPr lang="en-US" sz="1200">
                <a:ea typeface="Arial" charset="0"/>
                <a:cs typeface="Arial" charset="0"/>
              </a:rPr>
              <a:t>bias = 6.4° </a:t>
            </a:r>
            <a:r>
              <a:rPr lang="en-US" sz="1200"/>
              <a:t>	</a:t>
            </a:r>
          </a:p>
        </p:txBody>
      </p:sp>
      <p:sp>
        <p:nvSpPr>
          <p:cNvPr id="110600" name="TextBox 11"/>
          <p:cNvSpPr txBox="1">
            <a:spLocks noChangeArrowheads="1"/>
          </p:cNvSpPr>
          <p:nvPr/>
        </p:nvSpPr>
        <p:spPr bwMode="auto">
          <a:xfrm>
            <a:off x="5638800" y="2514600"/>
            <a:ext cx="2133600" cy="646113"/>
          </a:xfrm>
          <a:prstGeom prst="rect">
            <a:avLst/>
          </a:prstGeom>
          <a:noFill/>
          <a:ln w="9525">
            <a:noFill/>
            <a:miter lim="800000"/>
            <a:headEnd/>
            <a:tailEnd/>
          </a:ln>
        </p:spPr>
        <p:txBody>
          <a:bodyPr>
            <a:prstTxWarp prst="textNoShape">
              <a:avLst/>
            </a:prstTxWarp>
            <a:spAutoFit/>
          </a:bodyPr>
          <a:lstStyle/>
          <a:p>
            <a:pPr defTabSz="457200"/>
            <a:r>
              <a:rPr lang="en-US" sz="1200" dirty="0" err="1">
                <a:ea typeface="Arial" charset="0"/>
                <a:cs typeface="Arial" charset="0"/>
              </a:rPr>
              <a:t>cor</a:t>
            </a:r>
            <a:r>
              <a:rPr lang="en-US" sz="1200" dirty="0">
                <a:ea typeface="Arial" charset="0"/>
                <a:cs typeface="Arial" charset="0"/>
              </a:rPr>
              <a:t> = 0.97</a:t>
            </a:r>
          </a:p>
          <a:p>
            <a:pPr defTabSz="457200"/>
            <a:r>
              <a:rPr lang="en-US" sz="1200" dirty="0" err="1">
                <a:ea typeface="Arial" charset="0"/>
                <a:cs typeface="Arial" charset="0"/>
              </a:rPr>
              <a:t>rms</a:t>
            </a:r>
            <a:r>
              <a:rPr lang="en-US" sz="1200" dirty="0">
                <a:ea typeface="Arial" charset="0"/>
                <a:cs typeface="Arial" charset="0"/>
              </a:rPr>
              <a:t> = 16.6°</a:t>
            </a:r>
          </a:p>
          <a:p>
            <a:pPr defTabSz="457200"/>
            <a:r>
              <a:rPr lang="en-US" sz="1200" dirty="0">
                <a:ea typeface="Arial" charset="0"/>
                <a:cs typeface="Arial" charset="0"/>
              </a:rPr>
              <a:t>bias = 5.7° </a:t>
            </a:r>
            <a:r>
              <a:rPr lang="en-US" sz="1200" dirty="0"/>
              <a:t>	</a:t>
            </a:r>
          </a:p>
        </p:txBody>
      </p:sp>
      <p:sp>
        <p:nvSpPr>
          <p:cNvPr id="110601" name="Text Box 2"/>
          <p:cNvSpPr txBox="1">
            <a:spLocks noChangeArrowheads="1"/>
          </p:cNvSpPr>
          <p:nvPr/>
        </p:nvSpPr>
        <p:spPr bwMode="auto">
          <a:xfrm>
            <a:off x="938213" y="-76200"/>
            <a:ext cx="7519987" cy="1077913"/>
          </a:xfrm>
          <a:prstGeom prst="rect">
            <a:avLst/>
          </a:prstGeom>
          <a:noFill/>
          <a:ln w="9525">
            <a:noFill/>
            <a:miter lim="800000"/>
            <a:headEnd/>
            <a:tailEnd/>
          </a:ln>
        </p:spPr>
        <p:txBody>
          <a:bodyPr>
            <a:prstTxWarp prst="textNoShape">
              <a:avLst/>
            </a:prstTxWarp>
            <a:spAutoFit/>
          </a:bodyPr>
          <a:lstStyle/>
          <a:p>
            <a:pPr defTabSz="457200" eaLnBrk="0" hangingPunct="0">
              <a:spcBef>
                <a:spcPct val="50000"/>
              </a:spcBef>
            </a:pPr>
            <a:r>
              <a:rPr lang="en-US" sz="3200" b="1">
                <a:solidFill>
                  <a:srgbClr val="FFCC00"/>
                </a:solidFill>
              </a:rPr>
              <a:t>Comparison of SAR to Quikscat winds</a:t>
            </a:r>
            <a:endParaRPr lang="de-DE" sz="3200" b="1">
              <a:solidFill>
                <a:srgbClr val="FFCC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ChangeArrowheads="1"/>
          </p:cNvSpPr>
          <p:nvPr/>
        </p:nvSpPr>
        <p:spPr bwMode="auto">
          <a:xfrm>
            <a:off x="80963" y="2173288"/>
            <a:ext cx="8983662" cy="4448175"/>
          </a:xfrm>
          <a:prstGeom prst="rect">
            <a:avLst/>
          </a:prstGeom>
          <a:solidFill>
            <a:schemeClr val="bg1"/>
          </a:solidFill>
          <a:ln w="9525">
            <a:no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defTabSz="457200">
              <a:defRPr/>
            </a:pPr>
            <a:endParaRPr lang="en-US">
              <a:solidFill>
                <a:srgbClr val="FFFFFF"/>
              </a:solidFill>
            </a:endParaRPr>
          </a:p>
        </p:txBody>
      </p:sp>
      <p:pic>
        <p:nvPicPr>
          <p:cNvPr id="111619" name="Picture 14" descr="stats_qscat_wisar.png"/>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482600" y="1911350"/>
            <a:ext cx="5345113" cy="4772025"/>
          </a:xfrm>
          <a:prstGeom prst="rect">
            <a:avLst/>
          </a:prstGeom>
          <a:noFill/>
          <a:ln w="9525">
            <a:noFill/>
            <a:miter lim="800000"/>
            <a:headEnd/>
            <a:tailEnd/>
          </a:ln>
        </p:spPr>
      </p:pic>
      <p:pic>
        <p:nvPicPr>
          <p:cNvPr id="111620" name="Picture 16" descr="stats_qscat_hwind.png"/>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4697413" y="1911350"/>
            <a:ext cx="4687887" cy="4764088"/>
          </a:xfrm>
          <a:prstGeom prst="rect">
            <a:avLst/>
          </a:prstGeom>
          <a:noFill/>
          <a:ln w="9525">
            <a:noFill/>
            <a:miter lim="800000"/>
            <a:headEnd/>
            <a:tailEnd/>
          </a:ln>
        </p:spPr>
      </p:pic>
      <p:sp>
        <p:nvSpPr>
          <p:cNvPr id="111621" name="Text Box 3"/>
          <p:cNvSpPr txBox="1">
            <a:spLocks noChangeArrowheads="1"/>
          </p:cNvSpPr>
          <p:nvPr/>
        </p:nvSpPr>
        <p:spPr bwMode="auto">
          <a:xfrm>
            <a:off x="381000" y="1187450"/>
            <a:ext cx="2835275" cy="412750"/>
          </a:xfrm>
          <a:prstGeom prst="rect">
            <a:avLst/>
          </a:prstGeom>
          <a:noFill/>
          <a:ln w="9525">
            <a:noFill/>
            <a:miter lim="800000"/>
            <a:headEnd/>
            <a:tailEnd/>
          </a:ln>
        </p:spPr>
        <p:txBody>
          <a:bodyPr lIns="90000" tIns="45000" rIns="90000" bIns="45000">
            <a:prstTxWarp prst="textNoShape">
              <a:avLst/>
            </a:prstTxWarp>
          </a:bodyPr>
          <a:lstStyle/>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FFC000"/>
                </a:solidFill>
                <a:ea typeface="DejaVu Sans" charset="0"/>
              </a:rPr>
              <a:t>SAR wind speeds </a:t>
            </a:r>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FFC000"/>
                </a:solidFill>
                <a:ea typeface="DejaVu Sans" charset="0"/>
              </a:rPr>
              <a:t>NURC-GD merged</a:t>
            </a:r>
          </a:p>
        </p:txBody>
      </p:sp>
      <p:sp>
        <p:nvSpPr>
          <p:cNvPr id="111622" name="Text Box 3"/>
          <p:cNvSpPr txBox="1">
            <a:spLocks noChangeArrowheads="1"/>
          </p:cNvSpPr>
          <p:nvPr/>
        </p:nvSpPr>
        <p:spPr bwMode="auto">
          <a:xfrm>
            <a:off x="4953000" y="1187450"/>
            <a:ext cx="3429000" cy="412750"/>
          </a:xfrm>
          <a:prstGeom prst="rect">
            <a:avLst/>
          </a:prstGeom>
          <a:noFill/>
          <a:ln w="9525">
            <a:noFill/>
            <a:miter lim="800000"/>
            <a:headEnd/>
            <a:tailEnd/>
          </a:ln>
        </p:spPr>
        <p:txBody>
          <a:bodyPr lIns="90000" tIns="45000" rIns="90000" bIns="45000">
            <a:prstTxWarp prst="textNoShape">
              <a:avLst/>
            </a:prstTxWarp>
          </a:bodyPr>
          <a:lstStyle/>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dirty="0" smtClean="0">
                <a:solidFill>
                  <a:srgbClr val="FFC000"/>
                </a:solidFill>
                <a:ea typeface="DejaVu Sans" charset="0"/>
              </a:rPr>
              <a:t>H*wind </a:t>
            </a:r>
            <a:r>
              <a:rPr lang="en-US" sz="2000" b="1" dirty="0">
                <a:solidFill>
                  <a:srgbClr val="FFC000"/>
                </a:solidFill>
                <a:ea typeface="DejaVu Sans" charset="0"/>
              </a:rPr>
              <a:t>wind speeds </a:t>
            </a:r>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dirty="0">
                <a:solidFill>
                  <a:srgbClr val="FFC000"/>
                </a:solidFill>
                <a:ea typeface="DejaVu Sans" charset="0"/>
              </a:rPr>
              <a:t>assimilation of SAR wind field (solely)</a:t>
            </a:r>
          </a:p>
        </p:txBody>
      </p:sp>
      <p:sp>
        <p:nvSpPr>
          <p:cNvPr id="111623" name="Text Box 2"/>
          <p:cNvSpPr txBox="1">
            <a:spLocks noChangeArrowheads="1"/>
          </p:cNvSpPr>
          <p:nvPr/>
        </p:nvSpPr>
        <p:spPr bwMode="auto">
          <a:xfrm>
            <a:off x="938213" y="-76200"/>
            <a:ext cx="7519987" cy="1077913"/>
          </a:xfrm>
          <a:prstGeom prst="rect">
            <a:avLst/>
          </a:prstGeom>
          <a:noFill/>
          <a:ln w="9525">
            <a:noFill/>
            <a:miter lim="800000"/>
            <a:headEnd/>
            <a:tailEnd/>
          </a:ln>
        </p:spPr>
        <p:txBody>
          <a:bodyPr>
            <a:prstTxWarp prst="textNoShape">
              <a:avLst/>
            </a:prstTxWarp>
            <a:spAutoFit/>
          </a:bodyPr>
          <a:lstStyle/>
          <a:p>
            <a:pPr defTabSz="457200" eaLnBrk="0" hangingPunct="0">
              <a:spcBef>
                <a:spcPct val="50000"/>
              </a:spcBef>
            </a:pPr>
            <a:r>
              <a:rPr lang="en-US" sz="3200" b="1">
                <a:solidFill>
                  <a:srgbClr val="FFCC00"/>
                </a:solidFill>
              </a:rPr>
              <a:t>Comparison of SAR to Quikscat winds</a:t>
            </a:r>
            <a:endParaRPr lang="de-DE" sz="3200" b="1">
              <a:solidFill>
                <a:srgbClr val="FFCC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547813" y="-76200"/>
            <a:ext cx="7291387" cy="1569660"/>
          </a:xfrm>
          <a:prstGeom prst="rect">
            <a:avLst/>
          </a:prstGeom>
          <a:noFill/>
          <a:ln w="9525">
            <a:noFill/>
            <a:miter lim="800000"/>
            <a:headEnd/>
            <a:tailEnd/>
          </a:ln>
        </p:spPr>
        <p:txBody>
          <a:bodyPr wrap="square">
            <a:spAutoFit/>
          </a:bodyPr>
          <a:lstStyle/>
          <a:p>
            <a:pPr eaLnBrk="0" hangingPunct="0">
              <a:spcBef>
                <a:spcPct val="50000"/>
              </a:spcBef>
            </a:pPr>
            <a:r>
              <a:rPr lang="en-US" sz="3200" b="1" dirty="0" smtClean="0">
                <a:solidFill>
                  <a:srgbClr val="FFCC00"/>
                </a:solidFill>
              </a:rPr>
              <a:t>Qualitative Comparison of Winds from </a:t>
            </a:r>
            <a:r>
              <a:rPr lang="en-US" sz="3200" b="1" dirty="0" err="1" smtClean="0">
                <a:solidFill>
                  <a:srgbClr val="FFCC00"/>
                </a:solidFill>
              </a:rPr>
              <a:t>TerraSAR</a:t>
            </a:r>
            <a:r>
              <a:rPr lang="en-US" sz="3200" b="1" dirty="0" smtClean="0">
                <a:solidFill>
                  <a:srgbClr val="FFCC00"/>
                </a:solidFill>
              </a:rPr>
              <a:t>-X to ASCAT (Preliminary)</a:t>
            </a:r>
            <a:endParaRPr lang="de-DE" sz="3200" b="1" dirty="0">
              <a:solidFill>
                <a:srgbClr val="FFCC00"/>
              </a:solidFill>
            </a:endParaRPr>
          </a:p>
        </p:txBody>
      </p:sp>
      <p:pic>
        <p:nvPicPr>
          <p:cNvPr id="6" name="Picture 5" descr="megi_ascat.png"/>
          <p:cNvPicPr>
            <a:picLocks noChangeAspect="1"/>
          </p:cNvPicPr>
          <p:nvPr/>
        </p:nvPicPr>
        <p:blipFill>
          <a:blip r:embed="rId2"/>
          <a:srcRect l="1715" r="33665" b="21309"/>
          <a:stretch>
            <a:fillRect/>
          </a:stretch>
        </p:blipFill>
        <p:spPr>
          <a:xfrm>
            <a:off x="1512145" y="921024"/>
            <a:ext cx="8667337" cy="5936975"/>
          </a:xfrm>
          <a:prstGeom prst="rect">
            <a:avLst/>
          </a:prstGeom>
        </p:spPr>
      </p:pic>
      <p:pic>
        <p:nvPicPr>
          <p:cNvPr id="4" name="Picture 3" descr="ASAR_20101021220546.20km_NURCPROD_xmodVVmouche_1000.png"/>
          <p:cNvPicPr>
            <a:picLocks noChangeAspect="1"/>
          </p:cNvPicPr>
          <p:nvPr/>
        </p:nvPicPr>
        <p:blipFill>
          <a:blip r:embed="rId3"/>
          <a:srcRect l="3322" t="19196" r="37959" b="6860"/>
          <a:stretch>
            <a:fillRect/>
          </a:stretch>
        </p:blipFill>
        <p:spPr>
          <a:xfrm>
            <a:off x="0" y="0"/>
            <a:ext cx="1524000" cy="6889775"/>
          </a:xfrm>
          <a:prstGeom prst="rect">
            <a:avLst/>
          </a:prstGeom>
        </p:spPr>
      </p:pic>
      <p:pic>
        <p:nvPicPr>
          <p:cNvPr id="5" name="Picture 4" descr="ASAR_20101021220546.20km_NURCPROD_xmodVVmouche_1000.png"/>
          <p:cNvPicPr>
            <a:picLocks noChangeAspect="1"/>
          </p:cNvPicPr>
          <p:nvPr/>
        </p:nvPicPr>
        <p:blipFill>
          <a:blip r:embed="rId3"/>
          <a:srcRect t="93186"/>
          <a:stretch>
            <a:fillRect/>
          </a:stretch>
        </p:blipFill>
        <p:spPr>
          <a:xfrm>
            <a:off x="1366294" y="6390679"/>
            <a:ext cx="1910306" cy="467321"/>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katrina_sub_im_300"/>
          <p:cNvPicPr>
            <a:picLocks noChangeAspect="1" noChangeArrowheads="1"/>
          </p:cNvPicPr>
          <p:nvPr/>
        </p:nvPicPr>
        <p:blipFill>
          <a:blip r:embed="rId3"/>
          <a:srcRect l="9677" t="5270" b="18946"/>
          <a:stretch>
            <a:fillRect/>
          </a:stretch>
        </p:blipFill>
        <p:spPr bwMode="auto">
          <a:xfrm>
            <a:off x="-76200" y="-533400"/>
            <a:ext cx="9601200" cy="8410047"/>
          </a:xfrm>
          <a:prstGeom prst="rect">
            <a:avLst/>
          </a:prstGeom>
          <a:noFill/>
          <a:ln w="9525">
            <a:noFill/>
            <a:miter lim="800000"/>
            <a:headEnd/>
            <a:tailEnd/>
          </a:ln>
        </p:spPr>
      </p:pic>
      <p:sp>
        <p:nvSpPr>
          <p:cNvPr id="63492" name="Text Box 4"/>
          <p:cNvSpPr txBox="1">
            <a:spLocks noChangeArrowheads="1"/>
          </p:cNvSpPr>
          <p:nvPr/>
        </p:nvSpPr>
        <p:spPr bwMode="auto">
          <a:xfrm>
            <a:off x="228600" y="109446"/>
            <a:ext cx="8686800" cy="1200329"/>
          </a:xfrm>
          <a:prstGeom prst="rect">
            <a:avLst/>
          </a:prstGeom>
          <a:solidFill>
            <a:srgbClr val="FFFFFF">
              <a:alpha val="60001"/>
            </a:srgbClr>
          </a:solidFill>
          <a:ln w="9525">
            <a:noFill/>
            <a:miter lim="800000"/>
            <a:headEnd/>
            <a:tailEnd/>
          </a:ln>
          <a:effectLst/>
        </p:spPr>
        <p:txBody>
          <a:bodyPr wrap="square">
            <a:spAutoFit/>
          </a:bodyPr>
          <a:lstStyle/>
          <a:p>
            <a:pPr algn="ctr" eaLnBrk="0" fontAlgn="base" hangingPunct="0">
              <a:spcBef>
                <a:spcPct val="0"/>
              </a:spcBef>
              <a:spcAft>
                <a:spcPct val="0"/>
              </a:spcAft>
            </a:pPr>
            <a:r>
              <a:rPr lang="en-US" sz="3600" b="1" dirty="0" smtClean="0">
                <a:solidFill>
                  <a:srgbClr val="FFCC00"/>
                </a:solidFill>
                <a:latin typeface="Arial Black" charset="0"/>
              </a:rPr>
              <a:t>Local Gradient SAR Wind Directions and H*wind SAR Winds</a:t>
            </a:r>
            <a:endParaRPr lang="de-DE" sz="3600" b="1" dirty="0" smtClean="0">
              <a:solidFill>
                <a:srgbClr val="FFCC00"/>
              </a:solidFill>
              <a:latin typeface="Arial Black" charset="0"/>
            </a:endParaRPr>
          </a:p>
        </p:txBody>
      </p:sp>
      <p:sp>
        <p:nvSpPr>
          <p:cNvPr id="11" name="Text Box 8"/>
          <p:cNvSpPr txBox="1">
            <a:spLocks noChangeArrowheads="1"/>
          </p:cNvSpPr>
          <p:nvPr/>
        </p:nvSpPr>
        <p:spPr bwMode="auto">
          <a:xfrm>
            <a:off x="257232" y="76200"/>
            <a:ext cx="8686800" cy="1200329"/>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pPr>
            <a:r>
              <a:rPr lang="en-US" sz="3600" b="1" dirty="0" smtClean="0">
                <a:solidFill>
                  <a:srgbClr val="000062"/>
                </a:solidFill>
                <a:latin typeface="Arial Black" charset="0"/>
              </a:rPr>
              <a:t>Local Gradient SAR Wind Directions and H*wind SAR Winds</a:t>
            </a:r>
            <a:endParaRPr lang="de-DE" sz="3600" b="1" dirty="0" smtClean="0">
              <a:solidFill>
                <a:srgbClr val="000062"/>
              </a:solidFill>
              <a:latin typeface="Arial Black" charset="0"/>
            </a:endParaRPr>
          </a:p>
        </p:txBody>
      </p:sp>
      <p:sp>
        <p:nvSpPr>
          <p:cNvPr id="12" name="Text Box 5"/>
          <p:cNvSpPr txBox="1">
            <a:spLocks noChangeArrowheads="1"/>
          </p:cNvSpPr>
          <p:nvPr/>
        </p:nvSpPr>
        <p:spPr bwMode="auto">
          <a:xfrm>
            <a:off x="1447800" y="4114800"/>
            <a:ext cx="6248400" cy="2554545"/>
          </a:xfrm>
          <a:prstGeom prst="rect">
            <a:avLst/>
          </a:prstGeom>
          <a:solidFill>
            <a:srgbClr val="FFFFFF">
              <a:alpha val="49000"/>
            </a:srgbClr>
          </a:solidFill>
          <a:ln w="9525">
            <a:noFill/>
            <a:miter lim="800000"/>
            <a:headEnd/>
            <a:tailEnd/>
          </a:ln>
          <a:effectLst/>
        </p:spPr>
        <p:txBody>
          <a:bodyPr wrap="square">
            <a:spAutoFit/>
          </a:bodyPr>
          <a:lstStyle/>
          <a:p>
            <a:pPr>
              <a:spcAft>
                <a:spcPts val="1200"/>
              </a:spcAft>
            </a:pPr>
            <a:r>
              <a:rPr lang="en-US" sz="2400" b="1" dirty="0" smtClean="0">
                <a:solidFill>
                  <a:srgbClr val="000062"/>
                </a:solidFill>
              </a:rPr>
              <a:t>Outline: </a:t>
            </a:r>
          </a:p>
          <a:p>
            <a:pPr>
              <a:spcAft>
                <a:spcPts val="1200"/>
              </a:spcAft>
              <a:buFont typeface="Arial"/>
              <a:buChar char="•"/>
            </a:pPr>
            <a:r>
              <a:rPr lang="en-US" sz="2400" b="1" dirty="0" smtClean="0">
                <a:solidFill>
                  <a:srgbClr val="000062"/>
                </a:solidFill>
              </a:rPr>
              <a:t> SAR wind direction retrieval</a:t>
            </a:r>
          </a:p>
          <a:p>
            <a:pPr>
              <a:spcAft>
                <a:spcPts val="1200"/>
              </a:spcAft>
              <a:buFont typeface="Arial"/>
              <a:buChar char="•"/>
            </a:pPr>
            <a:r>
              <a:rPr lang="en-US" sz="2400" b="1" dirty="0" smtClean="0">
                <a:solidFill>
                  <a:srgbClr val="000062"/>
                </a:solidFill>
              </a:rPr>
              <a:t> SAR wind field error estimator</a:t>
            </a:r>
          </a:p>
          <a:p>
            <a:pPr>
              <a:spcAft>
                <a:spcPts val="1200"/>
              </a:spcAft>
              <a:buFont typeface="Arial"/>
              <a:buChar char="•"/>
            </a:pPr>
            <a:r>
              <a:rPr lang="en-US" sz="2400" b="1" dirty="0" smtClean="0">
                <a:solidFill>
                  <a:srgbClr val="000062"/>
                </a:solidFill>
              </a:rPr>
              <a:t> Assimilation of SAR winds into H*wind</a:t>
            </a:r>
          </a:p>
          <a:p>
            <a:pPr>
              <a:spcAft>
                <a:spcPts val="1200"/>
              </a:spcAft>
              <a:buFont typeface="Arial"/>
              <a:buChar char="•"/>
            </a:pPr>
            <a:r>
              <a:rPr lang="en-US" sz="2400" b="1" dirty="0" smtClean="0">
                <a:solidFill>
                  <a:srgbClr val="000062"/>
                </a:solidFill>
              </a:rPr>
              <a:t> SAR Wind field retrieval utilizing X-band</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
          <p:cNvSpPr>
            <a:spLocks/>
          </p:cNvSpPr>
          <p:nvPr/>
        </p:nvSpPr>
        <p:spPr bwMode="auto">
          <a:xfrm rot="10800000" flipH="1">
            <a:off x="0" y="3670300"/>
            <a:ext cx="9144000" cy="3200400"/>
          </a:xfrm>
          <a:prstGeom prst="rect">
            <a:avLst/>
          </a:prstGeom>
          <a:solidFill>
            <a:srgbClr val="000000"/>
          </a:solidFill>
          <a:ln w="9525">
            <a:noFill/>
            <a:miter lim="800000"/>
            <a:headEnd/>
            <a:tailEnd/>
          </a:ln>
        </p:spPr>
        <p:txBody>
          <a:bodyPr lIns="0" tIns="0" rIns="0" bIns="0">
            <a:prstTxWarp prst="textNoShape">
              <a:avLst/>
            </a:prstTxWarp>
          </a:bodyPr>
          <a:lstStyle/>
          <a:p>
            <a:endParaRPr lang="en-US" dirty="0"/>
          </a:p>
        </p:txBody>
      </p:sp>
      <p:sp>
        <p:nvSpPr>
          <p:cNvPr id="114691" name="Rectangle 2"/>
          <p:cNvSpPr>
            <a:spLocks/>
          </p:cNvSpPr>
          <p:nvPr/>
        </p:nvSpPr>
        <p:spPr bwMode="auto">
          <a:xfrm rot="10800000" flipH="1">
            <a:off x="0" y="1181100"/>
            <a:ext cx="9144000" cy="4686300"/>
          </a:xfrm>
          <a:prstGeom prst="rect">
            <a:avLst/>
          </a:prstGeom>
          <a:gradFill rotWithShape="0">
            <a:gsLst>
              <a:gs pos="0">
                <a:srgbClr val="1123A7"/>
              </a:gs>
              <a:gs pos="100000">
                <a:srgbClr val="000000"/>
              </a:gs>
            </a:gsLst>
            <a:lin ang="5400000" scaled="1"/>
          </a:gradFill>
          <a:ln w="9525">
            <a:noFill/>
            <a:miter lim="800000"/>
            <a:headEnd/>
            <a:tailEnd/>
          </a:ln>
        </p:spPr>
        <p:txBody>
          <a:bodyPr lIns="0" tIns="0" rIns="0" bIns="0">
            <a:prstTxWarp prst="textNoShape">
              <a:avLst/>
            </a:prstTxWarp>
          </a:bodyPr>
          <a:lstStyle/>
          <a:p>
            <a:endParaRPr lang="en-US" dirty="0"/>
          </a:p>
        </p:txBody>
      </p:sp>
      <p:sp>
        <p:nvSpPr>
          <p:cNvPr id="114692" name="Rectangle 3"/>
          <p:cNvSpPr>
            <a:spLocks/>
          </p:cNvSpPr>
          <p:nvPr/>
        </p:nvSpPr>
        <p:spPr bwMode="auto">
          <a:xfrm rot="10800000" flipH="1">
            <a:off x="-12700" y="-9525"/>
            <a:ext cx="7239000" cy="1193800"/>
          </a:xfrm>
          <a:prstGeom prst="rect">
            <a:avLst/>
          </a:prstGeom>
          <a:solidFill>
            <a:srgbClr val="1123A7"/>
          </a:solidFill>
          <a:ln w="9525">
            <a:noFill/>
            <a:miter lim="800000"/>
            <a:headEnd/>
            <a:tailEnd/>
          </a:ln>
        </p:spPr>
        <p:txBody>
          <a:bodyPr lIns="0" tIns="0" rIns="0" bIns="0">
            <a:prstTxWarp prst="textNoShape">
              <a:avLst/>
            </a:prstTxWarp>
          </a:bodyPr>
          <a:lstStyle/>
          <a:p>
            <a:endParaRPr lang="en-US" dirty="0"/>
          </a:p>
        </p:txBody>
      </p:sp>
      <p:grpSp>
        <p:nvGrpSpPr>
          <p:cNvPr id="2" name="Group 4"/>
          <p:cNvGrpSpPr>
            <a:grpSpLocks/>
          </p:cNvGrpSpPr>
          <p:nvPr/>
        </p:nvGrpSpPr>
        <p:grpSpPr bwMode="auto">
          <a:xfrm>
            <a:off x="7164388" y="7938"/>
            <a:ext cx="1841500" cy="498475"/>
            <a:chOff x="0" y="0"/>
            <a:chExt cx="1160" cy="314"/>
          </a:xfrm>
        </p:grpSpPr>
        <p:pic>
          <p:nvPicPr>
            <p:cNvPr id="114704" name="Picture 5"/>
            <p:cNvPicPr>
              <a:picLocks noChangeArrowheads="1"/>
            </p:cNvPicPr>
            <p:nvPr/>
          </p:nvPicPr>
          <p:blipFill>
            <a:blip r:embed="rId2"/>
            <a:srcRect/>
            <a:stretch>
              <a:fillRect/>
            </a:stretch>
          </p:blipFill>
          <p:spPr bwMode="auto">
            <a:xfrm>
              <a:off x="56" y="0"/>
              <a:ext cx="520" cy="202"/>
            </a:xfrm>
            <a:prstGeom prst="rect">
              <a:avLst/>
            </a:prstGeom>
            <a:noFill/>
            <a:ln w="9525">
              <a:noFill/>
              <a:miter lim="800000"/>
              <a:headEnd/>
              <a:tailEnd/>
            </a:ln>
          </p:spPr>
        </p:pic>
        <p:sp>
          <p:nvSpPr>
            <p:cNvPr id="114705" name="Rectangle 6"/>
            <p:cNvSpPr>
              <a:spLocks/>
            </p:cNvSpPr>
            <p:nvPr/>
          </p:nvSpPr>
          <p:spPr bwMode="auto">
            <a:xfrm>
              <a:off x="0" y="160"/>
              <a:ext cx="1160" cy="154"/>
            </a:xfrm>
            <a:prstGeom prst="rect">
              <a:avLst/>
            </a:prstGeom>
            <a:noFill/>
            <a:ln w="12700">
              <a:noFill/>
              <a:miter lim="800000"/>
              <a:headEnd/>
              <a:tailEnd/>
            </a:ln>
          </p:spPr>
          <p:txBody>
            <a:bodyPr lIns="0" tIns="0" rIns="40639" bIns="0">
              <a:prstTxWarp prst="textNoShape">
                <a:avLst/>
              </a:prstTxWarp>
            </a:bodyPr>
            <a:lstStyle/>
            <a:p>
              <a:pPr marL="39688">
                <a:spcBef>
                  <a:spcPts val="550"/>
                </a:spcBef>
              </a:pPr>
              <a:r>
                <a:rPr lang="en-US" sz="1000" b="1" dirty="0">
                  <a:solidFill>
                    <a:srgbClr val="003399"/>
                  </a:solidFill>
                  <a:latin typeface="Arial Narrow" charset="0"/>
                  <a:ea typeface="Arial Narrow" charset="0"/>
                  <a:cs typeface="Arial Narrow" charset="0"/>
                  <a:sym typeface="Arial Narrow" charset="0"/>
                </a:rPr>
                <a:t>Research Center</a:t>
              </a:r>
            </a:p>
          </p:txBody>
        </p:sp>
      </p:grpSp>
      <p:pic>
        <p:nvPicPr>
          <p:cNvPr id="114694" name="Picture 7"/>
          <p:cNvPicPr>
            <a:picLocks noChangeArrowheads="1"/>
          </p:cNvPicPr>
          <p:nvPr/>
        </p:nvPicPr>
        <p:blipFill>
          <a:blip r:embed="rId3"/>
          <a:srcRect/>
          <a:stretch>
            <a:fillRect/>
          </a:stretch>
        </p:blipFill>
        <p:spPr bwMode="auto">
          <a:xfrm>
            <a:off x="8172450" y="-26988"/>
            <a:ext cx="971550" cy="546101"/>
          </a:xfrm>
          <a:prstGeom prst="rect">
            <a:avLst/>
          </a:prstGeom>
          <a:noFill/>
          <a:ln w="9525">
            <a:noFill/>
            <a:miter lim="800000"/>
            <a:headEnd/>
            <a:tailEnd/>
          </a:ln>
        </p:spPr>
      </p:pic>
      <p:sp>
        <p:nvSpPr>
          <p:cNvPr id="114695" name="Rectangle 8"/>
          <p:cNvSpPr>
            <a:spLocks/>
          </p:cNvSpPr>
          <p:nvPr/>
        </p:nvSpPr>
        <p:spPr bwMode="auto">
          <a:xfrm rot="10800000" flipH="1">
            <a:off x="7137400" y="495300"/>
            <a:ext cx="2019300" cy="685800"/>
          </a:xfrm>
          <a:prstGeom prst="rect">
            <a:avLst/>
          </a:prstGeom>
          <a:solidFill>
            <a:srgbClr val="1123A7"/>
          </a:solidFill>
          <a:ln w="9525">
            <a:noFill/>
            <a:miter lim="800000"/>
            <a:headEnd/>
            <a:tailEnd/>
          </a:ln>
        </p:spPr>
        <p:txBody>
          <a:bodyPr lIns="0" tIns="0" rIns="0" bIns="0">
            <a:prstTxWarp prst="textNoShape">
              <a:avLst/>
            </a:prstTxWarp>
          </a:bodyPr>
          <a:lstStyle/>
          <a:p>
            <a:endParaRPr lang="en-US" dirty="0"/>
          </a:p>
        </p:txBody>
      </p:sp>
      <p:pic>
        <p:nvPicPr>
          <p:cNvPr id="114696" name="Picture 9"/>
          <p:cNvPicPr>
            <a:picLocks noChangeArrowheads="1"/>
          </p:cNvPicPr>
          <p:nvPr/>
        </p:nvPicPr>
        <p:blipFill>
          <a:blip r:embed="rId4"/>
          <a:srcRect r="16745" b="31834"/>
          <a:stretch>
            <a:fillRect/>
          </a:stretch>
        </p:blipFill>
        <p:spPr bwMode="auto">
          <a:xfrm>
            <a:off x="2436813" y="0"/>
            <a:ext cx="6707187" cy="6932613"/>
          </a:xfrm>
          <a:prstGeom prst="rect">
            <a:avLst/>
          </a:prstGeom>
          <a:noFill/>
          <a:ln w="9525">
            <a:noFill/>
            <a:miter lim="800000"/>
            <a:headEnd/>
            <a:tailEnd/>
          </a:ln>
        </p:spPr>
      </p:pic>
      <p:pic>
        <p:nvPicPr>
          <p:cNvPr id="114697" name="Picture 10"/>
          <p:cNvPicPr>
            <a:picLocks noChangeArrowheads="1"/>
          </p:cNvPicPr>
          <p:nvPr/>
        </p:nvPicPr>
        <p:blipFill>
          <a:blip r:embed="rId5"/>
          <a:srcRect l="23999" r="19998"/>
          <a:stretch>
            <a:fillRect/>
          </a:stretch>
        </p:blipFill>
        <p:spPr bwMode="auto">
          <a:xfrm>
            <a:off x="1588" y="-12700"/>
            <a:ext cx="2970212" cy="6873875"/>
          </a:xfrm>
          <a:prstGeom prst="rect">
            <a:avLst/>
          </a:prstGeom>
          <a:noFill/>
          <a:ln w="9525">
            <a:noFill/>
            <a:miter lim="800000"/>
            <a:headEnd/>
            <a:tailEnd/>
          </a:ln>
        </p:spPr>
      </p:pic>
      <p:sp>
        <p:nvSpPr>
          <p:cNvPr id="114698" name="Rectangle 11"/>
          <p:cNvSpPr>
            <a:spLocks/>
          </p:cNvSpPr>
          <p:nvPr/>
        </p:nvSpPr>
        <p:spPr bwMode="auto">
          <a:xfrm>
            <a:off x="141287" y="228600"/>
            <a:ext cx="5421313" cy="520700"/>
          </a:xfrm>
          <a:prstGeom prst="rect">
            <a:avLst/>
          </a:prstGeom>
          <a:noFill/>
          <a:ln w="12700">
            <a:noFill/>
            <a:miter lim="800000"/>
            <a:headEnd/>
            <a:tailEnd/>
          </a:ln>
        </p:spPr>
        <p:txBody>
          <a:bodyPr lIns="0" tIns="0" rIns="40639" bIns="0" anchor="ctr">
            <a:prstTxWarp prst="textNoShape">
              <a:avLst/>
            </a:prstTxWarp>
          </a:bodyPr>
          <a:lstStyle/>
          <a:p>
            <a:pPr marL="39688"/>
            <a:r>
              <a:rPr lang="en-US" sz="3000" b="1" dirty="0" smtClean="0">
                <a:solidFill>
                  <a:srgbClr val="FFCC00"/>
                </a:solidFill>
                <a:ea typeface="Arial" charset="0"/>
                <a:cs typeface="Arial" charset="0"/>
              </a:rPr>
              <a:t>Summary &amp;</a:t>
            </a:r>
          </a:p>
          <a:p>
            <a:pPr marL="39688"/>
            <a:r>
              <a:rPr lang="en-US" sz="3000" b="1" dirty="0" smtClean="0">
                <a:solidFill>
                  <a:srgbClr val="FFCC00"/>
                </a:solidFill>
                <a:ea typeface="Arial" charset="0"/>
                <a:cs typeface="Arial" charset="0"/>
              </a:rPr>
              <a:t>Outlook</a:t>
            </a:r>
            <a:endParaRPr lang="en-US" sz="3000" b="1" dirty="0">
              <a:solidFill>
                <a:srgbClr val="FFCC00"/>
              </a:solidFill>
              <a:ea typeface="Arial" charset="0"/>
              <a:cs typeface="Arial" charset="0"/>
            </a:endParaRPr>
          </a:p>
        </p:txBody>
      </p:sp>
      <p:pic>
        <p:nvPicPr>
          <p:cNvPr id="114702" name="Picture 15"/>
          <p:cNvPicPr>
            <a:picLocks noChangeArrowheads="1"/>
          </p:cNvPicPr>
          <p:nvPr/>
        </p:nvPicPr>
        <p:blipFill>
          <a:blip r:embed="rId6"/>
          <a:srcRect l="6619" r="16747" b="31834"/>
          <a:stretch>
            <a:fillRect/>
          </a:stretch>
        </p:blipFill>
        <p:spPr bwMode="auto">
          <a:xfrm>
            <a:off x="2843213" y="0"/>
            <a:ext cx="6300787" cy="6932613"/>
          </a:xfrm>
          <a:prstGeom prst="rect">
            <a:avLst/>
          </a:prstGeom>
          <a:noFill/>
          <a:ln w="9525">
            <a:noFill/>
            <a:miter lim="800000"/>
            <a:headEnd/>
            <a:tailEnd/>
          </a:ln>
        </p:spPr>
      </p:pic>
      <p:sp>
        <p:nvSpPr>
          <p:cNvPr id="114703" name="Rectangle 16"/>
          <p:cNvSpPr>
            <a:spLocks/>
          </p:cNvSpPr>
          <p:nvPr/>
        </p:nvSpPr>
        <p:spPr bwMode="auto">
          <a:xfrm>
            <a:off x="2933700" y="177800"/>
            <a:ext cx="6223000" cy="6680200"/>
          </a:xfrm>
          <a:prstGeom prst="rect">
            <a:avLst/>
          </a:prstGeom>
          <a:noFill/>
          <a:ln w="12700">
            <a:noFill/>
            <a:miter lim="800000"/>
            <a:headEnd/>
            <a:tailEnd/>
          </a:ln>
        </p:spPr>
        <p:txBody>
          <a:bodyPr lIns="0" tIns="0" rIns="40639" bIns="0">
            <a:prstTxWarp prst="textNoShape">
              <a:avLst/>
            </a:prstTxWarp>
          </a:bodyPr>
          <a:lstStyle/>
          <a:p>
            <a:pPr marL="39688"/>
            <a:r>
              <a:rPr lang="en-US" sz="2400" b="1" dirty="0">
                <a:solidFill>
                  <a:srgbClr val="FFCC00"/>
                </a:solidFill>
                <a:ea typeface="Arial" charset="0"/>
                <a:cs typeface="Arial" charset="0"/>
              </a:rPr>
              <a:t>SAR wind directions are retrieved from</a:t>
            </a:r>
            <a:r>
              <a:rPr lang="en-US" sz="2400" b="1" dirty="0" smtClean="0">
                <a:solidFill>
                  <a:srgbClr val="FFCC00"/>
                </a:solidFill>
                <a:ea typeface="Arial" charset="0"/>
                <a:cs typeface="Arial" charset="0"/>
              </a:rPr>
              <a:t> the orientation of linear features (</a:t>
            </a:r>
            <a:r>
              <a:rPr lang="en-US" sz="2400" b="1" dirty="0" err="1" smtClean="0">
                <a:solidFill>
                  <a:srgbClr val="FFCC00"/>
                </a:solidFill>
                <a:ea typeface="Arial" charset="0"/>
                <a:cs typeface="Arial" charset="0"/>
              </a:rPr>
              <a:t>rms</a:t>
            </a:r>
            <a:r>
              <a:rPr lang="en-US" sz="2400" b="1" dirty="0" smtClean="0">
                <a:solidFill>
                  <a:srgbClr val="FFCC00"/>
                </a:solidFill>
                <a:ea typeface="Arial" charset="0"/>
                <a:cs typeface="Arial" charset="0"/>
              </a:rPr>
              <a:t> </a:t>
            </a:r>
            <a:r>
              <a:rPr lang="en-US" sz="2400" b="1" dirty="0">
                <a:solidFill>
                  <a:srgbClr val="FFCC00"/>
                </a:solidFill>
                <a:ea typeface="Arial" charset="0"/>
                <a:cs typeface="Arial" charset="0"/>
              </a:rPr>
              <a:t>of</a:t>
            </a:r>
            <a:r>
              <a:rPr lang="en-US" sz="2400" b="1" dirty="0" smtClean="0">
                <a:solidFill>
                  <a:srgbClr val="FFCC00"/>
                </a:solidFill>
                <a:ea typeface="Arial" charset="0"/>
                <a:cs typeface="Arial" charset="0"/>
              </a:rPr>
              <a:t> 18°, lack of inflow)</a:t>
            </a:r>
          </a:p>
          <a:p>
            <a:pPr marL="39688"/>
            <a:endParaRPr lang="en-US" sz="800" b="1" dirty="0">
              <a:solidFill>
                <a:srgbClr val="FFCC00"/>
              </a:solidFill>
              <a:ea typeface="Lucida Grande" charset="0"/>
              <a:cs typeface="Lucida Grande" charset="0"/>
            </a:endParaRPr>
          </a:p>
          <a:p>
            <a:pPr marL="39688"/>
            <a:endParaRPr lang="en-US" sz="800" b="1" dirty="0" smtClean="0">
              <a:solidFill>
                <a:srgbClr val="FFCC00"/>
              </a:solidFill>
              <a:ea typeface="Lucida Grande" charset="0"/>
              <a:cs typeface="Lucida Grande" charset="0"/>
            </a:endParaRPr>
          </a:p>
          <a:p>
            <a:pPr marL="39688"/>
            <a:r>
              <a:rPr lang="en-US" sz="2400" b="1" dirty="0" smtClean="0">
                <a:solidFill>
                  <a:srgbClr val="FFCC00"/>
                </a:solidFill>
                <a:ea typeface="Arial" charset="0"/>
                <a:cs typeface="Arial" charset="0"/>
              </a:rPr>
              <a:t>Filters have been developed to flag:</a:t>
            </a:r>
          </a:p>
          <a:p>
            <a:pPr marL="496888" lvl="1">
              <a:buFont typeface="Arial"/>
              <a:buChar char="•"/>
            </a:pPr>
            <a:r>
              <a:rPr lang="en-US" sz="2400" b="1" dirty="0" smtClean="0">
                <a:solidFill>
                  <a:srgbClr val="FFCC00"/>
                </a:solidFill>
                <a:ea typeface="Arial" charset="0"/>
                <a:cs typeface="Arial" charset="0"/>
              </a:rPr>
              <a:t> non wind induced areas</a:t>
            </a:r>
          </a:p>
          <a:p>
            <a:pPr marL="496888" lvl="1">
              <a:buFont typeface="Arial"/>
              <a:buChar char="•"/>
            </a:pPr>
            <a:r>
              <a:rPr lang="en-US" sz="2400" b="1" dirty="0" smtClean="0">
                <a:solidFill>
                  <a:srgbClr val="FFCC00"/>
                </a:solidFill>
                <a:ea typeface="Arial" charset="0"/>
                <a:cs typeface="Arial" charset="0"/>
              </a:rPr>
              <a:t> areas with uncertain wind speeds</a:t>
            </a:r>
          </a:p>
          <a:p>
            <a:pPr marL="39688"/>
            <a:endParaRPr lang="en-US" sz="800" b="1" dirty="0">
              <a:solidFill>
                <a:srgbClr val="FFCC00"/>
              </a:solidFill>
              <a:ea typeface="Lucida Grande" charset="0"/>
              <a:cs typeface="Lucida Grande" charset="0"/>
            </a:endParaRPr>
          </a:p>
          <a:p>
            <a:pPr marL="39688"/>
            <a:endParaRPr lang="en-US" sz="800" b="1" dirty="0" smtClean="0">
              <a:solidFill>
                <a:srgbClr val="FFCC00"/>
              </a:solidFill>
              <a:ea typeface="Lucida Grande" charset="0"/>
              <a:cs typeface="Lucida Grande" charset="0"/>
            </a:endParaRPr>
          </a:p>
          <a:p>
            <a:pPr marL="39688"/>
            <a:r>
              <a:rPr lang="en-US" sz="2400" b="1" dirty="0" smtClean="0">
                <a:solidFill>
                  <a:srgbClr val="FFCC00"/>
                </a:solidFill>
                <a:ea typeface="Arial" charset="0"/>
                <a:cs typeface="Arial" charset="0"/>
              </a:rPr>
              <a:t>Assimilation of SAR winds in H*wind reduce wind speed errors</a:t>
            </a:r>
          </a:p>
          <a:p>
            <a:pPr marL="39688"/>
            <a:endParaRPr lang="en-US" sz="800" b="1" dirty="0" smtClean="0">
              <a:solidFill>
                <a:srgbClr val="FFCC00"/>
              </a:solidFill>
              <a:ea typeface="Lucida Grande" charset="0"/>
              <a:cs typeface="Lucida Grande" charset="0"/>
            </a:endParaRPr>
          </a:p>
          <a:p>
            <a:pPr marL="39688"/>
            <a:endParaRPr lang="en-US" sz="800" b="1" dirty="0" smtClean="0">
              <a:solidFill>
                <a:srgbClr val="FFCC00"/>
              </a:solidFill>
              <a:ea typeface="Lucida Grande" charset="0"/>
              <a:cs typeface="Lucida Grande" charset="0"/>
            </a:endParaRPr>
          </a:p>
          <a:p>
            <a:pPr marL="39688"/>
            <a:r>
              <a:rPr lang="en-US" sz="2400" b="1" dirty="0" smtClean="0">
                <a:solidFill>
                  <a:srgbClr val="FFCC00"/>
                </a:solidFill>
                <a:ea typeface="Arial" charset="0"/>
                <a:cs typeface="Arial" charset="0"/>
              </a:rPr>
              <a:t>Preliminary results from X-band model look promising</a:t>
            </a:r>
          </a:p>
          <a:p>
            <a:pPr marL="39688"/>
            <a:endParaRPr lang="en-US" sz="2400" b="1" dirty="0" smtClean="0">
              <a:solidFill>
                <a:srgbClr val="FFCC00"/>
              </a:solidFill>
              <a:ea typeface="Arial" charset="0"/>
              <a:cs typeface="Arial" charset="0"/>
            </a:endParaRPr>
          </a:p>
          <a:p>
            <a:pPr marL="39688"/>
            <a:endParaRPr lang="en-US" sz="2400" b="1" dirty="0" smtClean="0">
              <a:solidFill>
                <a:srgbClr val="FFCC00"/>
              </a:solidFill>
              <a:ea typeface="Arial" charset="0"/>
              <a:cs typeface="Arial" charset="0"/>
            </a:endParaRPr>
          </a:p>
          <a:p>
            <a:pPr marL="39688"/>
            <a:r>
              <a:rPr lang="en-US" sz="2400" b="1" dirty="0" smtClean="0">
                <a:solidFill>
                  <a:srgbClr val="FFCC00"/>
                </a:solidFill>
                <a:ea typeface="Arial" charset="0"/>
                <a:cs typeface="Arial" charset="0"/>
              </a:rPr>
              <a:t>Validation of X-band model for high winds</a:t>
            </a:r>
          </a:p>
          <a:p>
            <a:pPr marL="39688"/>
            <a:endParaRPr lang="en-US" sz="800" b="1" dirty="0" smtClean="0">
              <a:solidFill>
                <a:srgbClr val="FFCC00"/>
              </a:solidFill>
              <a:ea typeface="Arial" charset="0"/>
              <a:cs typeface="Arial" charset="0"/>
            </a:endParaRPr>
          </a:p>
          <a:p>
            <a:pPr marL="39688"/>
            <a:endParaRPr lang="en-US" sz="800" b="1" dirty="0" smtClean="0">
              <a:solidFill>
                <a:srgbClr val="FFCC00"/>
              </a:solidFill>
              <a:ea typeface="Arial" charset="0"/>
              <a:cs typeface="Arial" charset="0"/>
            </a:endParaRPr>
          </a:p>
          <a:p>
            <a:pPr marL="39688"/>
            <a:r>
              <a:rPr lang="en-US" sz="2400" b="1" dirty="0" smtClean="0">
                <a:solidFill>
                  <a:srgbClr val="FFCC00"/>
                </a:solidFill>
                <a:ea typeface="Arial" charset="0"/>
                <a:cs typeface="Arial" charset="0"/>
              </a:rPr>
              <a:t>Inclusion of Doppler shift information for wind direction retrieva</a:t>
            </a:r>
            <a:r>
              <a:rPr lang="en-US" sz="2400" b="1" dirty="0">
                <a:solidFill>
                  <a:srgbClr val="FFCC00"/>
                </a:solidFill>
                <a:ea typeface="Arial" charset="0"/>
                <a:cs typeface="Arial" charset="0"/>
              </a:rPr>
              <a:t>l</a:t>
            </a:r>
            <a:r>
              <a:rPr lang="en-US" sz="2400" b="1" dirty="0" smtClean="0">
                <a:solidFill>
                  <a:srgbClr val="FFCC00"/>
                </a:solidFill>
                <a:ea typeface="Arial" charset="0"/>
                <a:cs typeface="Arial" charset="0"/>
              </a:rPr>
              <a:t> </a:t>
            </a:r>
          </a:p>
          <a:p>
            <a:pPr marL="39688"/>
            <a:endParaRPr lang="en-US" sz="2400" b="1" dirty="0" smtClean="0">
              <a:solidFill>
                <a:srgbClr val="FFCC00"/>
              </a:solidFill>
              <a:ea typeface="Arial" charset="0"/>
              <a:cs typeface="Arial" charset="0"/>
            </a:endParaRPr>
          </a:p>
          <a:p>
            <a:pPr marL="39688"/>
            <a:endParaRPr lang="en-US" sz="800" b="1" dirty="0" smtClean="0">
              <a:solidFill>
                <a:schemeClr val="tx1"/>
              </a:solidFill>
              <a:latin typeface="Times New Roman" charset="0"/>
              <a:ea typeface="Times" charset="0"/>
              <a:cs typeface="Times" charset="0"/>
              <a:sym typeface="Times New Roman" charset="0"/>
            </a:endParaRPr>
          </a:p>
          <a:p>
            <a:pPr marL="39688"/>
            <a:endParaRPr lang="en-US" sz="800" b="1" dirty="0">
              <a:solidFill>
                <a:schemeClr val="tx1"/>
              </a:solidFill>
              <a:latin typeface="Times New Roman" charset="0"/>
              <a:ea typeface="Times" charset="0"/>
              <a:cs typeface="Times" charset="0"/>
              <a:sym typeface="Times New Roman" charset="0"/>
            </a:endParaRPr>
          </a:p>
        </p:txBody>
      </p:sp>
      <p:pic>
        <p:nvPicPr>
          <p:cNvPr id="20" name="Picture 6" descr="20050822203849_RSAT1_mawar"/>
          <p:cNvPicPr>
            <a:picLocks noChangeAspect="1" noChangeArrowheads="1"/>
          </p:cNvPicPr>
          <p:nvPr/>
        </p:nvPicPr>
        <p:blipFill>
          <a:blip r:embed="rId7" cstate="print"/>
          <a:srcRect l="3269" t="35940" r="37652" b="25397"/>
          <a:stretch>
            <a:fillRect/>
          </a:stretch>
        </p:blipFill>
        <p:spPr bwMode="auto">
          <a:xfrm>
            <a:off x="-37081" y="990600"/>
            <a:ext cx="2892336" cy="2762832"/>
          </a:xfrm>
          <a:prstGeom prst="rect">
            <a:avLst/>
          </a:prstGeom>
          <a:noFill/>
        </p:spPr>
      </p:pic>
      <p:pic>
        <p:nvPicPr>
          <p:cNvPr id="21" name="Picture 2" descr="katrina_sub_im_400"/>
          <p:cNvPicPr>
            <a:picLocks noChangeAspect="1" noChangeArrowheads="1"/>
          </p:cNvPicPr>
          <p:nvPr/>
        </p:nvPicPr>
        <p:blipFill>
          <a:blip r:embed="rId8"/>
          <a:srcRect l="12696" r="4747" b="16144"/>
          <a:stretch>
            <a:fillRect/>
          </a:stretch>
        </p:blipFill>
        <p:spPr bwMode="auto">
          <a:xfrm>
            <a:off x="-50026" y="3753432"/>
            <a:ext cx="2905281" cy="3104568"/>
          </a:xfrm>
          <a:prstGeom prst="rect">
            <a:avLst/>
          </a:prstGeom>
          <a:noFill/>
          <a:ln w="9525">
            <a:noFill/>
            <a:miter lim="800000"/>
            <a:headEnd/>
            <a:tailEn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indent="0" eaLnBrk="1" hangingPunct="1"/>
            <a:endParaRPr lang="en-US"/>
          </a:p>
        </p:txBody>
      </p:sp>
      <p:sp>
        <p:nvSpPr>
          <p:cNvPr id="141315"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a:p>
        </p:txBody>
      </p:sp>
      <p:pic>
        <p:nvPicPr>
          <p:cNvPr id="141316" name="Picture 4" descr="emily"/>
          <p:cNvPicPr>
            <a:picLocks noChangeAspect="1" noChangeArrowheads="1"/>
          </p:cNvPicPr>
          <p:nvPr/>
        </p:nvPicPr>
        <p:blipFill>
          <a:blip r:embed="rId2"/>
          <a:srcRect/>
          <a:stretch>
            <a:fillRect/>
          </a:stretch>
        </p:blipFill>
        <p:spPr bwMode="auto">
          <a:xfrm>
            <a:off x="-76200" y="-76200"/>
            <a:ext cx="10210800" cy="6934200"/>
          </a:xfrm>
          <a:prstGeom prst="rect">
            <a:avLst/>
          </a:prstGeom>
          <a:noFill/>
          <a:ln w="9525">
            <a:noFill/>
            <a:miter lim="800000"/>
            <a:headEnd/>
            <a:tailEnd/>
          </a:ln>
        </p:spPr>
      </p:pic>
      <p:sp>
        <p:nvSpPr>
          <p:cNvPr id="6" name="Text Box 6"/>
          <p:cNvSpPr txBox="1">
            <a:spLocks noChangeArrowheads="1"/>
          </p:cNvSpPr>
          <p:nvPr/>
        </p:nvSpPr>
        <p:spPr bwMode="auto">
          <a:xfrm rot="232817">
            <a:off x="388822" y="2286000"/>
            <a:ext cx="6016625" cy="434975"/>
          </a:xfrm>
          <a:prstGeom prst="rect">
            <a:avLst/>
          </a:prstGeom>
          <a:noFill/>
          <a:ln w="9525">
            <a:noFill/>
            <a:round/>
            <a:headEnd/>
            <a:tailEnd/>
          </a:ln>
          <a:effectLst/>
        </p:spPr>
        <p:txBody>
          <a:bodyPr wrap="none" lIns="81639" tIns="40820" rIns="81639" bIns="40820"/>
          <a:lstStyle/>
          <a:p>
            <a:pPr defTabSz="407988" eaLnBrk="0" fontAlgn="base" hangingPunct="0">
              <a:lnSpc>
                <a:spcPct val="88000"/>
              </a:lnSpc>
              <a:spcBef>
                <a:spcPct val="0"/>
              </a:spcBef>
              <a:spcAft>
                <a:spcPct val="0"/>
              </a:spcAft>
              <a:buClr>
                <a:srgbClr val="000000"/>
              </a:buClr>
              <a:buSzPct val="100000"/>
              <a:buFont typeface="Arial" pitchFamily="34"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3200" b="1" dirty="0" smtClean="0">
                <a:solidFill>
                  <a:schemeClr val="bg2">
                    <a:lumMod val="40000"/>
                    <a:lumOff val="60000"/>
                  </a:schemeClr>
                </a:solidFill>
              </a:rPr>
              <a:t>Thank you to ONR for supporting this work</a:t>
            </a:r>
            <a:endParaRPr lang="en-GB" sz="3200" b="1" dirty="0">
              <a:solidFill>
                <a:schemeClr val="bg2">
                  <a:lumMod val="40000"/>
                  <a:lumOff val="60000"/>
                </a:schemeClr>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431807"/>
            <a:ext cx="9153332" cy="4435593"/>
          </a:xfrm>
          <a:prstGeom prst="rect">
            <a:avLst/>
          </a:prstGeom>
        </p:spPr>
      </p:pic>
      <p:sp>
        <p:nvSpPr>
          <p:cNvPr id="3" name="Text Box 2"/>
          <p:cNvSpPr txBox="1">
            <a:spLocks noChangeArrowheads="1"/>
          </p:cNvSpPr>
          <p:nvPr/>
        </p:nvSpPr>
        <p:spPr bwMode="auto">
          <a:xfrm>
            <a:off x="938213" y="-76200"/>
            <a:ext cx="6605587" cy="1077218"/>
          </a:xfrm>
          <a:prstGeom prst="rect">
            <a:avLst/>
          </a:prstGeom>
          <a:noFill/>
          <a:ln w="9525">
            <a:noFill/>
            <a:miter lim="800000"/>
            <a:headEnd/>
            <a:tailEnd/>
          </a:ln>
        </p:spPr>
        <p:txBody>
          <a:bodyPr wrap="square">
            <a:spAutoFit/>
          </a:bodyPr>
          <a:lstStyle/>
          <a:p>
            <a:pPr eaLnBrk="0" hangingPunct="0">
              <a:spcBef>
                <a:spcPct val="50000"/>
              </a:spcBef>
            </a:pPr>
            <a:r>
              <a:rPr lang="en-US" sz="3200" b="1" dirty="0" smtClean="0">
                <a:solidFill>
                  <a:srgbClr val="FFCC00"/>
                </a:solidFill>
              </a:rPr>
              <a:t>Doppler Shift </a:t>
            </a:r>
            <a:r>
              <a:rPr lang="en-US" sz="3200" b="1" dirty="0">
                <a:solidFill>
                  <a:srgbClr val="FFCC00"/>
                </a:solidFill>
              </a:rPr>
              <a:t>I</a:t>
            </a:r>
            <a:r>
              <a:rPr lang="en-US" sz="3200" b="1" dirty="0" smtClean="0">
                <a:solidFill>
                  <a:srgbClr val="FFCC00"/>
                </a:solidFill>
              </a:rPr>
              <a:t>nformation for SAR Wind Retrieval</a:t>
            </a:r>
            <a:endParaRPr lang="de-DE" sz="3200" b="1" dirty="0">
              <a:solidFill>
                <a:srgbClr val="FFCC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7" name="Text Box 3"/>
          <p:cNvSpPr txBox="1">
            <a:spLocks noChangeArrowheads="1"/>
          </p:cNvSpPr>
          <p:nvPr/>
        </p:nvSpPr>
        <p:spPr bwMode="auto">
          <a:xfrm>
            <a:off x="1066800" y="-76200"/>
            <a:ext cx="6842939" cy="1077218"/>
          </a:xfrm>
          <a:prstGeom prst="rect">
            <a:avLst/>
          </a:prstGeom>
          <a:noFill/>
          <a:ln w="9525">
            <a:noFill/>
            <a:miter lim="800000"/>
            <a:headEnd/>
            <a:tailEnd/>
          </a:ln>
          <a:effectLst/>
        </p:spPr>
        <p:txBody>
          <a:bodyPr wrap="none">
            <a:spAutoFit/>
          </a:bodyPr>
          <a:lstStyle/>
          <a:p>
            <a:pPr fontAlgn="base">
              <a:spcBef>
                <a:spcPct val="0"/>
              </a:spcBef>
              <a:spcAft>
                <a:spcPct val="0"/>
              </a:spcAft>
            </a:pPr>
            <a:r>
              <a:rPr lang="en-GB" sz="3200" b="1" dirty="0">
                <a:solidFill>
                  <a:srgbClr val="FFCC00"/>
                </a:solidFill>
              </a:rPr>
              <a:t>Development of an</a:t>
            </a:r>
            <a:r>
              <a:rPr lang="en-GB" sz="3200" b="1" dirty="0" smtClean="0">
                <a:solidFill>
                  <a:srgbClr val="FFCC00"/>
                </a:solidFill>
              </a:rPr>
              <a:t> Empirical </a:t>
            </a:r>
            <a:r>
              <a:rPr lang="en-GB" sz="3200" b="1" dirty="0">
                <a:solidFill>
                  <a:srgbClr val="FFCC00"/>
                </a:solidFill>
              </a:rPr>
              <a:t>GMF </a:t>
            </a:r>
          </a:p>
          <a:p>
            <a:pPr fontAlgn="base">
              <a:spcBef>
                <a:spcPct val="0"/>
              </a:spcBef>
              <a:spcAft>
                <a:spcPct val="0"/>
              </a:spcAft>
            </a:pPr>
            <a:r>
              <a:rPr lang="en-GB" sz="3200" b="1" dirty="0">
                <a:solidFill>
                  <a:srgbClr val="FFCC00"/>
                </a:solidFill>
              </a:rPr>
              <a:t>for X- and L-band</a:t>
            </a:r>
            <a:endParaRPr lang="en-US" sz="3200" b="1" dirty="0">
              <a:solidFill>
                <a:srgbClr val="FFCC00"/>
              </a:solidFill>
            </a:endParaRPr>
          </a:p>
        </p:txBody>
      </p:sp>
      <p:pic>
        <p:nvPicPr>
          <p:cNvPr id="323601" name="Picture 17" descr="invers"/>
          <p:cNvPicPr>
            <a:picLocks noChangeAspect="1" noChangeArrowheads="1"/>
          </p:cNvPicPr>
          <p:nvPr/>
        </p:nvPicPr>
        <p:blipFill>
          <a:blip r:embed="rId3">
            <a:lum bright="-36000" contrast="54000"/>
          </a:blip>
          <a:srcRect/>
          <a:stretch>
            <a:fillRect/>
          </a:stretch>
        </p:blipFill>
        <p:spPr bwMode="auto">
          <a:xfrm>
            <a:off x="0" y="2667000"/>
            <a:ext cx="9144000" cy="1905000"/>
          </a:xfrm>
          <a:prstGeom prst="rect">
            <a:avLst/>
          </a:prstGeom>
          <a:noFill/>
        </p:spPr>
      </p:pic>
      <p:sp>
        <p:nvSpPr>
          <p:cNvPr id="323602" name="Text Box 18"/>
          <p:cNvSpPr txBox="1">
            <a:spLocks noChangeArrowheads="1"/>
          </p:cNvSpPr>
          <p:nvPr/>
        </p:nvSpPr>
        <p:spPr bwMode="auto">
          <a:xfrm rot="-3453292">
            <a:off x="5707062" y="4868863"/>
            <a:ext cx="1235075" cy="45720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400" b="1">
                <a:solidFill>
                  <a:srgbClr val="FFCC00"/>
                </a:solidFill>
              </a:rPr>
              <a:t>ASCAT</a:t>
            </a:r>
          </a:p>
        </p:txBody>
      </p:sp>
      <p:sp>
        <p:nvSpPr>
          <p:cNvPr id="323603" name="Text Box 19"/>
          <p:cNvSpPr txBox="1">
            <a:spLocks noChangeArrowheads="1"/>
          </p:cNvSpPr>
          <p:nvPr/>
        </p:nvSpPr>
        <p:spPr bwMode="auto">
          <a:xfrm rot="-3453292">
            <a:off x="6546056" y="5036344"/>
            <a:ext cx="1690688" cy="45720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400" b="1">
                <a:solidFill>
                  <a:srgbClr val="FFCC00"/>
                </a:solidFill>
              </a:rPr>
              <a:t>QuikSCAT</a:t>
            </a:r>
          </a:p>
        </p:txBody>
      </p:sp>
      <p:sp>
        <p:nvSpPr>
          <p:cNvPr id="323606" name="Text Box 22"/>
          <p:cNvSpPr txBox="1">
            <a:spLocks noChangeArrowheads="1"/>
          </p:cNvSpPr>
          <p:nvPr/>
        </p:nvSpPr>
        <p:spPr bwMode="auto">
          <a:xfrm rot="-3453292">
            <a:off x="5691981" y="5164932"/>
            <a:ext cx="2027237" cy="45720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400" b="1">
                <a:solidFill>
                  <a:srgbClr val="FF33CC"/>
                </a:solidFill>
              </a:rPr>
              <a:t>interpolation</a:t>
            </a:r>
          </a:p>
        </p:txBody>
      </p:sp>
      <p:sp>
        <p:nvSpPr>
          <p:cNvPr id="323607" name="Text Box 23"/>
          <p:cNvSpPr txBox="1">
            <a:spLocks noChangeArrowheads="1"/>
          </p:cNvSpPr>
          <p:nvPr/>
        </p:nvSpPr>
        <p:spPr bwMode="auto">
          <a:xfrm rot="-3453292">
            <a:off x="3371056" y="5199857"/>
            <a:ext cx="2097087" cy="45720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400" b="1" dirty="0">
                <a:solidFill>
                  <a:srgbClr val="FF33CC"/>
                </a:solidFill>
              </a:rPr>
              <a:t>extrapolation</a:t>
            </a:r>
          </a:p>
        </p:txBody>
      </p:sp>
      <p:sp>
        <p:nvSpPr>
          <p:cNvPr id="323608" name="Text Box 24"/>
          <p:cNvSpPr txBox="1">
            <a:spLocks noChangeArrowheads="1"/>
          </p:cNvSpPr>
          <p:nvPr/>
        </p:nvSpPr>
        <p:spPr bwMode="auto">
          <a:xfrm>
            <a:off x="152400" y="6400800"/>
            <a:ext cx="5853113" cy="45720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400" b="1" dirty="0">
                <a:solidFill>
                  <a:srgbClr val="FF33CC"/>
                </a:solidFill>
              </a:rPr>
              <a:t>extrapolation using a theoretical model</a:t>
            </a:r>
          </a:p>
        </p:txBody>
      </p:sp>
      <p:sp>
        <p:nvSpPr>
          <p:cNvPr id="323609" name="Text Box 25"/>
          <p:cNvSpPr txBox="1">
            <a:spLocks noChangeArrowheads="1"/>
          </p:cNvSpPr>
          <p:nvPr/>
        </p:nvSpPr>
        <p:spPr bwMode="auto">
          <a:xfrm rot="-3453292">
            <a:off x="4476750" y="1889126"/>
            <a:ext cx="1285875" cy="45720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400" b="1" dirty="0" err="1">
                <a:solidFill>
                  <a:srgbClr val="FFCC00"/>
                </a:solidFill>
              </a:rPr>
              <a:t>PalSAR</a:t>
            </a:r>
            <a:endParaRPr lang="en-US" sz="2400" b="1" dirty="0">
              <a:solidFill>
                <a:srgbClr val="FFCC00"/>
              </a:solidFill>
            </a:endParaRPr>
          </a:p>
        </p:txBody>
      </p:sp>
      <p:sp>
        <p:nvSpPr>
          <p:cNvPr id="323610" name="Text Box 26"/>
          <p:cNvSpPr txBox="1">
            <a:spLocks noChangeArrowheads="1"/>
          </p:cNvSpPr>
          <p:nvPr/>
        </p:nvSpPr>
        <p:spPr bwMode="auto">
          <a:xfrm rot="-3453292">
            <a:off x="6544468" y="1631157"/>
            <a:ext cx="1897063" cy="45720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400" b="1">
                <a:solidFill>
                  <a:srgbClr val="FFCC00"/>
                </a:solidFill>
              </a:rPr>
              <a:t>TerraSAR-X</a:t>
            </a:r>
          </a:p>
        </p:txBody>
      </p:sp>
      <p:sp>
        <p:nvSpPr>
          <p:cNvPr id="323611" name="Text Box 27"/>
          <p:cNvSpPr txBox="1">
            <a:spLocks noChangeArrowheads="1"/>
          </p:cNvSpPr>
          <p:nvPr/>
        </p:nvSpPr>
        <p:spPr bwMode="auto">
          <a:xfrm rot="-3453292">
            <a:off x="6180931" y="1989932"/>
            <a:ext cx="1049337" cy="45720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400" b="1">
                <a:solidFill>
                  <a:srgbClr val="FFCC00"/>
                </a:solidFill>
              </a:rPr>
              <a:t>ASAR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4" name="Text Box 6"/>
          <p:cNvSpPr txBox="1">
            <a:spLocks noChangeArrowheads="1"/>
          </p:cNvSpPr>
          <p:nvPr/>
        </p:nvSpPr>
        <p:spPr bwMode="auto">
          <a:xfrm>
            <a:off x="990600" y="152400"/>
            <a:ext cx="6016625" cy="434975"/>
          </a:xfrm>
          <a:prstGeom prst="rect">
            <a:avLst/>
          </a:prstGeom>
          <a:noFill/>
          <a:ln w="9525">
            <a:noFill/>
            <a:round/>
            <a:headEnd/>
            <a:tailEnd/>
          </a:ln>
          <a:effectLst/>
        </p:spPr>
        <p:txBody>
          <a:bodyPr wrap="none" lIns="81639" tIns="40820" rIns="81639" bIns="40820"/>
          <a:lstStyle/>
          <a:p>
            <a:pPr defTabSz="407988" eaLnBrk="0" fontAlgn="base" hangingPunct="0">
              <a:lnSpc>
                <a:spcPct val="88000"/>
              </a:lnSpc>
              <a:spcBef>
                <a:spcPct val="0"/>
              </a:spcBef>
              <a:spcAft>
                <a:spcPct val="0"/>
              </a:spcAft>
              <a:buClr>
                <a:srgbClr val="000000"/>
              </a:buClr>
              <a:buSzPct val="100000"/>
              <a:buFont typeface="Arial" pitchFamily="34"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3200" b="1" dirty="0" smtClean="0">
                <a:solidFill>
                  <a:srgbClr val="FFCC00"/>
                </a:solidFill>
              </a:rPr>
              <a:t>Doppler Shift for Wind Retrieval</a:t>
            </a:r>
            <a:endParaRPr lang="en-GB" sz="3200" b="1" dirty="0">
              <a:solidFill>
                <a:srgbClr val="FFCC00"/>
              </a:solidFill>
            </a:endParaRPr>
          </a:p>
        </p:txBody>
      </p:sp>
      <p:sp>
        <p:nvSpPr>
          <p:cNvPr id="23" name="Rectangle 4"/>
          <p:cNvSpPr>
            <a:spLocks noChangeArrowheads="1"/>
          </p:cNvSpPr>
          <p:nvPr/>
        </p:nvSpPr>
        <p:spPr bwMode="auto">
          <a:xfrm>
            <a:off x="3276600" y="990600"/>
            <a:ext cx="5715000" cy="2074414"/>
          </a:xfrm>
          <a:prstGeom prst="rect">
            <a:avLst/>
          </a:prstGeom>
          <a:noFill/>
          <a:ln w="9525">
            <a:noFill/>
            <a:miter lim="800000"/>
            <a:headEnd/>
            <a:tailEnd/>
          </a:ln>
          <a:effectLst/>
        </p:spPr>
        <p:txBody>
          <a:bodyPr wrap="square">
            <a:spAutoFit/>
          </a:bodyPr>
          <a:lstStyle/>
          <a:p>
            <a:pPr eaLnBrk="0" fontAlgn="base" hangingPunct="0">
              <a:lnSpc>
                <a:spcPct val="120000"/>
              </a:lnSpc>
              <a:spcBef>
                <a:spcPct val="0"/>
              </a:spcBef>
              <a:spcAft>
                <a:spcPct val="0"/>
              </a:spcAft>
            </a:pPr>
            <a:r>
              <a:rPr lang="en-GB" sz="2400" b="1" i="1" dirty="0" err="1" smtClean="0">
                <a:solidFill>
                  <a:srgbClr val="FFCC00"/>
                </a:solidFill>
              </a:rPr>
              <a:t>f</a:t>
            </a:r>
            <a:r>
              <a:rPr lang="en-GB" sz="2400" b="1" i="1" baseline="-25000" dirty="0" err="1" smtClean="0">
                <a:solidFill>
                  <a:srgbClr val="FFCC00"/>
                </a:solidFill>
              </a:rPr>
              <a:t>Ds</a:t>
            </a:r>
            <a:r>
              <a:rPr lang="en-GB" sz="2400" b="1" i="1" dirty="0" smtClean="0">
                <a:solidFill>
                  <a:srgbClr val="FFCC00"/>
                </a:solidFill>
              </a:rPr>
              <a:t> = </a:t>
            </a:r>
            <a:r>
              <a:rPr lang="en-GB" sz="2400" b="1" i="1" dirty="0" err="1" smtClean="0">
                <a:solidFill>
                  <a:srgbClr val="FFCC00"/>
                </a:solidFill>
              </a:rPr>
              <a:t>f</a:t>
            </a:r>
            <a:r>
              <a:rPr lang="en-GB" sz="2400" b="1" i="1" baseline="-25000" dirty="0" err="1" smtClean="0">
                <a:solidFill>
                  <a:srgbClr val="FFCC00"/>
                </a:solidFill>
              </a:rPr>
              <a:t>Dc</a:t>
            </a:r>
            <a:r>
              <a:rPr lang="en-GB" sz="2400" b="1" dirty="0" smtClean="0">
                <a:solidFill>
                  <a:srgbClr val="FFCC00"/>
                </a:solidFill>
              </a:rPr>
              <a:t> - </a:t>
            </a:r>
            <a:r>
              <a:rPr lang="en-GB" sz="2400" b="1" i="1" dirty="0" err="1" smtClean="0">
                <a:solidFill>
                  <a:srgbClr val="FFCC00"/>
                </a:solidFill>
              </a:rPr>
              <a:t>f</a:t>
            </a:r>
            <a:r>
              <a:rPr lang="en-GB" sz="2400" b="1" i="1" baseline="-25000" dirty="0" err="1" smtClean="0">
                <a:solidFill>
                  <a:srgbClr val="FFCC00"/>
                </a:solidFill>
              </a:rPr>
              <a:t>Dp</a:t>
            </a:r>
            <a:r>
              <a:rPr lang="en-GB" sz="2400" b="1" i="1" dirty="0" smtClean="0">
                <a:solidFill>
                  <a:srgbClr val="FFCC00"/>
                </a:solidFill>
              </a:rPr>
              <a:t> </a:t>
            </a:r>
          </a:p>
          <a:p>
            <a:pPr eaLnBrk="0" fontAlgn="base" hangingPunct="0">
              <a:lnSpc>
                <a:spcPct val="120000"/>
              </a:lnSpc>
              <a:spcBef>
                <a:spcPct val="0"/>
              </a:spcBef>
              <a:spcAft>
                <a:spcPct val="0"/>
              </a:spcAft>
            </a:pPr>
            <a:endParaRPr lang="en-GB" sz="1200" b="1" i="1" dirty="0" smtClean="0">
              <a:solidFill>
                <a:srgbClr val="FFCC00"/>
              </a:solidFill>
            </a:endParaRPr>
          </a:p>
          <a:p>
            <a:pPr eaLnBrk="0" fontAlgn="base" hangingPunct="0">
              <a:lnSpc>
                <a:spcPct val="120000"/>
              </a:lnSpc>
              <a:spcBef>
                <a:spcPct val="0"/>
              </a:spcBef>
              <a:spcAft>
                <a:spcPct val="0"/>
              </a:spcAft>
            </a:pPr>
            <a:r>
              <a:rPr lang="en-GB" sz="2400" b="1" i="1" dirty="0" err="1" smtClean="0">
                <a:solidFill>
                  <a:srgbClr val="FFCC00"/>
                </a:solidFill>
              </a:rPr>
              <a:t>f</a:t>
            </a:r>
            <a:r>
              <a:rPr lang="en-GB" sz="2400" b="1" i="1" baseline="-25000" dirty="0" err="1" smtClean="0">
                <a:solidFill>
                  <a:srgbClr val="FFCC00"/>
                </a:solidFill>
              </a:rPr>
              <a:t>Dc</a:t>
            </a:r>
            <a:r>
              <a:rPr lang="en-GB" sz="2400" b="1" dirty="0" smtClean="0">
                <a:solidFill>
                  <a:srgbClr val="FFCC00"/>
                </a:solidFill>
              </a:rPr>
              <a:t> is the measured Doppler </a:t>
            </a:r>
            <a:r>
              <a:rPr lang="en-GB" sz="2400" b="1" dirty="0" err="1" smtClean="0">
                <a:solidFill>
                  <a:srgbClr val="FFCC00"/>
                </a:solidFill>
              </a:rPr>
              <a:t>centroid</a:t>
            </a:r>
            <a:r>
              <a:rPr lang="en-GB" sz="2400" b="1" dirty="0" smtClean="0">
                <a:solidFill>
                  <a:srgbClr val="FFCC00"/>
                </a:solidFill>
              </a:rPr>
              <a:t>, </a:t>
            </a:r>
          </a:p>
          <a:p>
            <a:pPr eaLnBrk="0" fontAlgn="base" hangingPunct="0">
              <a:lnSpc>
                <a:spcPct val="120000"/>
              </a:lnSpc>
              <a:spcBef>
                <a:spcPct val="0"/>
              </a:spcBef>
              <a:spcAft>
                <a:spcPct val="0"/>
              </a:spcAft>
            </a:pPr>
            <a:r>
              <a:rPr lang="en-GB" sz="2400" b="1" i="1" dirty="0" err="1" smtClean="0">
                <a:solidFill>
                  <a:srgbClr val="FFCC00"/>
                </a:solidFill>
              </a:rPr>
              <a:t>f</a:t>
            </a:r>
            <a:r>
              <a:rPr lang="en-GB" sz="2400" b="1" i="1" baseline="-25000" dirty="0" err="1" smtClean="0">
                <a:solidFill>
                  <a:srgbClr val="FFCC00"/>
                </a:solidFill>
              </a:rPr>
              <a:t>Dp</a:t>
            </a:r>
            <a:r>
              <a:rPr lang="en-GB" sz="2400" b="1" dirty="0" smtClean="0">
                <a:solidFill>
                  <a:srgbClr val="FFCC00"/>
                </a:solidFill>
              </a:rPr>
              <a:t> is the predicted Doppler shift</a:t>
            </a:r>
          </a:p>
          <a:p>
            <a:pPr eaLnBrk="0" fontAlgn="base" hangingPunct="0">
              <a:lnSpc>
                <a:spcPct val="120000"/>
              </a:lnSpc>
              <a:spcBef>
                <a:spcPct val="0"/>
              </a:spcBef>
              <a:spcAft>
                <a:spcPct val="0"/>
              </a:spcAft>
            </a:pPr>
            <a:endParaRPr lang="en-GB" sz="2400" b="1" dirty="0" smtClean="0">
              <a:solidFill>
                <a:srgbClr val="FFCC00"/>
              </a:solidFill>
            </a:endParaRPr>
          </a:p>
          <a:p>
            <a:pPr eaLnBrk="0" fontAlgn="base" hangingPunct="0">
              <a:lnSpc>
                <a:spcPct val="120000"/>
              </a:lnSpc>
              <a:spcBef>
                <a:spcPct val="0"/>
              </a:spcBef>
              <a:spcAft>
                <a:spcPct val="0"/>
              </a:spcAft>
            </a:pPr>
            <a:endParaRPr lang="en-GB" sz="2400" b="1" dirty="0" smtClean="0">
              <a:solidFill>
                <a:srgbClr val="FFCC00"/>
              </a:solidFill>
            </a:endParaRPr>
          </a:p>
        </p:txBody>
      </p:sp>
      <p:sp>
        <p:nvSpPr>
          <p:cNvPr id="56" name="Rectangle 55"/>
          <p:cNvSpPr/>
          <p:nvPr/>
        </p:nvSpPr>
        <p:spPr>
          <a:xfrm>
            <a:off x="3810000" y="3086183"/>
            <a:ext cx="5105400" cy="1409617"/>
          </a:xfrm>
          <a:prstGeom prst="rect">
            <a:avLst/>
          </a:prstGeom>
        </p:spPr>
        <p:txBody>
          <a:bodyPr wrap="square">
            <a:spAutoFit/>
          </a:bodyPr>
          <a:lstStyle/>
          <a:p>
            <a:pPr eaLnBrk="0" fontAlgn="base" hangingPunct="0">
              <a:lnSpc>
                <a:spcPct val="120000"/>
              </a:lnSpc>
              <a:spcBef>
                <a:spcPct val="0"/>
              </a:spcBef>
              <a:spcAft>
                <a:spcPct val="0"/>
              </a:spcAft>
            </a:pPr>
            <a:r>
              <a:rPr lang="en-GB" sz="2400" b="1" dirty="0" smtClean="0">
                <a:solidFill>
                  <a:srgbClr val="FFCC00"/>
                </a:solidFill>
              </a:rPr>
              <a:t>Only the radial component of the surface displacement contributes to the Doppler shift</a:t>
            </a:r>
          </a:p>
        </p:txBody>
      </p:sp>
      <p:sp>
        <p:nvSpPr>
          <p:cNvPr id="59" name="Rectangle 58"/>
          <p:cNvSpPr/>
          <p:nvPr/>
        </p:nvSpPr>
        <p:spPr>
          <a:xfrm>
            <a:off x="6629400" y="5257800"/>
            <a:ext cx="2514600" cy="1409617"/>
          </a:xfrm>
          <a:prstGeom prst="rect">
            <a:avLst/>
          </a:prstGeom>
        </p:spPr>
        <p:txBody>
          <a:bodyPr wrap="square">
            <a:spAutoFit/>
          </a:bodyPr>
          <a:lstStyle/>
          <a:p>
            <a:pPr eaLnBrk="0" fontAlgn="base" hangingPunct="0">
              <a:lnSpc>
                <a:spcPct val="120000"/>
              </a:lnSpc>
              <a:spcBef>
                <a:spcPct val="0"/>
              </a:spcBef>
              <a:spcAft>
                <a:spcPct val="0"/>
              </a:spcAft>
            </a:pPr>
            <a:r>
              <a:rPr lang="en-GB" sz="2400" b="1" dirty="0" smtClean="0">
                <a:solidFill>
                  <a:srgbClr val="FFCC00"/>
                </a:solidFill>
              </a:rPr>
              <a:t>available with</a:t>
            </a:r>
          </a:p>
          <a:p>
            <a:pPr eaLnBrk="0" fontAlgn="base" hangingPunct="0">
              <a:lnSpc>
                <a:spcPct val="120000"/>
              </a:lnSpc>
              <a:spcBef>
                <a:spcPct val="0"/>
              </a:spcBef>
              <a:spcAft>
                <a:spcPct val="0"/>
              </a:spcAft>
            </a:pPr>
            <a:r>
              <a:rPr lang="en-GB" sz="2400" b="1" dirty="0" smtClean="0">
                <a:solidFill>
                  <a:srgbClr val="FFCC00"/>
                </a:solidFill>
              </a:rPr>
              <a:t>ENVISAT ASAR</a:t>
            </a:r>
          </a:p>
          <a:p>
            <a:pPr eaLnBrk="0" fontAlgn="base" hangingPunct="0">
              <a:lnSpc>
                <a:spcPct val="120000"/>
              </a:lnSpc>
              <a:spcBef>
                <a:spcPct val="0"/>
              </a:spcBef>
              <a:spcAft>
                <a:spcPct val="0"/>
              </a:spcAft>
            </a:pPr>
            <a:r>
              <a:rPr lang="en-GB" sz="2400" b="1" dirty="0" smtClean="0">
                <a:solidFill>
                  <a:srgbClr val="FFCC00"/>
                </a:solidFill>
              </a:rPr>
              <a:t>SENTINEL-1</a:t>
            </a:r>
          </a:p>
        </p:txBody>
      </p:sp>
      <p:grpSp>
        <p:nvGrpSpPr>
          <p:cNvPr id="2" name="Group 36"/>
          <p:cNvGrpSpPr/>
          <p:nvPr/>
        </p:nvGrpSpPr>
        <p:grpSpPr>
          <a:xfrm>
            <a:off x="76200" y="1709043"/>
            <a:ext cx="5729831" cy="5072757"/>
            <a:chOff x="76200" y="1709043"/>
            <a:chExt cx="5729831" cy="5072757"/>
          </a:xfrm>
        </p:grpSpPr>
        <p:grpSp>
          <p:nvGrpSpPr>
            <p:cNvPr id="3" name="Group 57"/>
            <p:cNvGrpSpPr/>
            <p:nvPr/>
          </p:nvGrpSpPr>
          <p:grpSpPr>
            <a:xfrm>
              <a:off x="76200" y="1883299"/>
              <a:ext cx="5729831" cy="4898501"/>
              <a:chOff x="593303" y="1440472"/>
              <a:chExt cx="5729831" cy="4898501"/>
            </a:xfrm>
          </p:grpSpPr>
          <p:cxnSp>
            <p:nvCxnSpPr>
              <p:cNvPr id="8" name="Straight Arrow Connector 7"/>
              <p:cNvCxnSpPr/>
              <p:nvPr/>
            </p:nvCxnSpPr>
            <p:spPr>
              <a:xfrm rot="5400000" flipH="1" flipV="1">
                <a:off x="367949" y="3996638"/>
                <a:ext cx="2356648" cy="1905940"/>
              </a:xfrm>
              <a:prstGeom prst="straightConnector1">
                <a:avLst/>
              </a:prstGeom>
              <a:ln w="25400" cap="flat" cmpd="sng" algn="ctr">
                <a:solidFill>
                  <a:schemeClr val="accent1"/>
                </a:solidFill>
                <a:prstDash val="lgDashDot"/>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165380" y="5416969"/>
                <a:ext cx="4697685" cy="1998"/>
              </a:xfrm>
              <a:prstGeom prst="straightConnector1">
                <a:avLst/>
              </a:prstGeom>
              <a:ln w="25400" cap="flat" cmpd="sng" algn="ctr">
                <a:solidFill>
                  <a:schemeClr val="accent1"/>
                </a:solidFill>
                <a:prstDash val="lgDashDot"/>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0800000" flipV="1">
                <a:off x="2507576" y="5398305"/>
                <a:ext cx="2105690" cy="785631"/>
              </a:xfrm>
              <a:prstGeom prst="straightConnector1">
                <a:avLst/>
              </a:prstGeom>
              <a:ln w="38100" cap="flat" cmpd="sng" algn="ctr">
                <a:solidFill>
                  <a:srgbClr val="66FFFF"/>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6200000" flipV="1">
                <a:off x="-793594" y="3423539"/>
                <a:ext cx="3963338" cy="20529"/>
              </a:xfrm>
              <a:prstGeom prst="straightConnector1">
                <a:avLst/>
              </a:prstGeom>
              <a:ln w="25400" cap="flat" cmpd="sng" algn="ctr">
                <a:solidFill>
                  <a:schemeClr val="accent1"/>
                </a:solidFill>
                <a:prstDash val="lgDashDot"/>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16200000" flipV="1">
                <a:off x="901471" y="1705147"/>
                <a:ext cx="3974555" cy="3445205"/>
              </a:xfrm>
              <a:prstGeom prst="straightConnector1">
                <a:avLst/>
              </a:prstGeom>
              <a:ln w="25400" cap="flat" cmpd="sng" algn="ctr">
                <a:solidFill>
                  <a:schemeClr val="accent1"/>
                </a:solidFill>
                <a:prstDash val="lgDash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5400000" flipH="1" flipV="1">
                <a:off x="2428120" y="5491052"/>
                <a:ext cx="758999" cy="612647"/>
              </a:xfrm>
              <a:prstGeom prst="straightConnector1">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3132505" y="4636391"/>
                <a:ext cx="786215" cy="776722"/>
              </a:xfrm>
              <a:prstGeom prst="straightConnector1">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rot="16200000" flipV="1">
                <a:off x="3878156" y="4662595"/>
                <a:ext cx="779495" cy="693556"/>
              </a:xfrm>
              <a:prstGeom prst="straightConnector1">
                <a:avLst/>
              </a:prstGeom>
              <a:ln w="38100" cap="flat" cmpd="sng" algn="ctr">
                <a:solidFill>
                  <a:srgbClr val="FF66FF"/>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rot="10800000">
                <a:off x="3137268" y="5406213"/>
                <a:ext cx="1469340" cy="13665"/>
              </a:xfrm>
              <a:prstGeom prst="straightConnector1">
                <a:avLst/>
              </a:prstGeom>
              <a:ln w="38100" cap="flat" cmpd="sng" algn="ctr">
                <a:solidFill>
                  <a:srgbClr val="FFFF00"/>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sp>
            <p:nvSpPr>
              <p:cNvPr id="12" name="Text Box 25"/>
              <p:cNvSpPr txBox="1">
                <a:spLocks noChangeArrowheads="1"/>
              </p:cNvSpPr>
              <p:nvPr/>
            </p:nvSpPr>
            <p:spPr bwMode="auto">
              <a:xfrm rot="1824369">
                <a:off x="4713182" y="4943561"/>
                <a:ext cx="1609952" cy="1045520"/>
              </a:xfrm>
              <a:prstGeom prst="rect">
                <a:avLst/>
              </a:prstGeom>
              <a:noFill/>
              <a:ln w="9525">
                <a:noFill/>
                <a:miter lim="800000"/>
                <a:headEnd/>
                <a:tailEnd/>
              </a:ln>
              <a:effectLst/>
              <a:scene3d>
                <a:camera prst="isometricRightUp">
                  <a:rot lat="2100000" lon="18900000" rev="0"/>
                </a:camera>
                <a:lightRig rig="threePt" dir="t"/>
              </a:scene3d>
            </p:spPr>
            <p:txBody>
              <a:bodyPr wrap="none">
                <a:spAutoFit/>
              </a:bodyPr>
              <a:lstStyle/>
              <a:p>
                <a:pPr fontAlgn="base">
                  <a:spcBef>
                    <a:spcPct val="0"/>
                  </a:spcBef>
                  <a:spcAft>
                    <a:spcPct val="0"/>
                  </a:spcAft>
                </a:pPr>
                <a:r>
                  <a:rPr lang="en-US" sz="2400" b="1" dirty="0" smtClean="0">
                    <a:solidFill>
                      <a:srgbClr val="66FFFF"/>
                    </a:solidFill>
                  </a:rPr>
                  <a:t>surface </a:t>
                </a:r>
              </a:p>
              <a:p>
                <a:pPr fontAlgn="base">
                  <a:spcBef>
                    <a:spcPct val="0"/>
                  </a:spcBef>
                  <a:spcAft>
                    <a:spcPct val="0"/>
                  </a:spcAft>
                </a:pPr>
                <a:r>
                  <a:rPr lang="en-US" sz="2400" b="1" dirty="0" smtClean="0">
                    <a:solidFill>
                      <a:srgbClr val="66FFFF"/>
                    </a:solidFill>
                  </a:rPr>
                  <a:t>scatter</a:t>
                </a:r>
                <a:endParaRPr lang="en-US" sz="2400" b="1" dirty="0">
                  <a:solidFill>
                    <a:srgbClr val="66FFFF"/>
                  </a:solidFill>
                </a:endParaRPr>
              </a:p>
            </p:txBody>
          </p:sp>
          <p:sp>
            <p:nvSpPr>
              <p:cNvPr id="17" name="Text Box 25"/>
              <p:cNvSpPr txBox="1">
                <a:spLocks noChangeArrowheads="1"/>
              </p:cNvSpPr>
              <p:nvPr/>
            </p:nvSpPr>
            <p:spPr bwMode="auto">
              <a:xfrm rot="2855281">
                <a:off x="3915643" y="4656775"/>
                <a:ext cx="1136440" cy="580844"/>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400" b="1" dirty="0" err="1" smtClean="0">
                    <a:solidFill>
                      <a:srgbClr val="FF66FF"/>
                    </a:solidFill>
                  </a:rPr>
                  <a:t>v</a:t>
                </a:r>
                <a:r>
                  <a:rPr lang="en-US" sz="2400" b="1" baseline="-25000" dirty="0" err="1" smtClean="0">
                    <a:solidFill>
                      <a:srgbClr val="FF66FF"/>
                    </a:solidFill>
                  </a:rPr>
                  <a:t>radial</a:t>
                </a:r>
                <a:endParaRPr lang="en-US" sz="2400" b="1" baseline="-25000" dirty="0">
                  <a:solidFill>
                    <a:srgbClr val="FF66FF"/>
                  </a:solidFill>
                </a:endParaRPr>
              </a:p>
            </p:txBody>
          </p:sp>
          <p:sp>
            <p:nvSpPr>
              <p:cNvPr id="18" name="Text Box 25"/>
              <p:cNvSpPr txBox="1">
                <a:spLocks noChangeArrowheads="1"/>
              </p:cNvSpPr>
              <p:nvPr/>
            </p:nvSpPr>
            <p:spPr bwMode="auto">
              <a:xfrm>
                <a:off x="3170110" y="4876800"/>
                <a:ext cx="1150684" cy="580844"/>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400" b="1" dirty="0" err="1" smtClean="0">
                    <a:solidFill>
                      <a:srgbClr val="FFFF00"/>
                    </a:solidFill>
                  </a:rPr>
                  <a:t>v</a:t>
                </a:r>
                <a:r>
                  <a:rPr lang="en-US" sz="2400" b="1" baseline="-25000" dirty="0" err="1" smtClean="0">
                    <a:solidFill>
                      <a:srgbClr val="FFFF00"/>
                    </a:solidFill>
                  </a:rPr>
                  <a:t>range</a:t>
                </a:r>
                <a:endParaRPr lang="en-US" sz="2400" b="1" baseline="-25000" dirty="0">
                  <a:solidFill>
                    <a:srgbClr val="FFFF00"/>
                  </a:solidFill>
                </a:endParaRPr>
              </a:p>
            </p:txBody>
          </p:sp>
          <p:sp>
            <p:nvSpPr>
              <p:cNvPr id="19" name="Text Box 25"/>
              <p:cNvSpPr txBox="1">
                <a:spLocks noChangeArrowheads="1"/>
              </p:cNvSpPr>
              <p:nvPr/>
            </p:nvSpPr>
            <p:spPr bwMode="auto">
              <a:xfrm rot="20332617">
                <a:off x="2651880" y="5758129"/>
                <a:ext cx="1297218" cy="580844"/>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400" b="1" dirty="0" err="1" smtClean="0">
                    <a:solidFill>
                      <a:srgbClr val="66FFFF"/>
                    </a:solidFill>
                  </a:rPr>
                  <a:t>v</a:t>
                </a:r>
                <a:r>
                  <a:rPr lang="en-US" sz="2400" b="1" baseline="-25000" dirty="0" err="1" smtClean="0">
                    <a:solidFill>
                      <a:srgbClr val="66FFFF"/>
                    </a:solidFill>
                  </a:rPr>
                  <a:t>scatter</a:t>
                </a:r>
                <a:endParaRPr lang="en-US" sz="2400" b="1" baseline="-25000" dirty="0">
                  <a:solidFill>
                    <a:srgbClr val="66FFFF"/>
                  </a:solidFill>
                </a:endParaRPr>
              </a:p>
            </p:txBody>
          </p:sp>
          <p:sp>
            <p:nvSpPr>
              <p:cNvPr id="21" name="Text Box 25"/>
              <p:cNvSpPr txBox="1">
                <a:spLocks noChangeArrowheads="1"/>
              </p:cNvSpPr>
              <p:nvPr/>
            </p:nvSpPr>
            <p:spPr bwMode="auto">
              <a:xfrm rot="16842055">
                <a:off x="966746" y="4613979"/>
                <a:ext cx="1695225" cy="580844"/>
              </a:xfrm>
              <a:prstGeom prst="rect">
                <a:avLst/>
              </a:prstGeom>
              <a:noFill/>
              <a:ln w="9525">
                <a:noFill/>
                <a:miter lim="800000"/>
                <a:headEnd/>
                <a:tailEnd/>
              </a:ln>
              <a:effectLst/>
              <a:scene3d>
                <a:camera prst="isometricLeftUp">
                  <a:rot lat="2100000" lon="2700000" rev="0"/>
                </a:camera>
                <a:lightRig rig="threePt" dir="t"/>
              </a:scene3d>
            </p:spPr>
            <p:txBody>
              <a:bodyPr wrap="none">
                <a:spAutoFit/>
              </a:bodyPr>
              <a:lstStyle/>
              <a:p>
                <a:pPr fontAlgn="base">
                  <a:spcBef>
                    <a:spcPct val="0"/>
                  </a:spcBef>
                  <a:spcAft>
                    <a:spcPct val="0"/>
                  </a:spcAft>
                </a:pPr>
                <a:r>
                  <a:rPr lang="en-US" sz="2400" b="1" dirty="0" smtClean="0">
                    <a:solidFill>
                      <a:schemeClr val="accent1"/>
                    </a:solidFill>
                    <a:effectLst>
                      <a:reflection blurRad="6350" stA="55000" endA="300" endPos="45500" dir="5400000" sy="-100000" algn="bl" rotWithShape="0"/>
                    </a:effectLst>
                  </a:rPr>
                  <a:t>azimuth</a:t>
                </a:r>
                <a:endParaRPr lang="en-US" sz="2400" b="1" dirty="0">
                  <a:solidFill>
                    <a:schemeClr val="accent1"/>
                  </a:solidFill>
                  <a:effectLst>
                    <a:reflection blurRad="6350" stA="55000" endA="300" endPos="45500" dir="5400000" sy="-100000" algn="bl" rotWithShape="0"/>
                  </a:effectLst>
                </a:endParaRPr>
              </a:p>
            </p:txBody>
          </p:sp>
          <p:cxnSp>
            <p:nvCxnSpPr>
              <p:cNvPr id="42" name="Straight Connector 41"/>
              <p:cNvCxnSpPr/>
              <p:nvPr/>
            </p:nvCxnSpPr>
            <p:spPr>
              <a:xfrm>
                <a:off x="2962274" y="5612745"/>
                <a:ext cx="339451" cy="2176"/>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flipH="1" flipV="1">
                <a:off x="3277790" y="5421262"/>
                <a:ext cx="206718" cy="1719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16200000" flipH="1">
                <a:off x="3714751" y="4826000"/>
                <a:ext cx="200027" cy="187328"/>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rot="5400000" flipH="1" flipV="1">
                <a:off x="3897313" y="4811713"/>
                <a:ext cx="215900" cy="200025"/>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1006475" y="5622270"/>
                <a:ext cx="339451" cy="2176"/>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5400000" flipH="1" flipV="1">
                <a:off x="1321991" y="5430787"/>
                <a:ext cx="206718" cy="17190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4" name="Group 35"/>
            <p:cNvGrpSpPr/>
            <p:nvPr/>
          </p:nvGrpSpPr>
          <p:grpSpPr>
            <a:xfrm>
              <a:off x="491787" y="1709043"/>
              <a:ext cx="450930" cy="425887"/>
              <a:chOff x="524553" y="1764256"/>
              <a:chExt cx="450930" cy="425887"/>
            </a:xfrm>
          </p:grpSpPr>
          <p:sp>
            <p:nvSpPr>
              <p:cNvPr id="27" name="Teardrop 26"/>
              <p:cNvSpPr/>
              <p:nvPr/>
            </p:nvSpPr>
            <p:spPr>
              <a:xfrm rot="16492375">
                <a:off x="528597" y="1786700"/>
                <a:ext cx="304800" cy="304800"/>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526373" y="1770877"/>
                <a:ext cx="449110" cy="6957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5400000">
                <a:off x="316944" y="1971865"/>
                <a:ext cx="425887" cy="10669"/>
              </a:xfrm>
              <a:prstGeom prst="line">
                <a:avLst/>
              </a:prstGeom>
              <a:effectLst/>
            </p:spPr>
            <p:style>
              <a:lnRef idx="2">
                <a:schemeClr val="accent1"/>
              </a:lnRef>
              <a:fillRef idx="0">
                <a:schemeClr val="accent1"/>
              </a:fillRef>
              <a:effectRef idx="1">
                <a:schemeClr val="accent1"/>
              </a:effectRef>
              <a:fontRef idx="minor">
                <a:schemeClr val="tx1"/>
              </a:fontRef>
            </p:style>
          </p:cxnSp>
        </p:gr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l="7374" t="2561" b="2463"/>
          <a:stretch>
            <a:fillRect/>
          </a:stretch>
        </p:blipFill>
        <p:spPr bwMode="auto">
          <a:xfrm>
            <a:off x="76200" y="2514600"/>
            <a:ext cx="3484182" cy="29070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6491" t="2582" b="2483"/>
          <a:stretch>
            <a:fillRect/>
          </a:stretch>
        </p:blipFill>
        <p:spPr bwMode="auto">
          <a:xfrm>
            <a:off x="2927528" y="2514600"/>
            <a:ext cx="3518931" cy="29070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l="6299" t="2869" r="8438" b="2463"/>
          <a:stretch>
            <a:fillRect/>
          </a:stretch>
        </p:blipFill>
        <p:spPr bwMode="auto">
          <a:xfrm>
            <a:off x="5819678" y="2514649"/>
            <a:ext cx="3217581" cy="29070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 Box 2"/>
          <p:cNvSpPr txBox="1">
            <a:spLocks noChangeArrowheads="1"/>
          </p:cNvSpPr>
          <p:nvPr/>
        </p:nvSpPr>
        <p:spPr bwMode="auto">
          <a:xfrm>
            <a:off x="938213" y="-76200"/>
            <a:ext cx="7519987" cy="1077218"/>
          </a:xfrm>
          <a:prstGeom prst="rect">
            <a:avLst/>
          </a:prstGeom>
          <a:noFill/>
          <a:ln w="9525">
            <a:noFill/>
            <a:miter lim="800000"/>
            <a:headEnd/>
            <a:tailEnd/>
          </a:ln>
        </p:spPr>
        <p:txBody>
          <a:bodyPr wrap="square">
            <a:spAutoFit/>
          </a:bodyPr>
          <a:lstStyle/>
          <a:p>
            <a:pPr eaLnBrk="0" hangingPunct="0">
              <a:spcBef>
                <a:spcPct val="50000"/>
              </a:spcBef>
            </a:pPr>
            <a:r>
              <a:rPr lang="en-US" sz="3200" b="1" dirty="0" smtClean="0">
                <a:solidFill>
                  <a:srgbClr val="FFCC00"/>
                </a:solidFill>
              </a:rPr>
              <a:t>Typhoon </a:t>
            </a:r>
            <a:r>
              <a:rPr lang="en-US" sz="3200" b="1" dirty="0" err="1" smtClean="0">
                <a:solidFill>
                  <a:srgbClr val="FFCC00"/>
                </a:solidFill>
              </a:rPr>
              <a:t>Malakas</a:t>
            </a:r>
            <a:r>
              <a:rPr lang="en-US" sz="3200" b="1" dirty="0" smtClean="0">
                <a:solidFill>
                  <a:srgbClr val="FFCC00"/>
                </a:solidFill>
              </a:rPr>
              <a:t>, Assimilation into HWIND</a:t>
            </a:r>
            <a:endParaRPr lang="de-DE" sz="3200" b="1" dirty="0">
              <a:solidFill>
                <a:srgbClr val="FFCC00"/>
              </a:solidFill>
            </a:endParaRPr>
          </a:p>
        </p:txBody>
      </p:sp>
      <p:sp>
        <p:nvSpPr>
          <p:cNvPr id="16" name="Text Box 3"/>
          <p:cNvSpPr txBox="1">
            <a:spLocks noChangeArrowheads="1"/>
          </p:cNvSpPr>
          <p:nvPr/>
        </p:nvSpPr>
        <p:spPr bwMode="auto">
          <a:xfrm>
            <a:off x="152400" y="1873250"/>
            <a:ext cx="320040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9pPr>
          </a:lstStyle>
          <a:p>
            <a:r>
              <a:rPr lang="en-US" sz="2000" b="1" dirty="0" smtClean="0">
                <a:solidFill>
                  <a:srgbClr val="FFC000"/>
                </a:solidFill>
                <a:latin typeface="Arial" pitchFamily="34" charset="0"/>
                <a:cs typeface="Arial" pitchFamily="34" charset="0"/>
              </a:rPr>
              <a:t>HWIND with in situ </a:t>
            </a:r>
          </a:p>
          <a:p>
            <a:r>
              <a:rPr lang="en-US" sz="2000" b="1" dirty="0" smtClean="0">
                <a:solidFill>
                  <a:srgbClr val="FFC000"/>
                </a:solidFill>
                <a:latin typeface="Arial" pitchFamily="34" charset="0"/>
                <a:cs typeface="Arial" pitchFamily="34" charset="0"/>
              </a:rPr>
              <a:t>and SFMR 1 min </a:t>
            </a:r>
            <a:endParaRPr lang="en-US" sz="2000" b="1" dirty="0">
              <a:solidFill>
                <a:srgbClr val="FFC000"/>
              </a:solidFill>
              <a:latin typeface="Arial" pitchFamily="34" charset="0"/>
              <a:cs typeface="Arial" pitchFamily="34" charset="0"/>
            </a:endParaRPr>
          </a:p>
        </p:txBody>
      </p:sp>
      <p:sp>
        <p:nvSpPr>
          <p:cNvPr id="17" name="Text Box 3"/>
          <p:cNvSpPr txBox="1">
            <a:spLocks noChangeArrowheads="1"/>
          </p:cNvSpPr>
          <p:nvPr/>
        </p:nvSpPr>
        <p:spPr bwMode="auto">
          <a:xfrm>
            <a:off x="3048000" y="1873250"/>
            <a:ext cx="320040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9pPr>
          </a:lstStyle>
          <a:p>
            <a:r>
              <a:rPr lang="en-US" sz="2000" b="1" dirty="0" smtClean="0">
                <a:solidFill>
                  <a:srgbClr val="FFC000"/>
                </a:solidFill>
                <a:latin typeface="Arial" pitchFamily="34" charset="0"/>
                <a:cs typeface="Arial" pitchFamily="34" charset="0"/>
              </a:rPr>
              <a:t>HWIND with in situ </a:t>
            </a:r>
          </a:p>
          <a:p>
            <a:r>
              <a:rPr lang="en-US" sz="2000" b="1" dirty="0" smtClean="0">
                <a:solidFill>
                  <a:srgbClr val="FFC000"/>
                </a:solidFill>
                <a:latin typeface="Arial" pitchFamily="34" charset="0"/>
                <a:cs typeface="Arial" pitchFamily="34" charset="0"/>
              </a:rPr>
              <a:t>and SFMR 10 min.</a:t>
            </a:r>
            <a:endParaRPr lang="en-US" sz="2000" b="1" dirty="0">
              <a:solidFill>
                <a:srgbClr val="FFC000"/>
              </a:solidFill>
              <a:latin typeface="Arial" pitchFamily="34" charset="0"/>
              <a:cs typeface="Arial" pitchFamily="34" charset="0"/>
            </a:endParaRPr>
          </a:p>
        </p:txBody>
      </p:sp>
      <p:sp>
        <p:nvSpPr>
          <p:cNvPr id="18" name="Text Box 3"/>
          <p:cNvSpPr txBox="1">
            <a:spLocks noChangeArrowheads="1"/>
          </p:cNvSpPr>
          <p:nvPr/>
        </p:nvSpPr>
        <p:spPr bwMode="auto">
          <a:xfrm>
            <a:off x="5943600" y="1873250"/>
            <a:ext cx="320040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9pPr>
          </a:lstStyle>
          <a:p>
            <a:r>
              <a:rPr lang="en-US" sz="2000" b="1" dirty="0" smtClean="0">
                <a:solidFill>
                  <a:srgbClr val="FFC000"/>
                </a:solidFill>
                <a:latin typeface="Arial" pitchFamily="34" charset="0"/>
                <a:cs typeface="Arial" pitchFamily="34" charset="0"/>
              </a:rPr>
              <a:t>HWIND with SAR wind field 10 min.</a:t>
            </a:r>
            <a:endParaRPr lang="en-US" sz="2000" b="1" dirty="0">
              <a:solidFill>
                <a:srgbClr val="FFC000"/>
              </a:solidFill>
              <a:latin typeface="Arial" pitchFamily="34" charset="0"/>
              <a:cs typeface="Arial" pitchFamily="34" charset="0"/>
            </a:endParaRPr>
          </a:p>
        </p:txBody>
      </p:sp>
    </p:spTree>
    <p:extLst>
      <p:ext uri="{BB962C8B-B14F-4D97-AF65-F5344CB8AC3E}">
        <p14:creationId xmlns:p14="http://schemas.microsoft.com/office/powerpoint/2010/main" val="111221227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5867400" y="3876086"/>
            <a:ext cx="3276600" cy="290504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60534" t="23777" r="20616" b="52138"/>
          <a:stretch>
            <a:fillRect/>
          </a:stretch>
        </p:blipFill>
        <p:spPr bwMode="auto">
          <a:xfrm>
            <a:off x="6338957" y="4066922"/>
            <a:ext cx="2576443" cy="23669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Text Box 2"/>
          <p:cNvSpPr txBox="1">
            <a:spLocks noChangeArrowheads="1"/>
          </p:cNvSpPr>
          <p:nvPr/>
        </p:nvSpPr>
        <p:spPr bwMode="auto">
          <a:xfrm>
            <a:off x="938213" y="-76200"/>
            <a:ext cx="7519987" cy="1077218"/>
          </a:xfrm>
          <a:prstGeom prst="rect">
            <a:avLst/>
          </a:prstGeom>
          <a:noFill/>
          <a:ln w="9525">
            <a:noFill/>
            <a:miter lim="800000"/>
            <a:headEnd/>
            <a:tailEnd/>
          </a:ln>
        </p:spPr>
        <p:txBody>
          <a:bodyPr wrap="square">
            <a:spAutoFit/>
          </a:bodyPr>
          <a:lstStyle/>
          <a:p>
            <a:pPr eaLnBrk="0" hangingPunct="0">
              <a:spcBef>
                <a:spcPct val="50000"/>
              </a:spcBef>
            </a:pPr>
            <a:r>
              <a:rPr lang="en-US" sz="3200" b="1" dirty="0" smtClean="0">
                <a:solidFill>
                  <a:srgbClr val="FFCC00"/>
                </a:solidFill>
              </a:rPr>
              <a:t>Typhoon </a:t>
            </a:r>
            <a:r>
              <a:rPr lang="en-US" sz="3200" b="1" dirty="0" err="1" smtClean="0">
                <a:solidFill>
                  <a:srgbClr val="FFCC00"/>
                </a:solidFill>
              </a:rPr>
              <a:t>Malakas</a:t>
            </a:r>
            <a:r>
              <a:rPr lang="en-US" sz="3200" b="1" dirty="0" smtClean="0">
                <a:solidFill>
                  <a:srgbClr val="FFCC00"/>
                </a:solidFill>
              </a:rPr>
              <a:t>, Comparison to Numerical Model Results</a:t>
            </a:r>
            <a:endParaRPr lang="de-DE" sz="3200" b="1" dirty="0">
              <a:solidFill>
                <a:srgbClr val="FFCC00"/>
              </a:solidFill>
            </a:endParaRPr>
          </a:p>
        </p:txBody>
      </p:sp>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6491" t="2582" b="2483"/>
          <a:stretch>
            <a:fillRect/>
          </a:stretch>
        </p:blipFill>
        <p:spPr bwMode="auto">
          <a:xfrm>
            <a:off x="76200" y="3874736"/>
            <a:ext cx="3518931" cy="29070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l="6299" t="2869" r="8438" b="2463"/>
          <a:stretch>
            <a:fillRect/>
          </a:stretch>
        </p:blipFill>
        <p:spPr bwMode="auto">
          <a:xfrm>
            <a:off x="2968350" y="3874785"/>
            <a:ext cx="3217581" cy="29070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 name="Text Box 3"/>
          <p:cNvSpPr txBox="1">
            <a:spLocks noChangeArrowheads="1"/>
          </p:cNvSpPr>
          <p:nvPr/>
        </p:nvSpPr>
        <p:spPr bwMode="auto">
          <a:xfrm>
            <a:off x="196672" y="3233386"/>
            <a:ext cx="320040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9pPr>
          </a:lstStyle>
          <a:p>
            <a:r>
              <a:rPr lang="en-US" sz="2000" b="1" dirty="0" smtClean="0">
                <a:solidFill>
                  <a:srgbClr val="FFC000"/>
                </a:solidFill>
                <a:latin typeface="Arial" pitchFamily="34" charset="0"/>
                <a:cs typeface="Arial" pitchFamily="34" charset="0"/>
              </a:rPr>
              <a:t>HWIND with in situ </a:t>
            </a:r>
          </a:p>
          <a:p>
            <a:r>
              <a:rPr lang="en-US" sz="2000" b="1" dirty="0" smtClean="0">
                <a:solidFill>
                  <a:srgbClr val="FFC000"/>
                </a:solidFill>
                <a:latin typeface="Arial" pitchFamily="34" charset="0"/>
                <a:cs typeface="Arial" pitchFamily="34" charset="0"/>
              </a:rPr>
              <a:t>and SFMR 10 min.</a:t>
            </a:r>
            <a:endParaRPr lang="en-US" sz="2000" b="1" dirty="0">
              <a:solidFill>
                <a:srgbClr val="FFC000"/>
              </a:solidFill>
              <a:latin typeface="Arial" pitchFamily="34" charset="0"/>
              <a:cs typeface="Arial" pitchFamily="34" charset="0"/>
            </a:endParaRPr>
          </a:p>
        </p:txBody>
      </p:sp>
      <p:sp>
        <p:nvSpPr>
          <p:cNvPr id="21" name="Text Box 3"/>
          <p:cNvSpPr txBox="1">
            <a:spLocks noChangeArrowheads="1"/>
          </p:cNvSpPr>
          <p:nvPr/>
        </p:nvSpPr>
        <p:spPr bwMode="auto">
          <a:xfrm>
            <a:off x="3092272" y="3233386"/>
            <a:ext cx="320040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9pPr>
          </a:lstStyle>
          <a:p>
            <a:r>
              <a:rPr lang="en-US" sz="2000" b="1" dirty="0" smtClean="0">
                <a:solidFill>
                  <a:srgbClr val="FFC000"/>
                </a:solidFill>
                <a:latin typeface="Arial" pitchFamily="34" charset="0"/>
                <a:cs typeface="Arial" pitchFamily="34" charset="0"/>
              </a:rPr>
              <a:t>HWIND with SAR wind field 10 min.</a:t>
            </a:r>
            <a:endParaRPr lang="en-US" sz="2000" b="1" dirty="0">
              <a:solidFill>
                <a:srgbClr val="FFC000"/>
              </a:solidFill>
              <a:latin typeface="Arial" pitchFamily="34" charset="0"/>
              <a:cs typeface="Arial" pitchFamily="34" charset="0"/>
            </a:endParaRPr>
          </a:p>
        </p:txBody>
      </p:sp>
      <p:pic>
        <p:nvPicPr>
          <p:cNvPr id="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1644" t="68015" r="18363" b="23092"/>
          <a:stretch>
            <a:fillRect/>
          </a:stretch>
        </p:blipFill>
        <p:spPr bwMode="auto">
          <a:xfrm>
            <a:off x="6303697" y="6477000"/>
            <a:ext cx="2824119" cy="3054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 name="Text Box 3"/>
          <p:cNvSpPr txBox="1">
            <a:spLocks noChangeArrowheads="1"/>
          </p:cNvSpPr>
          <p:nvPr/>
        </p:nvSpPr>
        <p:spPr bwMode="auto">
          <a:xfrm>
            <a:off x="6248400" y="3244850"/>
            <a:ext cx="320040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DejaVu Sans" charset="0"/>
                <a:cs typeface="DejaVu Sans" charset="0"/>
              </a:defRPr>
            </a:lvl9pPr>
          </a:lstStyle>
          <a:p>
            <a:r>
              <a:rPr lang="en-US" sz="2000" b="1" dirty="0" smtClean="0">
                <a:solidFill>
                  <a:srgbClr val="FFC000"/>
                </a:solidFill>
                <a:latin typeface="Arial" pitchFamily="34" charset="0"/>
                <a:cs typeface="Arial" pitchFamily="34" charset="0"/>
              </a:rPr>
              <a:t>ECMWF winds </a:t>
            </a:r>
            <a:endParaRPr lang="en-US" sz="2000" b="1" dirty="0">
              <a:solidFill>
                <a:srgbClr val="FFC000"/>
              </a:solidFill>
              <a:latin typeface="Arial" pitchFamily="34" charset="0"/>
              <a:cs typeface="Arial" pitchFamily="34" charset="0"/>
            </a:endParaRPr>
          </a:p>
        </p:txBody>
      </p:sp>
      <p:pic>
        <p:nvPicPr>
          <p:cNvPr id="2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4165" t="6455" r="6918" b="22448"/>
          <a:stretch>
            <a:fillRect/>
          </a:stretch>
        </p:blipFill>
        <p:spPr bwMode="auto">
          <a:xfrm>
            <a:off x="4936015" y="938676"/>
            <a:ext cx="4207985" cy="23447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4085259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2"/>
          <p:cNvGrpSpPr>
            <a:grpSpLocks/>
          </p:cNvGrpSpPr>
          <p:nvPr/>
        </p:nvGrpSpPr>
        <p:grpSpPr bwMode="auto">
          <a:xfrm rot="20906797">
            <a:off x="5548984" y="1859874"/>
            <a:ext cx="1223962" cy="1509713"/>
            <a:chOff x="4179" y="2927"/>
            <a:chExt cx="1362" cy="1495"/>
          </a:xfrm>
        </p:grpSpPr>
        <p:sp>
          <p:nvSpPr>
            <p:cNvPr id="4" name="Rectangle 33"/>
            <p:cNvSpPr>
              <a:spLocks noChangeArrowheads="1"/>
            </p:cNvSpPr>
            <p:nvPr/>
          </p:nvSpPr>
          <p:spPr bwMode="auto">
            <a:xfrm rot="19920000">
              <a:off x="4791" y="3062"/>
              <a:ext cx="432" cy="432"/>
            </a:xfrm>
            <a:prstGeom prst="rect">
              <a:avLst/>
            </a:prstGeom>
            <a:solidFill>
              <a:srgbClr val="FFFF00"/>
            </a:solidFill>
            <a:ln w="9360">
              <a:solidFill>
                <a:srgbClr val="000000"/>
              </a:solidFill>
              <a:round/>
              <a:headEnd/>
              <a:tailEnd/>
            </a:ln>
            <a:effectLst/>
          </p:spPr>
          <p:txBody>
            <a:bodyPr wrap="none" anchor="ctr"/>
            <a:lstStyle/>
            <a:p>
              <a:endParaRPr lang="en-US">
                <a:solidFill>
                  <a:prstClr val="black"/>
                </a:solidFill>
              </a:endParaRPr>
            </a:p>
          </p:txBody>
        </p:sp>
        <p:sp>
          <p:nvSpPr>
            <p:cNvPr id="5" name="Rectangle 34"/>
            <p:cNvSpPr>
              <a:spLocks noChangeArrowheads="1"/>
            </p:cNvSpPr>
            <p:nvPr/>
          </p:nvSpPr>
          <p:spPr bwMode="auto">
            <a:xfrm rot="19920000">
              <a:off x="5109" y="3651"/>
              <a:ext cx="432" cy="432"/>
            </a:xfrm>
            <a:prstGeom prst="rect">
              <a:avLst/>
            </a:prstGeom>
            <a:solidFill>
              <a:srgbClr val="0000FF"/>
            </a:solidFill>
            <a:ln w="9360">
              <a:solidFill>
                <a:srgbClr val="000000"/>
              </a:solidFill>
              <a:round/>
              <a:headEnd/>
              <a:tailEnd/>
            </a:ln>
            <a:effectLst/>
          </p:spPr>
          <p:txBody>
            <a:bodyPr wrap="none" anchor="ctr"/>
            <a:lstStyle/>
            <a:p>
              <a:endParaRPr lang="en-US">
                <a:solidFill>
                  <a:prstClr val="black"/>
                </a:solidFill>
              </a:endParaRPr>
            </a:p>
          </p:txBody>
        </p:sp>
        <p:sp>
          <p:nvSpPr>
            <p:cNvPr id="6" name="Rectangle 35"/>
            <p:cNvSpPr>
              <a:spLocks noChangeArrowheads="1"/>
            </p:cNvSpPr>
            <p:nvPr/>
          </p:nvSpPr>
          <p:spPr bwMode="auto">
            <a:xfrm rot="19920000">
              <a:off x="4497" y="3969"/>
              <a:ext cx="432" cy="432"/>
            </a:xfrm>
            <a:prstGeom prst="rect">
              <a:avLst/>
            </a:prstGeom>
            <a:solidFill>
              <a:srgbClr val="00FF00"/>
            </a:solidFill>
            <a:ln w="9360">
              <a:solidFill>
                <a:srgbClr val="000000"/>
              </a:solidFill>
              <a:round/>
              <a:headEnd/>
              <a:tailEnd/>
            </a:ln>
            <a:effectLst/>
          </p:spPr>
          <p:txBody>
            <a:bodyPr wrap="none" anchor="ctr"/>
            <a:lstStyle/>
            <a:p>
              <a:endParaRPr lang="en-US">
                <a:solidFill>
                  <a:prstClr val="black"/>
                </a:solidFill>
              </a:endParaRPr>
            </a:p>
          </p:txBody>
        </p:sp>
        <p:sp>
          <p:nvSpPr>
            <p:cNvPr id="7" name="Rectangle 36"/>
            <p:cNvSpPr>
              <a:spLocks noChangeArrowheads="1"/>
            </p:cNvSpPr>
            <p:nvPr/>
          </p:nvSpPr>
          <p:spPr bwMode="auto">
            <a:xfrm rot="19920000">
              <a:off x="4179" y="3379"/>
              <a:ext cx="432" cy="432"/>
            </a:xfrm>
            <a:prstGeom prst="rect">
              <a:avLst/>
            </a:prstGeom>
            <a:solidFill>
              <a:srgbClr val="FF0000"/>
            </a:solidFill>
            <a:ln w="9360">
              <a:solidFill>
                <a:srgbClr val="000000"/>
              </a:solidFill>
              <a:round/>
              <a:headEnd/>
              <a:tailEnd/>
            </a:ln>
            <a:effectLst/>
          </p:spPr>
          <p:txBody>
            <a:bodyPr wrap="none" anchor="ctr"/>
            <a:lstStyle/>
            <a:p>
              <a:endParaRPr lang="en-US">
                <a:solidFill>
                  <a:prstClr val="black"/>
                </a:solidFill>
              </a:endParaRPr>
            </a:p>
          </p:txBody>
        </p:sp>
        <p:sp>
          <p:nvSpPr>
            <p:cNvPr id="8" name="Line 37"/>
            <p:cNvSpPr>
              <a:spLocks noChangeShapeType="1"/>
            </p:cNvSpPr>
            <p:nvPr/>
          </p:nvSpPr>
          <p:spPr bwMode="auto">
            <a:xfrm flipH="1" flipV="1">
              <a:off x="4407" y="2927"/>
              <a:ext cx="809" cy="1495"/>
            </a:xfrm>
            <a:prstGeom prst="line">
              <a:avLst/>
            </a:prstGeom>
            <a:noFill/>
            <a:ln w="57150">
              <a:solidFill>
                <a:srgbClr val="FF9900"/>
              </a:solidFill>
              <a:round/>
              <a:headEnd/>
              <a:tailEnd type="triangle" w="med" len="med"/>
            </a:ln>
            <a:effectLst/>
          </p:spPr>
          <p:txBody>
            <a:bodyPr/>
            <a:lstStyle/>
            <a:p>
              <a:endParaRPr lang="en-US">
                <a:solidFill>
                  <a:prstClr val="black"/>
                </a:solidFill>
              </a:endParaRPr>
            </a:p>
          </p:txBody>
        </p:sp>
        <p:sp>
          <p:nvSpPr>
            <p:cNvPr id="9" name="Line 38"/>
            <p:cNvSpPr>
              <a:spLocks noChangeShapeType="1"/>
            </p:cNvSpPr>
            <p:nvPr/>
          </p:nvSpPr>
          <p:spPr bwMode="auto">
            <a:xfrm flipV="1">
              <a:off x="4354" y="3470"/>
              <a:ext cx="998" cy="499"/>
            </a:xfrm>
            <a:prstGeom prst="line">
              <a:avLst/>
            </a:prstGeom>
            <a:noFill/>
            <a:ln w="57150">
              <a:solidFill>
                <a:srgbClr val="FF9900"/>
              </a:solidFill>
              <a:prstDash val="dash"/>
              <a:round/>
              <a:headEnd/>
              <a:tailEnd/>
            </a:ln>
            <a:effectLst/>
          </p:spPr>
          <p:txBody>
            <a:bodyPr/>
            <a:lstStyle/>
            <a:p>
              <a:endParaRPr lang="en-US">
                <a:solidFill>
                  <a:prstClr val="black"/>
                </a:solidFill>
              </a:endParaRPr>
            </a:p>
          </p:txBody>
        </p:sp>
      </p:grpSp>
      <p:grpSp>
        <p:nvGrpSpPr>
          <p:cNvPr id="3" name="Group 35"/>
          <p:cNvGrpSpPr/>
          <p:nvPr/>
        </p:nvGrpSpPr>
        <p:grpSpPr>
          <a:xfrm>
            <a:off x="838200" y="1143000"/>
            <a:ext cx="3310894" cy="3205557"/>
            <a:chOff x="152400" y="1219200"/>
            <a:chExt cx="3310894" cy="3205557"/>
          </a:xfrm>
        </p:grpSpPr>
        <p:sp>
          <p:nvSpPr>
            <p:cNvPr id="11" name="Rectangle 36"/>
            <p:cNvSpPr>
              <a:spLocks noChangeArrowheads="1"/>
            </p:cNvSpPr>
            <p:nvPr/>
          </p:nvSpPr>
          <p:spPr bwMode="auto">
            <a:xfrm>
              <a:off x="186694" y="1219200"/>
              <a:ext cx="3276600" cy="3200400"/>
            </a:xfrm>
            <a:prstGeom prst="rect">
              <a:avLst/>
            </a:prstGeom>
            <a:solidFill>
              <a:schemeClr val="bg1"/>
            </a:solidFill>
            <a:ln w="9525">
              <a:noFill/>
              <a:miter lim="800000"/>
              <a:headEnd/>
              <a:tailEnd/>
            </a:ln>
            <a:effectLst/>
          </p:spPr>
          <p:txBody>
            <a:bodyPr wrap="none" anchor="ctr"/>
            <a:lstStyle/>
            <a:p>
              <a:endParaRPr lang="en-US">
                <a:solidFill>
                  <a:prstClr val="black"/>
                </a:solidFill>
              </a:endParaRPr>
            </a:p>
          </p:txBody>
        </p:sp>
        <p:sp>
          <p:nvSpPr>
            <p:cNvPr id="13" name="Rectangle 15"/>
            <p:cNvSpPr>
              <a:spLocks noChangeArrowheads="1"/>
            </p:cNvSpPr>
            <p:nvPr/>
          </p:nvSpPr>
          <p:spPr bwMode="auto">
            <a:xfrm rot="10800000">
              <a:off x="152400" y="1497137"/>
              <a:ext cx="397201" cy="2114298"/>
            </a:xfrm>
            <a:prstGeom prst="rect">
              <a:avLst/>
            </a:prstGeom>
            <a:noFill/>
            <a:ln w="9525">
              <a:noFill/>
              <a:round/>
              <a:headEnd/>
              <a:tailEnd/>
            </a:ln>
            <a:effectLst/>
          </p:spPr>
          <p:txBody>
            <a:bodyPr vert="eaVert" wrap="none"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dirty="0">
                  <a:solidFill>
                    <a:prstClr val="black"/>
                  </a:solidFill>
                  <a:latin typeface="Arial" pitchFamily="34" charset="0"/>
                  <a:cs typeface="Arial" pitchFamily="34" charset="0"/>
                </a:rPr>
                <a:t>NURC wind speed [m/s]</a:t>
              </a:r>
            </a:p>
          </p:txBody>
        </p:sp>
        <p:pic>
          <p:nvPicPr>
            <p:cNvPr id="14" name="Picture 35"/>
            <p:cNvPicPr>
              <a:picLocks noChangeAspect="1" noChangeArrowheads="1"/>
            </p:cNvPicPr>
            <p:nvPr/>
          </p:nvPicPr>
          <p:blipFill>
            <a:blip r:embed="rId3" cstate="print"/>
            <a:srcRect l="12801" t="7236" r="56087" b="53607"/>
            <a:stretch>
              <a:fillRect/>
            </a:stretch>
          </p:blipFill>
          <p:spPr bwMode="auto">
            <a:xfrm>
              <a:off x="434344" y="1295398"/>
              <a:ext cx="2952750" cy="2943225"/>
            </a:xfrm>
            <a:prstGeom prst="rect">
              <a:avLst/>
            </a:prstGeom>
            <a:noFill/>
            <a:ln w="9525">
              <a:noFill/>
              <a:round/>
              <a:headEnd/>
              <a:tailEnd/>
            </a:ln>
            <a:effectLst/>
          </p:spPr>
        </p:pic>
        <p:sp>
          <p:nvSpPr>
            <p:cNvPr id="12" name="Rectangle 13"/>
            <p:cNvSpPr>
              <a:spLocks noChangeArrowheads="1"/>
            </p:cNvSpPr>
            <p:nvPr/>
          </p:nvSpPr>
          <p:spPr bwMode="auto">
            <a:xfrm>
              <a:off x="755601" y="4114799"/>
              <a:ext cx="2555293" cy="309958"/>
            </a:xfrm>
            <a:prstGeom prst="rect">
              <a:avLst/>
            </a:prstGeom>
            <a:noFill/>
            <a:ln w="9525">
              <a:noFill/>
              <a:round/>
              <a:headEnd/>
              <a:tailEnd/>
            </a:ln>
            <a:effectLst/>
          </p:spPr>
          <p:txBody>
            <a:bodyPr wrap="none"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dirty="0" err="1">
                  <a:solidFill>
                    <a:prstClr val="black"/>
                  </a:solidFill>
                  <a:latin typeface="Arial" pitchFamily="34" charset="0"/>
                  <a:cs typeface="Arial" pitchFamily="34" charset="0"/>
                </a:rPr>
                <a:t>QuikSCAT</a:t>
              </a:r>
              <a:r>
                <a:rPr lang="en-US" sz="1400" b="1" dirty="0">
                  <a:solidFill>
                    <a:prstClr val="black"/>
                  </a:solidFill>
                  <a:latin typeface="Arial" pitchFamily="34" charset="0"/>
                  <a:cs typeface="Arial" pitchFamily="34" charset="0"/>
                </a:rPr>
                <a:t> wind speed [m/s]</a:t>
              </a:r>
            </a:p>
          </p:txBody>
        </p:sp>
        <p:sp>
          <p:nvSpPr>
            <p:cNvPr id="22" name="Text Box 51"/>
            <p:cNvSpPr txBox="1">
              <a:spLocks noChangeArrowheads="1"/>
            </p:cNvSpPr>
            <p:nvPr/>
          </p:nvSpPr>
          <p:spPr bwMode="auto">
            <a:xfrm>
              <a:off x="720094" y="1255711"/>
              <a:ext cx="1676400" cy="877888"/>
            </a:xfrm>
            <a:prstGeom prst="rect">
              <a:avLst/>
            </a:prstGeom>
            <a:noFill/>
            <a:ln w="9525">
              <a:noFill/>
              <a:round/>
              <a:headEnd/>
              <a:tailEnd/>
            </a:ln>
            <a:effectLst/>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dirty="0" err="1">
                  <a:solidFill>
                    <a:srgbClr val="000000"/>
                  </a:solidFill>
                  <a:latin typeface="Arial" pitchFamily="34" charset="0"/>
                  <a:cs typeface="Arial" pitchFamily="34" charset="0"/>
                </a:rPr>
                <a:t>cor</a:t>
              </a:r>
              <a:r>
                <a:rPr lang="en-US" sz="1400" b="1" dirty="0">
                  <a:solidFill>
                    <a:srgbClr val="000000"/>
                  </a:solidFill>
                  <a:latin typeface="Arial" pitchFamily="34" charset="0"/>
                  <a:cs typeface="Arial" pitchFamily="34" charset="0"/>
                </a:rPr>
                <a:t>    0.68</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dirty="0" err="1">
                  <a:solidFill>
                    <a:srgbClr val="000000"/>
                  </a:solidFill>
                  <a:latin typeface="Arial" pitchFamily="34" charset="0"/>
                  <a:cs typeface="Arial" pitchFamily="34" charset="0"/>
                </a:rPr>
                <a:t>rms</a:t>
              </a:r>
              <a:r>
                <a:rPr lang="en-US" sz="1400" b="1" dirty="0">
                  <a:solidFill>
                    <a:srgbClr val="000000"/>
                  </a:solidFill>
                  <a:latin typeface="Arial" pitchFamily="34" charset="0"/>
                  <a:cs typeface="Arial" pitchFamily="34" charset="0"/>
                </a:rPr>
                <a:t>	5.16 m/s</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dirty="0">
                  <a:solidFill>
                    <a:srgbClr val="000000"/>
                  </a:solidFill>
                  <a:latin typeface="Arial" pitchFamily="34" charset="0"/>
                  <a:cs typeface="Arial" pitchFamily="34" charset="0"/>
                </a:rPr>
                <a:t>bias	1.76 m/s</a:t>
              </a:r>
            </a:p>
          </p:txBody>
        </p:sp>
      </p:grpSp>
      <p:grpSp>
        <p:nvGrpSpPr>
          <p:cNvPr id="10" name="Group 34"/>
          <p:cNvGrpSpPr/>
          <p:nvPr/>
        </p:nvGrpSpPr>
        <p:grpSpPr>
          <a:xfrm>
            <a:off x="795140" y="4419600"/>
            <a:ext cx="7282060" cy="2425700"/>
            <a:chOff x="533400" y="4432300"/>
            <a:chExt cx="7282060" cy="2425700"/>
          </a:xfrm>
        </p:grpSpPr>
        <p:sp>
          <p:nvSpPr>
            <p:cNvPr id="34" name="Rectangle 36"/>
            <p:cNvSpPr>
              <a:spLocks noChangeArrowheads="1"/>
            </p:cNvSpPr>
            <p:nvPr/>
          </p:nvSpPr>
          <p:spPr bwMode="auto">
            <a:xfrm>
              <a:off x="609600" y="4444550"/>
              <a:ext cx="7205860" cy="2385128"/>
            </a:xfrm>
            <a:prstGeom prst="rect">
              <a:avLst/>
            </a:prstGeom>
            <a:solidFill>
              <a:schemeClr val="bg1"/>
            </a:solidFill>
            <a:ln w="9525">
              <a:noFill/>
              <a:miter lim="800000"/>
              <a:headEnd/>
              <a:tailEnd/>
            </a:ln>
            <a:effectLst/>
          </p:spPr>
          <p:txBody>
            <a:bodyPr wrap="none" anchor="ctr"/>
            <a:lstStyle/>
            <a:p>
              <a:endParaRPr lang="en-US">
                <a:solidFill>
                  <a:prstClr val="black"/>
                </a:solidFill>
              </a:endParaRPr>
            </a:p>
          </p:txBody>
        </p:sp>
        <p:pic>
          <p:nvPicPr>
            <p:cNvPr id="15" name="Picture 38"/>
            <p:cNvPicPr>
              <a:picLocks noChangeAspect="1" noChangeArrowheads="1"/>
            </p:cNvPicPr>
            <p:nvPr/>
          </p:nvPicPr>
          <p:blipFill>
            <a:blip r:embed="rId4" cstate="print"/>
            <a:srcRect l="8356" t="5693" r="6747" b="52533"/>
            <a:stretch>
              <a:fillRect/>
            </a:stretch>
          </p:blipFill>
          <p:spPr bwMode="auto">
            <a:xfrm>
              <a:off x="827088" y="4432300"/>
              <a:ext cx="6985000" cy="2165350"/>
            </a:xfrm>
            <a:prstGeom prst="rect">
              <a:avLst/>
            </a:prstGeom>
            <a:noFill/>
            <a:ln w="9525">
              <a:noFill/>
              <a:round/>
              <a:headEnd/>
              <a:tailEnd/>
            </a:ln>
            <a:effectLst/>
          </p:spPr>
        </p:pic>
        <p:grpSp>
          <p:nvGrpSpPr>
            <p:cNvPr id="16" name="Group 50"/>
            <p:cNvGrpSpPr>
              <a:grpSpLocks/>
            </p:cNvGrpSpPr>
            <p:nvPr/>
          </p:nvGrpSpPr>
          <p:grpSpPr bwMode="auto">
            <a:xfrm>
              <a:off x="5364163" y="4581525"/>
              <a:ext cx="2374900" cy="979488"/>
              <a:chOff x="3833" y="1752"/>
              <a:chExt cx="1496" cy="617"/>
            </a:xfrm>
          </p:grpSpPr>
          <p:sp>
            <p:nvSpPr>
              <p:cNvPr id="25" name="Rectangle 42"/>
              <p:cNvSpPr>
                <a:spLocks noChangeArrowheads="1"/>
              </p:cNvSpPr>
              <p:nvPr/>
            </p:nvSpPr>
            <p:spPr bwMode="auto">
              <a:xfrm>
                <a:off x="3833" y="1752"/>
                <a:ext cx="1360" cy="617"/>
              </a:xfrm>
              <a:prstGeom prst="rect">
                <a:avLst/>
              </a:prstGeom>
              <a:solidFill>
                <a:schemeClr val="bg1"/>
              </a:solidFill>
              <a:ln w="9525">
                <a:solidFill>
                  <a:schemeClr val="tx1"/>
                </a:solidFill>
                <a:miter lim="800000"/>
                <a:headEnd/>
                <a:tailEnd/>
              </a:ln>
              <a:effectLst/>
            </p:spPr>
            <p:txBody>
              <a:bodyPr wrap="none" anchor="ctr"/>
              <a:lstStyle/>
              <a:p>
                <a:endParaRPr lang="en-US">
                  <a:solidFill>
                    <a:prstClr val="black"/>
                  </a:solidFill>
                </a:endParaRPr>
              </a:p>
            </p:txBody>
          </p:sp>
          <p:sp>
            <p:nvSpPr>
              <p:cNvPr id="26" name="Line 43"/>
              <p:cNvSpPr>
                <a:spLocks noChangeShapeType="1"/>
              </p:cNvSpPr>
              <p:nvPr/>
            </p:nvSpPr>
            <p:spPr bwMode="auto">
              <a:xfrm>
                <a:off x="3866" y="2069"/>
                <a:ext cx="235" cy="0"/>
              </a:xfrm>
              <a:prstGeom prst="line">
                <a:avLst/>
              </a:prstGeom>
              <a:noFill/>
              <a:ln w="28575">
                <a:solidFill>
                  <a:srgbClr val="0000FF"/>
                </a:solidFill>
                <a:round/>
                <a:headEnd/>
                <a:tailEnd/>
              </a:ln>
              <a:effectLst/>
            </p:spPr>
            <p:txBody>
              <a:bodyPr/>
              <a:lstStyle/>
              <a:p>
                <a:endParaRPr lang="en-US">
                  <a:solidFill>
                    <a:prstClr val="black"/>
                  </a:solidFill>
                </a:endParaRPr>
              </a:p>
            </p:txBody>
          </p:sp>
          <p:sp>
            <p:nvSpPr>
              <p:cNvPr id="27" name="Line 44"/>
              <p:cNvSpPr>
                <a:spLocks noChangeShapeType="1"/>
              </p:cNvSpPr>
              <p:nvPr/>
            </p:nvSpPr>
            <p:spPr bwMode="auto">
              <a:xfrm>
                <a:off x="3866" y="2251"/>
                <a:ext cx="235" cy="0"/>
              </a:xfrm>
              <a:prstGeom prst="line">
                <a:avLst/>
              </a:prstGeom>
              <a:noFill/>
              <a:ln w="38100">
                <a:solidFill>
                  <a:srgbClr val="00FF00"/>
                </a:solidFill>
                <a:round/>
                <a:headEnd/>
                <a:tailEnd/>
              </a:ln>
              <a:effectLst/>
            </p:spPr>
            <p:txBody>
              <a:bodyPr/>
              <a:lstStyle/>
              <a:p>
                <a:endParaRPr lang="en-US">
                  <a:solidFill>
                    <a:prstClr val="black"/>
                  </a:solidFill>
                </a:endParaRPr>
              </a:p>
            </p:txBody>
          </p:sp>
          <p:sp>
            <p:nvSpPr>
              <p:cNvPr id="28" name="Line 45"/>
              <p:cNvSpPr>
                <a:spLocks noChangeShapeType="1"/>
              </p:cNvSpPr>
              <p:nvPr/>
            </p:nvSpPr>
            <p:spPr bwMode="auto">
              <a:xfrm>
                <a:off x="3866" y="1888"/>
                <a:ext cx="235" cy="0"/>
              </a:xfrm>
              <a:prstGeom prst="line">
                <a:avLst/>
              </a:prstGeom>
              <a:noFill/>
              <a:ln w="28575">
                <a:solidFill>
                  <a:srgbClr val="FF0000"/>
                </a:solidFill>
                <a:round/>
                <a:headEnd/>
                <a:tailEnd/>
              </a:ln>
              <a:effectLst/>
            </p:spPr>
            <p:txBody>
              <a:bodyPr/>
              <a:lstStyle/>
              <a:p>
                <a:endParaRPr lang="en-US">
                  <a:solidFill>
                    <a:prstClr val="black"/>
                  </a:solidFill>
                </a:endParaRPr>
              </a:p>
            </p:txBody>
          </p:sp>
          <p:sp>
            <p:nvSpPr>
              <p:cNvPr id="29" name="Text Box 46"/>
              <p:cNvSpPr txBox="1">
                <a:spLocks noChangeArrowheads="1"/>
              </p:cNvSpPr>
              <p:nvPr/>
            </p:nvSpPr>
            <p:spPr bwMode="auto">
              <a:xfrm>
                <a:off x="4119" y="1933"/>
                <a:ext cx="1210" cy="231"/>
              </a:xfrm>
              <a:prstGeom prst="rect">
                <a:avLst/>
              </a:prstGeom>
              <a:noFill/>
              <a:ln w="9525">
                <a:noFill/>
                <a:miter lim="800000"/>
                <a:headEnd/>
                <a:tailEnd/>
              </a:ln>
              <a:effectLst/>
            </p:spPr>
            <p:txBody>
              <a:bodyPr>
                <a:spAutoFit/>
              </a:bodyPr>
              <a:lstStyle/>
              <a:p>
                <a:pPr>
                  <a:spcBef>
                    <a:spcPct val="50000"/>
                  </a:spcBef>
                </a:pPr>
                <a:r>
                  <a:rPr lang="it-IT" dirty="0" err="1">
                    <a:solidFill>
                      <a:srgbClr val="0000FF"/>
                    </a:solidFill>
                  </a:rPr>
                  <a:t>pts</a:t>
                </a:r>
                <a:r>
                  <a:rPr lang="it-IT" dirty="0">
                    <a:solidFill>
                      <a:srgbClr val="0000FF"/>
                    </a:solidFill>
                  </a:rPr>
                  <a:t> radi&lt;200km</a:t>
                </a:r>
                <a:endParaRPr lang="el-GR" dirty="0">
                  <a:solidFill>
                    <a:srgbClr val="0000FF"/>
                  </a:solidFill>
                  <a:cs typeface="Arial" charset="0"/>
                </a:endParaRPr>
              </a:p>
            </p:txBody>
          </p:sp>
          <p:sp>
            <p:nvSpPr>
              <p:cNvPr id="30" name="Text Box 47"/>
              <p:cNvSpPr txBox="1">
                <a:spLocks noChangeArrowheads="1"/>
              </p:cNvSpPr>
              <p:nvPr/>
            </p:nvSpPr>
            <p:spPr bwMode="auto">
              <a:xfrm>
                <a:off x="4119" y="2115"/>
                <a:ext cx="1210" cy="231"/>
              </a:xfrm>
              <a:prstGeom prst="rect">
                <a:avLst/>
              </a:prstGeom>
              <a:noFill/>
              <a:ln w="9525">
                <a:noFill/>
                <a:miter lim="800000"/>
                <a:headEnd/>
                <a:tailEnd/>
              </a:ln>
              <a:effectLst/>
            </p:spPr>
            <p:txBody>
              <a:bodyPr>
                <a:spAutoFit/>
              </a:bodyPr>
              <a:lstStyle/>
              <a:p>
                <a:pPr>
                  <a:spcBef>
                    <a:spcPct val="50000"/>
                  </a:spcBef>
                </a:pPr>
                <a:r>
                  <a:rPr lang="it-IT" dirty="0" err="1">
                    <a:solidFill>
                      <a:srgbClr val="00FF00"/>
                    </a:solidFill>
                    <a:cs typeface="Arial" charset="0"/>
                  </a:rPr>
                  <a:t>pts</a:t>
                </a:r>
                <a:r>
                  <a:rPr lang="it-IT" dirty="0">
                    <a:solidFill>
                      <a:srgbClr val="00FF00"/>
                    </a:solidFill>
                    <a:cs typeface="Arial" charset="0"/>
                  </a:rPr>
                  <a:t> radi&lt;350km</a:t>
                </a:r>
                <a:endParaRPr lang="el-GR" dirty="0">
                  <a:solidFill>
                    <a:srgbClr val="00FF00"/>
                  </a:solidFill>
                  <a:cs typeface="Arial" charset="0"/>
                </a:endParaRPr>
              </a:p>
            </p:txBody>
          </p:sp>
          <p:sp>
            <p:nvSpPr>
              <p:cNvPr id="31" name="Text Box 48"/>
              <p:cNvSpPr txBox="1">
                <a:spLocks noChangeArrowheads="1"/>
              </p:cNvSpPr>
              <p:nvPr/>
            </p:nvSpPr>
            <p:spPr bwMode="auto">
              <a:xfrm>
                <a:off x="4119" y="1752"/>
                <a:ext cx="1210" cy="231"/>
              </a:xfrm>
              <a:prstGeom prst="rect">
                <a:avLst/>
              </a:prstGeom>
              <a:noFill/>
              <a:ln w="9525">
                <a:noFill/>
                <a:miter lim="800000"/>
                <a:headEnd/>
                <a:tailEnd/>
              </a:ln>
              <a:effectLst/>
            </p:spPr>
            <p:txBody>
              <a:bodyPr>
                <a:spAutoFit/>
              </a:bodyPr>
              <a:lstStyle/>
              <a:p>
                <a:pPr>
                  <a:spcBef>
                    <a:spcPct val="50000"/>
                  </a:spcBef>
                </a:pPr>
                <a:r>
                  <a:rPr lang="it-IT" dirty="0" err="1">
                    <a:solidFill>
                      <a:srgbClr val="FF0000"/>
                    </a:solidFill>
                  </a:rPr>
                  <a:t>pts</a:t>
                </a:r>
                <a:r>
                  <a:rPr lang="it-IT" dirty="0">
                    <a:solidFill>
                      <a:srgbClr val="FF0000"/>
                    </a:solidFill>
                  </a:rPr>
                  <a:t> radi&lt;100km</a:t>
                </a:r>
                <a:endParaRPr lang="el-GR" dirty="0">
                  <a:solidFill>
                    <a:srgbClr val="FF0000"/>
                  </a:solidFill>
                  <a:cs typeface="Arial" charset="0"/>
                </a:endParaRPr>
              </a:p>
            </p:txBody>
          </p:sp>
        </p:grpSp>
        <p:sp>
          <p:nvSpPr>
            <p:cNvPr id="32" name="Rectangle 15"/>
            <p:cNvSpPr>
              <a:spLocks noChangeArrowheads="1"/>
            </p:cNvSpPr>
            <p:nvPr/>
          </p:nvSpPr>
          <p:spPr bwMode="auto">
            <a:xfrm rot="10800000">
              <a:off x="533400" y="4598114"/>
              <a:ext cx="397201" cy="1574086"/>
            </a:xfrm>
            <a:prstGeom prst="rect">
              <a:avLst/>
            </a:prstGeom>
            <a:noFill/>
            <a:ln w="9525">
              <a:noFill/>
              <a:round/>
              <a:headEnd/>
              <a:tailEnd/>
            </a:ln>
            <a:effectLst/>
          </p:spPr>
          <p:txBody>
            <a:bodyPr vert="eaVert" wrap="none"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dirty="0">
                  <a:solidFill>
                    <a:prstClr val="black"/>
                  </a:solidFill>
                  <a:latin typeface="Arial" pitchFamily="34" charset="0"/>
                  <a:cs typeface="Arial" pitchFamily="34" charset="0"/>
                </a:rPr>
                <a:t>Wind speed [m/s]</a:t>
              </a:r>
            </a:p>
          </p:txBody>
        </p:sp>
        <p:sp>
          <p:nvSpPr>
            <p:cNvPr id="33" name="Rectangle 13"/>
            <p:cNvSpPr>
              <a:spLocks noChangeArrowheads="1"/>
            </p:cNvSpPr>
            <p:nvPr/>
          </p:nvSpPr>
          <p:spPr bwMode="auto">
            <a:xfrm>
              <a:off x="1702532" y="6548042"/>
              <a:ext cx="4969928" cy="309958"/>
            </a:xfrm>
            <a:prstGeom prst="rect">
              <a:avLst/>
            </a:prstGeom>
            <a:noFill/>
            <a:ln w="9525">
              <a:noFill/>
              <a:round/>
              <a:headEnd/>
              <a:tailEnd/>
            </a:ln>
            <a:effectLst/>
          </p:spPr>
          <p:txBody>
            <a:bodyPr wrap="none"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dirty="0">
                  <a:solidFill>
                    <a:prstClr val="black"/>
                  </a:solidFill>
                  <a:latin typeface="Arial" pitchFamily="34" charset="0"/>
                  <a:cs typeface="Arial" pitchFamily="34" charset="0"/>
                </a:rPr>
                <a:t>Radar look direction with respect to wind direction [deg]</a:t>
              </a:r>
            </a:p>
          </p:txBody>
        </p:sp>
      </p:grpSp>
      <p:sp>
        <p:nvSpPr>
          <p:cNvPr id="36" name="Text Box 2"/>
          <p:cNvSpPr txBox="1">
            <a:spLocks noChangeArrowheads="1"/>
          </p:cNvSpPr>
          <p:nvPr/>
        </p:nvSpPr>
        <p:spPr bwMode="auto">
          <a:xfrm>
            <a:off x="938213" y="-76200"/>
            <a:ext cx="7519987" cy="1077218"/>
          </a:xfrm>
          <a:prstGeom prst="rect">
            <a:avLst/>
          </a:prstGeom>
          <a:noFill/>
          <a:ln w="9525">
            <a:noFill/>
            <a:miter lim="800000"/>
            <a:headEnd/>
            <a:tailEnd/>
          </a:ln>
        </p:spPr>
        <p:txBody>
          <a:bodyPr wrap="square">
            <a:spAutoFit/>
          </a:bodyPr>
          <a:lstStyle/>
          <a:p>
            <a:pPr eaLnBrk="0" hangingPunct="0">
              <a:spcBef>
                <a:spcPct val="50000"/>
              </a:spcBef>
            </a:pPr>
            <a:r>
              <a:rPr lang="en-US" sz="3200" b="1" dirty="0" smtClean="0">
                <a:solidFill>
                  <a:srgbClr val="FFCC00"/>
                </a:solidFill>
              </a:rPr>
              <a:t>Comparison of SAR to </a:t>
            </a:r>
            <a:r>
              <a:rPr lang="en-US" sz="3200" b="1" dirty="0" err="1" smtClean="0">
                <a:solidFill>
                  <a:srgbClr val="FFCC00"/>
                </a:solidFill>
              </a:rPr>
              <a:t>QuikSCAT</a:t>
            </a:r>
            <a:r>
              <a:rPr lang="en-US" sz="3200" b="1" dirty="0" smtClean="0">
                <a:solidFill>
                  <a:srgbClr val="FFCC00"/>
                </a:solidFill>
              </a:rPr>
              <a:t> winds</a:t>
            </a:r>
            <a:endParaRPr lang="de-DE" sz="3200" b="1" dirty="0">
              <a:solidFill>
                <a:srgbClr val="FFCC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ewiniar__20060703"/>
          <p:cNvPicPr>
            <a:picLocks noChangeAspect="1" noChangeArrowheads="1"/>
          </p:cNvPicPr>
          <p:nvPr/>
        </p:nvPicPr>
        <p:blipFill>
          <a:blip r:embed="rId3" cstate="print"/>
          <a:srcRect l="9375" t="49863" r="29591" b="6944"/>
          <a:stretch>
            <a:fillRect/>
          </a:stretch>
        </p:blipFill>
        <p:spPr bwMode="auto">
          <a:xfrm>
            <a:off x="0" y="1600200"/>
            <a:ext cx="9144000" cy="4852988"/>
          </a:xfrm>
          <a:prstGeom prst="rect">
            <a:avLst/>
          </a:prstGeom>
          <a:noFill/>
        </p:spPr>
      </p:pic>
      <p:sp>
        <p:nvSpPr>
          <p:cNvPr id="76803" name="Text Box 3"/>
          <p:cNvSpPr txBox="1">
            <a:spLocks noChangeArrowheads="1"/>
          </p:cNvSpPr>
          <p:nvPr/>
        </p:nvSpPr>
        <p:spPr bwMode="auto">
          <a:xfrm>
            <a:off x="993775" y="0"/>
            <a:ext cx="6016625" cy="434975"/>
          </a:xfrm>
          <a:prstGeom prst="rect">
            <a:avLst/>
          </a:prstGeom>
          <a:noFill/>
          <a:ln w="9525">
            <a:noFill/>
            <a:round/>
            <a:headEnd/>
            <a:tailEnd/>
          </a:ln>
          <a:effectLst/>
        </p:spPr>
        <p:txBody>
          <a:bodyPr wrap="none" lIns="81639" tIns="40820" rIns="81639" bIns="40820"/>
          <a:lstStyle/>
          <a:p>
            <a:pPr defTabSz="407988" eaLnBrk="0" hangingPunct="0">
              <a:lnSpc>
                <a:spcPct val="88000"/>
              </a:lnSpc>
              <a:buClr>
                <a:srgbClr val="000000"/>
              </a:buClr>
              <a:buSzPct val="100000"/>
              <a:buFont typeface="Arial"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3200" b="1" dirty="0" smtClean="0">
                <a:solidFill>
                  <a:srgbClr val="FFCC00"/>
                </a:solidFill>
              </a:rPr>
              <a:t>SAR Retrieved Feature Directions </a:t>
            </a:r>
          </a:p>
          <a:p>
            <a:pPr defTabSz="407988" eaLnBrk="0" hangingPunct="0">
              <a:lnSpc>
                <a:spcPct val="88000"/>
              </a:lnSpc>
              <a:buClr>
                <a:srgbClr val="000000"/>
              </a:buClr>
              <a:buSzPct val="100000"/>
              <a:buFont typeface="Arial"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3200" b="1" dirty="0" smtClean="0">
                <a:solidFill>
                  <a:srgbClr val="FFCC00"/>
                </a:solidFill>
              </a:rPr>
              <a:t>Resulting from the LG-Method</a:t>
            </a:r>
            <a:endParaRPr lang="en-GB" sz="3200" b="1" dirty="0">
              <a:solidFill>
                <a:srgbClr val="FFCC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Text Box 3"/>
          <p:cNvSpPr txBox="1">
            <a:spLocks noChangeArrowheads="1"/>
          </p:cNvSpPr>
          <p:nvPr/>
        </p:nvSpPr>
        <p:spPr bwMode="auto">
          <a:xfrm>
            <a:off x="993775" y="0"/>
            <a:ext cx="6016625" cy="434975"/>
          </a:xfrm>
          <a:prstGeom prst="rect">
            <a:avLst/>
          </a:prstGeom>
          <a:noFill/>
          <a:ln w="9525">
            <a:noFill/>
            <a:round/>
            <a:headEnd/>
            <a:tailEnd/>
          </a:ln>
          <a:effectLst/>
        </p:spPr>
        <p:txBody>
          <a:bodyPr wrap="none" lIns="81639" tIns="40820" rIns="81639" bIns="40820"/>
          <a:lstStyle/>
          <a:p>
            <a:pPr defTabSz="407988" eaLnBrk="0" hangingPunct="0">
              <a:lnSpc>
                <a:spcPct val="88000"/>
              </a:lnSpc>
              <a:buClr>
                <a:srgbClr val="000000"/>
              </a:buClr>
              <a:buSzPct val="100000"/>
              <a:buFont typeface="Arial"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3200" b="1" dirty="0">
                <a:solidFill>
                  <a:srgbClr val="FFCC00"/>
                </a:solidFill>
              </a:rPr>
              <a:t>Wind Direction Ambiguity Removal </a:t>
            </a:r>
          </a:p>
        </p:txBody>
      </p:sp>
      <p:sp>
        <p:nvSpPr>
          <p:cNvPr id="78852" name="Text Box 4"/>
          <p:cNvSpPr txBox="1">
            <a:spLocks noChangeArrowheads="1"/>
          </p:cNvSpPr>
          <p:nvPr/>
        </p:nvSpPr>
        <p:spPr bwMode="auto">
          <a:xfrm>
            <a:off x="990600" y="838200"/>
            <a:ext cx="7543800" cy="457200"/>
          </a:xfrm>
          <a:prstGeom prst="rect">
            <a:avLst/>
          </a:prstGeom>
          <a:noFill/>
          <a:ln w="9525">
            <a:noFill/>
            <a:miter lim="800000"/>
            <a:headEnd/>
            <a:tailEnd/>
          </a:ln>
          <a:effectLst/>
        </p:spPr>
        <p:txBody>
          <a:bodyPr>
            <a:spAutoFit/>
          </a:bodyPr>
          <a:lstStyle/>
          <a:p>
            <a:pPr marL="342900" indent="-342900">
              <a:buFontTx/>
              <a:buAutoNum type="arabicPeriod"/>
            </a:pPr>
            <a:r>
              <a:rPr lang="en-US" sz="2400" b="1" dirty="0">
                <a:solidFill>
                  <a:srgbClr val="FFCC00"/>
                </a:solidFill>
              </a:rPr>
              <a:t>Select grids with only one wind </a:t>
            </a:r>
            <a:r>
              <a:rPr lang="en-US" sz="2400" b="1" dirty="0" smtClean="0">
                <a:solidFill>
                  <a:srgbClr val="FFCC00"/>
                </a:solidFill>
              </a:rPr>
              <a:t>direction</a:t>
            </a:r>
            <a:endParaRPr lang="en-US" sz="2400" b="1" dirty="0">
              <a:solidFill>
                <a:srgbClr val="FFCC00"/>
              </a:solidFill>
            </a:endParaRPr>
          </a:p>
        </p:txBody>
      </p:sp>
      <p:pic>
        <p:nvPicPr>
          <p:cNvPr id="5" name="Picture 2" descr="ewiniar__20060703"/>
          <p:cNvPicPr>
            <a:picLocks noChangeAspect="1" noChangeArrowheads="1"/>
          </p:cNvPicPr>
          <p:nvPr/>
        </p:nvPicPr>
        <p:blipFill>
          <a:blip r:embed="rId3" cstate="print"/>
          <a:srcRect l="9375" t="2777" r="29591" b="53641"/>
          <a:stretch>
            <a:fillRect/>
          </a:stretch>
        </p:blipFill>
        <p:spPr bwMode="auto">
          <a:xfrm>
            <a:off x="0" y="1600200"/>
            <a:ext cx="9144000" cy="4862689"/>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4"/>
          <p:cNvPicPr>
            <a:picLocks noChangeArrowheads="1"/>
          </p:cNvPicPr>
          <p:nvPr/>
        </p:nvPicPr>
        <p:blipFill>
          <a:blip r:embed="rId2"/>
          <a:srcRect l="42603" t="39277" r="30181" b="36571"/>
          <a:stretch>
            <a:fillRect/>
          </a:stretch>
        </p:blipFill>
        <p:spPr bwMode="auto">
          <a:xfrm>
            <a:off x="-304800" y="936956"/>
            <a:ext cx="9621868" cy="6378244"/>
          </a:xfrm>
          <a:prstGeom prst="rect">
            <a:avLst/>
          </a:prstGeom>
          <a:noFill/>
          <a:ln w="9525">
            <a:solidFill>
              <a:schemeClr val="tx1"/>
            </a:solidFill>
            <a:miter lim="800000"/>
            <a:headEnd/>
            <a:tailEnd/>
          </a:ln>
        </p:spPr>
      </p:pic>
      <p:sp>
        <p:nvSpPr>
          <p:cNvPr id="88070" name="Rectangle 7"/>
          <p:cNvSpPr>
            <a:spLocks/>
          </p:cNvSpPr>
          <p:nvPr/>
        </p:nvSpPr>
        <p:spPr bwMode="auto">
          <a:xfrm>
            <a:off x="962515" y="152400"/>
            <a:ext cx="5819285" cy="553998"/>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3600" b="1" dirty="0">
                <a:solidFill>
                  <a:srgbClr val="FFCC00"/>
                </a:solidFill>
                <a:latin typeface="Calibri Bold" charset="0"/>
                <a:ea typeface="Calibri Bold" charset="0"/>
                <a:cs typeface="Calibri Bold" charset="0"/>
                <a:sym typeface="Calibri Bold" charset="0"/>
              </a:rPr>
              <a:t>Why SAR for Tropical Cyclones</a:t>
            </a:r>
          </a:p>
        </p:txBody>
      </p:sp>
      <p:sp>
        <p:nvSpPr>
          <p:cNvPr id="88071" name="Rectangle 8"/>
          <p:cNvSpPr>
            <a:spLocks/>
          </p:cNvSpPr>
          <p:nvPr/>
        </p:nvSpPr>
        <p:spPr bwMode="auto">
          <a:xfrm>
            <a:off x="7391400" y="937800"/>
            <a:ext cx="1689100" cy="444500"/>
          </a:xfrm>
          <a:prstGeom prst="rect">
            <a:avLst/>
          </a:prstGeom>
          <a:solidFill>
            <a:srgbClr val="FFFFFF">
              <a:alpha val="49803"/>
            </a:srgbClr>
          </a:solidFill>
          <a:ln w="12700">
            <a:noFill/>
            <a:miter lim="800000"/>
            <a:headEnd/>
            <a:tailEnd/>
          </a:ln>
        </p:spPr>
        <p:txBody>
          <a:bodyPr lIns="0" tIns="0" rIns="40439" bIns="0">
            <a:prstTxWarp prst="textNoShape">
              <a:avLst/>
            </a:prstTxWarp>
          </a:bodyPr>
          <a:lstStyle/>
          <a:p>
            <a:pPr marL="39688" algn="r"/>
            <a:r>
              <a:rPr lang="en-US" sz="2400" b="1" dirty="0" err="1">
                <a:solidFill>
                  <a:srgbClr val="000090"/>
                </a:solidFill>
                <a:ea typeface="Arial" charset="0"/>
                <a:cs typeface="Arial" charset="0"/>
              </a:rPr>
              <a:t>QuikSCAT</a:t>
            </a:r>
            <a:endParaRPr lang="en-US" sz="2400" b="1" dirty="0">
              <a:solidFill>
                <a:srgbClr val="000090"/>
              </a:solidFill>
              <a:ea typeface="Arial" charset="0"/>
              <a:cs typeface="Arial" charset="0"/>
            </a:endParaRPr>
          </a:p>
        </p:txBody>
      </p:sp>
      <p:grpSp>
        <p:nvGrpSpPr>
          <p:cNvPr id="13" name="Group 12"/>
          <p:cNvGrpSpPr/>
          <p:nvPr/>
        </p:nvGrpSpPr>
        <p:grpSpPr>
          <a:xfrm>
            <a:off x="3810000" y="1148547"/>
            <a:ext cx="4695825" cy="5411644"/>
            <a:chOff x="4644354" y="1097338"/>
            <a:chExt cx="4695825" cy="5411644"/>
          </a:xfrm>
        </p:grpSpPr>
        <p:pic>
          <p:nvPicPr>
            <p:cNvPr id="14" name="Picture 5"/>
            <p:cNvPicPr>
              <a:picLocks noChangeArrowheads="1"/>
            </p:cNvPicPr>
            <p:nvPr/>
          </p:nvPicPr>
          <p:blipFill>
            <a:blip r:embed="rId3"/>
            <a:srcRect t="22269" b="6947"/>
            <a:stretch>
              <a:fillRect/>
            </a:stretch>
          </p:blipFill>
          <p:spPr bwMode="auto">
            <a:xfrm rot="720000">
              <a:off x="4644354" y="1425717"/>
              <a:ext cx="4695825" cy="4854575"/>
            </a:xfrm>
            <a:prstGeom prst="rect">
              <a:avLst/>
            </a:prstGeom>
            <a:noFill/>
            <a:ln w="9525">
              <a:noFill/>
              <a:miter lim="800000"/>
              <a:headEnd/>
              <a:tailEnd/>
            </a:ln>
          </p:spPr>
        </p:pic>
        <p:pic>
          <p:nvPicPr>
            <p:cNvPr id="15" name="Picture 6"/>
            <p:cNvPicPr>
              <a:picLocks noChangeArrowheads="1"/>
            </p:cNvPicPr>
            <p:nvPr/>
          </p:nvPicPr>
          <p:blipFill>
            <a:blip r:embed="rId3"/>
            <a:srcRect t="93089" r="58339" b="334"/>
            <a:stretch>
              <a:fillRect/>
            </a:stretch>
          </p:blipFill>
          <p:spPr bwMode="auto">
            <a:xfrm rot="660000">
              <a:off x="6888311" y="6058132"/>
              <a:ext cx="1957388" cy="450850"/>
            </a:xfrm>
            <a:prstGeom prst="rect">
              <a:avLst/>
            </a:prstGeom>
            <a:noFill/>
            <a:ln w="9525">
              <a:noFill/>
              <a:miter lim="800000"/>
              <a:headEnd/>
              <a:tailEnd/>
            </a:ln>
          </p:spPr>
        </p:pic>
        <p:sp>
          <p:nvSpPr>
            <p:cNvPr id="16" name="Rectangle 9"/>
            <p:cNvSpPr>
              <a:spLocks/>
            </p:cNvSpPr>
            <p:nvPr/>
          </p:nvSpPr>
          <p:spPr bwMode="auto">
            <a:xfrm rot="660000">
              <a:off x="5166841" y="1097338"/>
              <a:ext cx="850900" cy="444500"/>
            </a:xfrm>
            <a:prstGeom prst="rect">
              <a:avLst/>
            </a:prstGeom>
            <a:solidFill>
              <a:srgbClr val="FFFFFF">
                <a:alpha val="49803"/>
              </a:srgbClr>
            </a:solidFill>
            <a:ln w="12700">
              <a:noFill/>
              <a:miter lim="800000"/>
              <a:headEnd/>
              <a:tailEnd/>
            </a:ln>
          </p:spPr>
          <p:txBody>
            <a:bodyPr lIns="0" tIns="0" rIns="40439" bIns="0">
              <a:prstTxWarp prst="textNoShape">
                <a:avLst/>
              </a:prstTxWarp>
            </a:bodyPr>
            <a:lstStyle/>
            <a:p>
              <a:pPr marL="39688" algn="r"/>
              <a:r>
                <a:rPr lang="en-US" sz="2400" b="1" dirty="0">
                  <a:solidFill>
                    <a:srgbClr val="000090"/>
                  </a:solidFill>
                  <a:ea typeface="Arial" charset="0"/>
                  <a:cs typeface="Arial" charset="0"/>
                </a:rPr>
                <a:t>SAR</a:t>
              </a:r>
            </a:p>
          </p:txBody>
        </p:sp>
      </p:gr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xit" presetSubtype="0" fill="hold" nodeType="afterEffect">
                                  <p:stCondLst>
                                    <p:cond delay="1000"/>
                                  </p:stCondLst>
                                  <p:childTnLst>
                                    <p:animEffect transition="out" filter="fade">
                                      <p:cBhvr>
                                        <p:cTn id="9" dur="2000"/>
                                        <p:tgtEl>
                                          <p:spTgt spid="13"/>
                                        </p:tgtEl>
                                      </p:cBhvr>
                                    </p:animEffect>
                                    <p:set>
                                      <p:cBhvr>
                                        <p:cTn id="10" dur="1" fill="hold">
                                          <p:stCondLst>
                                            <p:cond delay="1999"/>
                                          </p:stCondLst>
                                        </p:cTn>
                                        <p:tgtEl>
                                          <p:spTgt spid="13"/>
                                        </p:tgtEl>
                                        <p:attrNameLst>
                                          <p:attrName>style.visibility</p:attrName>
                                        </p:attrNameLst>
                                      </p:cBhvr>
                                      <p:to>
                                        <p:strVal val="hidden"/>
                                      </p:to>
                                    </p:se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2000"/>
                                        <p:tgtEl>
                                          <p:spTgt spid="13"/>
                                        </p:tgtEl>
                                      </p:cBhvr>
                                    </p:animEffect>
                                  </p:childTnLst>
                                </p:cTn>
                              </p:par>
                            </p:childTnLst>
                          </p:cTn>
                        </p:par>
                        <p:par>
                          <p:cTn id="15" fill="hold">
                            <p:stCondLst>
                              <p:cond delay="5000"/>
                            </p:stCondLst>
                            <p:childTnLst>
                              <p:par>
                                <p:cTn id="16" presetID="10" presetClass="exit" presetSubtype="0" fill="hold" nodeType="afterEffect">
                                  <p:stCondLst>
                                    <p:cond delay="0"/>
                                  </p:stCondLst>
                                  <p:childTnLst>
                                    <p:animEffect transition="out" filter="fade">
                                      <p:cBhvr>
                                        <p:cTn id="17" dur="2000"/>
                                        <p:tgtEl>
                                          <p:spTgt spid="13"/>
                                        </p:tgtEl>
                                      </p:cBhvr>
                                    </p:animEffect>
                                    <p:set>
                                      <p:cBhvr>
                                        <p:cTn id="18" dur="1" fill="hold">
                                          <p:stCondLst>
                                            <p:cond delay="1999"/>
                                          </p:stCondLst>
                                        </p:cTn>
                                        <p:tgtEl>
                                          <p:spTgt spid="13"/>
                                        </p:tgtEl>
                                        <p:attrNameLst>
                                          <p:attrName>style.visibility</p:attrName>
                                        </p:attrNameLst>
                                      </p:cBhvr>
                                      <p:to>
                                        <p:strVal val="hidden"/>
                                      </p:to>
                                    </p:set>
                                  </p:childTnLst>
                                </p:cTn>
                              </p:par>
                            </p:childTnLst>
                          </p:cTn>
                        </p:par>
                        <p:par>
                          <p:cTn id="19" fill="hold">
                            <p:stCondLst>
                              <p:cond delay="7000"/>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993775" y="0"/>
            <a:ext cx="6016625" cy="434975"/>
          </a:xfrm>
          <a:prstGeom prst="rect">
            <a:avLst/>
          </a:prstGeom>
          <a:noFill/>
          <a:ln w="9525">
            <a:noFill/>
            <a:round/>
            <a:headEnd/>
            <a:tailEnd/>
          </a:ln>
          <a:effectLst/>
        </p:spPr>
        <p:txBody>
          <a:bodyPr wrap="none" lIns="81639" tIns="40820" rIns="81639" bIns="40820"/>
          <a:lstStyle/>
          <a:p>
            <a:pPr defTabSz="407988" eaLnBrk="0" hangingPunct="0">
              <a:lnSpc>
                <a:spcPct val="88000"/>
              </a:lnSpc>
              <a:buClr>
                <a:srgbClr val="000000"/>
              </a:buClr>
              <a:buSzPct val="100000"/>
              <a:buFont typeface="Arial"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3200" b="1">
                <a:solidFill>
                  <a:srgbClr val="FFCC00"/>
                </a:solidFill>
              </a:rPr>
              <a:t>Wind Direction Ambiguity Removal </a:t>
            </a:r>
          </a:p>
        </p:txBody>
      </p:sp>
      <p:pic>
        <p:nvPicPr>
          <p:cNvPr id="80899" name="Picture 3"/>
          <p:cNvPicPr>
            <a:picLocks noChangeAspect="1" noChangeArrowheads="1"/>
          </p:cNvPicPr>
          <p:nvPr/>
        </p:nvPicPr>
        <p:blipFill>
          <a:blip r:embed="rId3" cstate="print"/>
          <a:srcRect l="13194" t="17778" r="19444" b="7777"/>
          <a:stretch>
            <a:fillRect/>
          </a:stretch>
        </p:blipFill>
        <p:spPr bwMode="auto">
          <a:xfrm>
            <a:off x="838200" y="1752600"/>
            <a:ext cx="7391400" cy="5105400"/>
          </a:xfrm>
          <a:prstGeom prst="rect">
            <a:avLst/>
          </a:prstGeom>
          <a:noFill/>
          <a:ln w="9525">
            <a:noFill/>
            <a:miter lim="800000"/>
            <a:headEnd/>
            <a:tailEnd/>
          </a:ln>
          <a:effectLst/>
        </p:spPr>
      </p:pic>
      <p:sp>
        <p:nvSpPr>
          <p:cNvPr id="80900" name="Rectangle 4"/>
          <p:cNvSpPr>
            <a:spLocks noChangeArrowheads="1"/>
          </p:cNvSpPr>
          <p:nvPr/>
        </p:nvSpPr>
        <p:spPr bwMode="auto">
          <a:xfrm>
            <a:off x="1447800" y="1981200"/>
            <a:ext cx="2649538" cy="895350"/>
          </a:xfrm>
          <a:prstGeom prst="rect">
            <a:avLst/>
          </a:prstGeom>
          <a:solidFill>
            <a:schemeClr val="bg1"/>
          </a:solidFill>
          <a:ln w="9525">
            <a:noFill/>
            <a:miter lim="800000"/>
            <a:headEnd/>
            <a:tailEnd/>
          </a:ln>
          <a:effectLst/>
        </p:spPr>
        <p:txBody>
          <a:bodyPr wrap="none" anchor="ctr"/>
          <a:lstStyle/>
          <a:p>
            <a:endParaRPr lang="en-US"/>
          </a:p>
        </p:txBody>
      </p:sp>
      <p:sp>
        <p:nvSpPr>
          <p:cNvPr id="80901" name="Text Box 5"/>
          <p:cNvSpPr txBox="1">
            <a:spLocks noChangeArrowheads="1"/>
          </p:cNvSpPr>
          <p:nvPr/>
        </p:nvSpPr>
        <p:spPr bwMode="auto">
          <a:xfrm>
            <a:off x="990600" y="641350"/>
            <a:ext cx="7543800" cy="822325"/>
          </a:xfrm>
          <a:prstGeom prst="rect">
            <a:avLst/>
          </a:prstGeom>
          <a:noFill/>
          <a:ln w="9525">
            <a:noFill/>
            <a:miter lim="800000"/>
            <a:headEnd/>
            <a:tailEnd/>
          </a:ln>
          <a:effectLst/>
        </p:spPr>
        <p:txBody>
          <a:bodyPr>
            <a:spAutoFit/>
          </a:bodyPr>
          <a:lstStyle/>
          <a:p>
            <a:pPr marL="342900" indent="-342900">
              <a:buFontTx/>
              <a:buAutoNum type="arabicPeriod" startAt="2"/>
            </a:pPr>
            <a:r>
              <a:rPr lang="en-US" sz="2400" b="1">
                <a:solidFill>
                  <a:srgbClr val="FFCC00"/>
                </a:solidFill>
              </a:rPr>
              <a:t>Select nearest neighbor for the other wind directions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993775" y="0"/>
            <a:ext cx="6016625" cy="434975"/>
          </a:xfrm>
          <a:prstGeom prst="rect">
            <a:avLst/>
          </a:prstGeom>
          <a:noFill/>
          <a:ln w="9525">
            <a:noFill/>
            <a:round/>
            <a:headEnd/>
            <a:tailEnd/>
          </a:ln>
          <a:effectLst/>
        </p:spPr>
        <p:txBody>
          <a:bodyPr wrap="none" lIns="81639" tIns="40820" rIns="81639" bIns="40820"/>
          <a:lstStyle/>
          <a:p>
            <a:pPr defTabSz="407988" eaLnBrk="0" hangingPunct="0">
              <a:lnSpc>
                <a:spcPct val="88000"/>
              </a:lnSpc>
              <a:buClr>
                <a:srgbClr val="000000"/>
              </a:buClr>
              <a:buSzPct val="100000"/>
              <a:buFont typeface="Arial"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3200" b="1">
                <a:solidFill>
                  <a:srgbClr val="FFCC00"/>
                </a:solidFill>
              </a:rPr>
              <a:t>Wind Direction Ambiguity Removal </a:t>
            </a:r>
          </a:p>
        </p:txBody>
      </p:sp>
      <p:pic>
        <p:nvPicPr>
          <p:cNvPr id="82947" name="Picture 3"/>
          <p:cNvPicPr>
            <a:picLocks noChangeAspect="1" noChangeArrowheads="1"/>
          </p:cNvPicPr>
          <p:nvPr/>
        </p:nvPicPr>
        <p:blipFill>
          <a:blip r:embed="rId3" cstate="print"/>
          <a:srcRect l="15973" t="17778" r="16667" b="7777"/>
          <a:stretch>
            <a:fillRect/>
          </a:stretch>
        </p:blipFill>
        <p:spPr bwMode="auto">
          <a:xfrm>
            <a:off x="838200" y="1752600"/>
            <a:ext cx="7391400" cy="5105400"/>
          </a:xfrm>
          <a:prstGeom prst="rect">
            <a:avLst/>
          </a:prstGeom>
          <a:noFill/>
          <a:ln w="9525">
            <a:noFill/>
            <a:miter lim="800000"/>
            <a:headEnd/>
            <a:tailEnd/>
          </a:ln>
          <a:effectLst/>
        </p:spPr>
      </p:pic>
      <p:sp>
        <p:nvSpPr>
          <p:cNvPr id="82948" name="Rectangle 4"/>
          <p:cNvSpPr>
            <a:spLocks noChangeArrowheads="1"/>
          </p:cNvSpPr>
          <p:nvPr/>
        </p:nvSpPr>
        <p:spPr bwMode="auto">
          <a:xfrm>
            <a:off x="1295400" y="1752600"/>
            <a:ext cx="3581400" cy="762000"/>
          </a:xfrm>
          <a:prstGeom prst="rect">
            <a:avLst/>
          </a:prstGeom>
          <a:solidFill>
            <a:schemeClr val="bg1"/>
          </a:solidFill>
          <a:ln w="9525">
            <a:noFill/>
            <a:miter lim="800000"/>
            <a:headEnd/>
            <a:tailEnd/>
          </a:ln>
          <a:effectLst/>
        </p:spPr>
        <p:txBody>
          <a:bodyPr wrap="none" anchor="ctr"/>
          <a:lstStyle/>
          <a:p>
            <a:endParaRPr lang="en-US"/>
          </a:p>
        </p:txBody>
      </p:sp>
      <p:sp>
        <p:nvSpPr>
          <p:cNvPr id="82949" name="Text Box 5"/>
          <p:cNvSpPr txBox="1">
            <a:spLocks noChangeArrowheads="1"/>
          </p:cNvSpPr>
          <p:nvPr/>
        </p:nvSpPr>
        <p:spPr bwMode="auto">
          <a:xfrm>
            <a:off x="990600" y="641350"/>
            <a:ext cx="6629400" cy="1187450"/>
          </a:xfrm>
          <a:prstGeom prst="rect">
            <a:avLst/>
          </a:prstGeom>
          <a:noFill/>
          <a:ln w="9525">
            <a:noFill/>
            <a:miter lim="800000"/>
            <a:headEnd/>
            <a:tailEnd/>
          </a:ln>
          <a:effectLst/>
        </p:spPr>
        <p:txBody>
          <a:bodyPr>
            <a:spAutoFit/>
          </a:bodyPr>
          <a:lstStyle/>
          <a:p>
            <a:pPr marL="342900" indent="-342900">
              <a:buFontTx/>
              <a:buAutoNum type="arabicPeriod" startAt="3"/>
            </a:pPr>
            <a:r>
              <a:rPr lang="en-US" sz="2400" b="1">
                <a:solidFill>
                  <a:srgbClr val="FFCC00"/>
                </a:solidFill>
              </a:rPr>
              <a:t>Polar wind directions around hypothetic eye with 180 deg ambiguity</a:t>
            </a:r>
          </a:p>
          <a:p>
            <a:pPr marL="342900" indent="-342900">
              <a:buFontTx/>
              <a:buAutoNum type="arabicPeriod" startAt="3"/>
            </a:pPr>
            <a:r>
              <a:rPr lang="en-US" sz="2400" b="1">
                <a:solidFill>
                  <a:srgbClr val="FFCC00"/>
                </a:solidFill>
              </a:rPr>
              <a:t>Limit radius around the eye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993775" y="0"/>
            <a:ext cx="6016625" cy="434975"/>
          </a:xfrm>
          <a:prstGeom prst="rect">
            <a:avLst/>
          </a:prstGeom>
          <a:noFill/>
          <a:ln w="9525">
            <a:noFill/>
            <a:round/>
            <a:headEnd/>
            <a:tailEnd/>
          </a:ln>
          <a:effectLst/>
        </p:spPr>
        <p:txBody>
          <a:bodyPr wrap="none" lIns="81639" tIns="40820" rIns="81639" bIns="40820"/>
          <a:lstStyle/>
          <a:p>
            <a:pPr defTabSz="407988" eaLnBrk="0" hangingPunct="0">
              <a:lnSpc>
                <a:spcPct val="88000"/>
              </a:lnSpc>
              <a:buClr>
                <a:srgbClr val="000000"/>
              </a:buClr>
              <a:buSzPct val="100000"/>
              <a:buFont typeface="Arial"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3200" b="1">
                <a:solidFill>
                  <a:srgbClr val="FFCC00"/>
                </a:solidFill>
              </a:rPr>
              <a:t>Wind Direction Ambiguity Removal </a:t>
            </a:r>
          </a:p>
        </p:txBody>
      </p:sp>
      <p:pic>
        <p:nvPicPr>
          <p:cNvPr id="84995" name="Picture 3"/>
          <p:cNvPicPr>
            <a:picLocks noChangeAspect="1" noChangeArrowheads="1"/>
          </p:cNvPicPr>
          <p:nvPr/>
        </p:nvPicPr>
        <p:blipFill>
          <a:blip r:embed="rId3" cstate="print"/>
          <a:srcRect l="15973" t="14444" r="16667" b="11111"/>
          <a:stretch>
            <a:fillRect/>
          </a:stretch>
        </p:blipFill>
        <p:spPr bwMode="auto">
          <a:xfrm>
            <a:off x="838200" y="1752600"/>
            <a:ext cx="7391400" cy="5105400"/>
          </a:xfrm>
          <a:prstGeom prst="rect">
            <a:avLst/>
          </a:prstGeom>
          <a:noFill/>
          <a:ln w="9525">
            <a:noFill/>
            <a:miter lim="800000"/>
            <a:headEnd/>
            <a:tailEnd/>
          </a:ln>
          <a:effectLst/>
        </p:spPr>
      </p:pic>
      <p:sp>
        <p:nvSpPr>
          <p:cNvPr id="84996" name="Text Box 4"/>
          <p:cNvSpPr txBox="1">
            <a:spLocks noChangeArrowheads="1"/>
          </p:cNvSpPr>
          <p:nvPr/>
        </p:nvSpPr>
        <p:spPr bwMode="auto">
          <a:xfrm>
            <a:off x="990600" y="641350"/>
            <a:ext cx="6629400" cy="830997"/>
          </a:xfrm>
          <a:prstGeom prst="rect">
            <a:avLst/>
          </a:prstGeom>
          <a:noFill/>
          <a:ln w="9525">
            <a:noFill/>
            <a:miter lim="800000"/>
            <a:headEnd/>
            <a:tailEnd/>
          </a:ln>
          <a:effectLst/>
        </p:spPr>
        <p:txBody>
          <a:bodyPr>
            <a:spAutoFit/>
          </a:bodyPr>
          <a:lstStyle/>
          <a:p>
            <a:pPr marL="342900" indent="-342900">
              <a:buFontTx/>
              <a:buAutoNum type="arabicPeriod" startAt="5"/>
            </a:pPr>
            <a:r>
              <a:rPr lang="en-US" sz="2400" b="1" dirty="0">
                <a:solidFill>
                  <a:srgbClr val="FFCC00"/>
                </a:solidFill>
              </a:rPr>
              <a:t>Retrieve 60% </a:t>
            </a:r>
            <a:r>
              <a:rPr lang="en-US" sz="2400" b="1" dirty="0" err="1">
                <a:solidFill>
                  <a:srgbClr val="FFCC00"/>
                </a:solidFill>
              </a:rPr>
              <a:t>quantile</a:t>
            </a:r>
            <a:r>
              <a:rPr lang="en-US" sz="2400" b="1" dirty="0">
                <a:solidFill>
                  <a:srgbClr val="FFCC00"/>
                </a:solidFill>
              </a:rPr>
              <a:t> </a:t>
            </a:r>
            <a:r>
              <a:rPr lang="en-US" sz="2400" b="1" dirty="0" smtClean="0">
                <a:solidFill>
                  <a:srgbClr val="FFCC00"/>
                </a:solidFill>
              </a:rPr>
              <a:t>of simulated </a:t>
            </a:r>
            <a:r>
              <a:rPr lang="en-US" sz="2400" b="1" dirty="0">
                <a:solidFill>
                  <a:srgbClr val="FFCC00"/>
                </a:solidFill>
              </a:rPr>
              <a:t>polar wind </a:t>
            </a:r>
            <a:r>
              <a:rPr lang="en-US" sz="2400" b="1" dirty="0" smtClean="0">
                <a:solidFill>
                  <a:srgbClr val="FFCC00"/>
                </a:solidFill>
              </a:rPr>
              <a:t>at </a:t>
            </a:r>
            <a:r>
              <a:rPr lang="en-US" sz="2400" b="1" dirty="0">
                <a:solidFill>
                  <a:srgbClr val="FFCC00"/>
                </a:solidFill>
              </a:rPr>
              <a:t>400 m grid wind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993775" y="0"/>
            <a:ext cx="6016625" cy="434975"/>
          </a:xfrm>
          <a:prstGeom prst="rect">
            <a:avLst/>
          </a:prstGeom>
          <a:noFill/>
          <a:ln w="9525">
            <a:noFill/>
            <a:round/>
            <a:headEnd/>
            <a:tailEnd/>
          </a:ln>
          <a:effectLst/>
        </p:spPr>
        <p:txBody>
          <a:bodyPr wrap="none" lIns="81639" tIns="40820" rIns="81639" bIns="40820"/>
          <a:lstStyle/>
          <a:p>
            <a:pPr defTabSz="407988" eaLnBrk="0" hangingPunct="0">
              <a:lnSpc>
                <a:spcPct val="88000"/>
              </a:lnSpc>
              <a:buClr>
                <a:srgbClr val="000000"/>
              </a:buClr>
              <a:buSzPct val="100000"/>
              <a:buFont typeface="Arial"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3200" b="1">
                <a:solidFill>
                  <a:srgbClr val="FFCC00"/>
                </a:solidFill>
              </a:rPr>
              <a:t>Wind Direction Ambiguity Removal </a:t>
            </a:r>
          </a:p>
        </p:txBody>
      </p:sp>
      <p:pic>
        <p:nvPicPr>
          <p:cNvPr id="87043" name="Picture 3"/>
          <p:cNvPicPr>
            <a:picLocks noChangeAspect="1" noChangeArrowheads="1"/>
          </p:cNvPicPr>
          <p:nvPr/>
        </p:nvPicPr>
        <p:blipFill>
          <a:blip r:embed="rId3" cstate="print"/>
          <a:srcRect l="15973" t="14444" r="16667" b="11111"/>
          <a:stretch>
            <a:fillRect/>
          </a:stretch>
        </p:blipFill>
        <p:spPr bwMode="auto">
          <a:xfrm>
            <a:off x="838200" y="1752600"/>
            <a:ext cx="7391400" cy="5105400"/>
          </a:xfrm>
          <a:prstGeom prst="rect">
            <a:avLst/>
          </a:prstGeom>
          <a:noFill/>
          <a:ln w="9525">
            <a:noFill/>
            <a:miter lim="800000"/>
            <a:headEnd/>
            <a:tailEnd/>
          </a:ln>
          <a:effectLst/>
        </p:spPr>
      </p:pic>
      <p:sp>
        <p:nvSpPr>
          <p:cNvPr id="87044" name="Text Box 4"/>
          <p:cNvSpPr txBox="1">
            <a:spLocks noChangeArrowheads="1"/>
          </p:cNvSpPr>
          <p:nvPr/>
        </p:nvSpPr>
        <p:spPr bwMode="auto">
          <a:xfrm>
            <a:off x="990600" y="641350"/>
            <a:ext cx="6629400" cy="1552575"/>
          </a:xfrm>
          <a:prstGeom prst="rect">
            <a:avLst/>
          </a:prstGeom>
          <a:noFill/>
          <a:ln w="9525">
            <a:noFill/>
            <a:miter lim="800000"/>
            <a:headEnd/>
            <a:tailEnd/>
          </a:ln>
          <a:effectLst/>
        </p:spPr>
        <p:txBody>
          <a:bodyPr>
            <a:spAutoFit/>
          </a:bodyPr>
          <a:lstStyle/>
          <a:p>
            <a:pPr marL="342900" indent="-342900">
              <a:buFontTx/>
              <a:buAutoNum type="arabicPeriod" startAt="6"/>
            </a:pPr>
            <a:r>
              <a:rPr lang="en-US" sz="2400" b="1">
                <a:solidFill>
                  <a:srgbClr val="FFCC00"/>
                </a:solidFill>
              </a:rPr>
              <a:t>Use eye location and polar wind to remove 180 deg ambiguity and wind directions with difference above 60 deg</a:t>
            </a:r>
          </a:p>
          <a:p>
            <a:pPr marL="342900" indent="-342900"/>
            <a:endParaRPr lang="en-US" sz="2400" b="1">
              <a:solidFill>
                <a:srgbClr val="FFCC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990600" y="641350"/>
            <a:ext cx="6629400" cy="1552575"/>
          </a:xfrm>
          <a:prstGeom prst="rect">
            <a:avLst/>
          </a:prstGeom>
          <a:noFill/>
          <a:ln w="9525">
            <a:noFill/>
            <a:miter lim="800000"/>
            <a:headEnd/>
            <a:tailEnd/>
          </a:ln>
          <a:effectLst/>
        </p:spPr>
        <p:txBody>
          <a:bodyPr>
            <a:spAutoFit/>
          </a:bodyPr>
          <a:lstStyle/>
          <a:p>
            <a:pPr marL="342900" indent="-342900">
              <a:buFontTx/>
              <a:buAutoNum type="arabicPeriod" startAt="7"/>
            </a:pPr>
            <a:r>
              <a:rPr lang="en-US" sz="2400" b="1">
                <a:solidFill>
                  <a:srgbClr val="FFCC00"/>
                </a:solidFill>
              </a:rPr>
              <a:t>Select nearest neighbor of all scales to previously selected wind directions</a:t>
            </a:r>
          </a:p>
          <a:p>
            <a:pPr marL="342900" indent="-342900">
              <a:buFontTx/>
              <a:buAutoNum type="arabicPeriod" startAt="7"/>
            </a:pPr>
            <a:r>
              <a:rPr lang="en-US" sz="2400" b="1">
                <a:solidFill>
                  <a:srgbClr val="FFCC00"/>
                </a:solidFill>
              </a:rPr>
              <a:t>Smooth wind directions</a:t>
            </a:r>
          </a:p>
          <a:p>
            <a:pPr marL="342900" indent="-342900"/>
            <a:endParaRPr lang="en-US" sz="2400" b="1">
              <a:solidFill>
                <a:srgbClr val="FFCC00"/>
              </a:solidFill>
            </a:endParaRPr>
          </a:p>
        </p:txBody>
      </p:sp>
      <p:sp>
        <p:nvSpPr>
          <p:cNvPr id="89091" name="Text Box 3"/>
          <p:cNvSpPr txBox="1">
            <a:spLocks noChangeArrowheads="1"/>
          </p:cNvSpPr>
          <p:nvPr/>
        </p:nvSpPr>
        <p:spPr bwMode="auto">
          <a:xfrm>
            <a:off x="993775" y="0"/>
            <a:ext cx="6016625" cy="434975"/>
          </a:xfrm>
          <a:prstGeom prst="rect">
            <a:avLst/>
          </a:prstGeom>
          <a:noFill/>
          <a:ln w="9525">
            <a:noFill/>
            <a:round/>
            <a:headEnd/>
            <a:tailEnd/>
          </a:ln>
          <a:effectLst/>
        </p:spPr>
        <p:txBody>
          <a:bodyPr wrap="none" lIns="81639" tIns="40820" rIns="81639" bIns="40820"/>
          <a:lstStyle/>
          <a:p>
            <a:pPr defTabSz="407988" eaLnBrk="0" hangingPunct="0">
              <a:lnSpc>
                <a:spcPct val="88000"/>
              </a:lnSpc>
              <a:buClr>
                <a:srgbClr val="000000"/>
              </a:buClr>
              <a:buSzPct val="100000"/>
              <a:buFont typeface="Arial"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3200" b="1">
                <a:solidFill>
                  <a:srgbClr val="FFCC00"/>
                </a:solidFill>
              </a:rPr>
              <a:t>Wind Direction Ambiguity Removal </a:t>
            </a:r>
          </a:p>
        </p:txBody>
      </p:sp>
      <p:grpSp>
        <p:nvGrpSpPr>
          <p:cNvPr id="2" name="Group 4"/>
          <p:cNvGrpSpPr>
            <a:grpSpLocks noChangeAspect="1"/>
          </p:cNvGrpSpPr>
          <p:nvPr/>
        </p:nvGrpSpPr>
        <p:grpSpPr bwMode="auto">
          <a:xfrm>
            <a:off x="228600" y="1981200"/>
            <a:ext cx="8839200" cy="4878388"/>
            <a:chOff x="-48" y="1062"/>
            <a:chExt cx="5904" cy="3258"/>
          </a:xfrm>
        </p:grpSpPr>
        <p:pic>
          <p:nvPicPr>
            <p:cNvPr id="89093" name="Picture 5" descr="20050822203849_RSAT1_mawar_NURCversusGD"/>
            <p:cNvPicPr>
              <a:picLocks noChangeAspect="1" noChangeArrowheads="1"/>
            </p:cNvPicPr>
            <p:nvPr/>
          </p:nvPicPr>
          <p:blipFill>
            <a:blip r:embed="rId3" cstate="print"/>
            <a:srcRect l="57086" t="54532" r="9209" b="11224"/>
            <a:stretch>
              <a:fillRect/>
            </a:stretch>
          </p:blipFill>
          <p:spPr bwMode="auto">
            <a:xfrm rot="-518966">
              <a:off x="-48" y="1152"/>
              <a:ext cx="3118" cy="2976"/>
            </a:xfrm>
            <a:prstGeom prst="rect">
              <a:avLst/>
            </a:prstGeom>
            <a:noFill/>
          </p:spPr>
        </p:pic>
        <p:pic>
          <p:nvPicPr>
            <p:cNvPr id="89094" name="Picture 6" descr="20050822203849_RSAT1_mawar"/>
            <p:cNvPicPr>
              <a:picLocks noChangeAspect="1" noChangeArrowheads="1"/>
            </p:cNvPicPr>
            <p:nvPr/>
          </p:nvPicPr>
          <p:blipFill>
            <a:blip r:embed="rId4" cstate="print"/>
            <a:srcRect t="22650"/>
            <a:stretch>
              <a:fillRect/>
            </a:stretch>
          </p:blipFill>
          <p:spPr bwMode="auto">
            <a:xfrm>
              <a:off x="2970" y="1062"/>
              <a:ext cx="2886" cy="3258"/>
            </a:xfrm>
            <a:prstGeom prst="rect">
              <a:avLst/>
            </a:prstGeom>
            <a:noFill/>
          </p:spPr>
        </p:pic>
      </p:grpSp>
      <p:sp>
        <p:nvSpPr>
          <p:cNvPr id="89095" name="Rectangle 7"/>
          <p:cNvSpPr>
            <a:spLocks noChangeArrowheads="1"/>
          </p:cNvSpPr>
          <p:nvPr/>
        </p:nvSpPr>
        <p:spPr bwMode="auto">
          <a:xfrm>
            <a:off x="7239000" y="6248400"/>
            <a:ext cx="1828800" cy="533400"/>
          </a:xfrm>
          <a:prstGeom prst="rect">
            <a:avLst/>
          </a:prstGeom>
          <a:solidFill>
            <a:srgbClr val="FFFFFF">
              <a:alpha val="60001"/>
            </a:srgbClr>
          </a:solidFill>
          <a:ln w="9525">
            <a:noFill/>
            <a:miter lim="800000"/>
            <a:headEnd/>
            <a:tailEnd/>
          </a:ln>
          <a:effectLst/>
        </p:spPr>
        <p:txBody>
          <a:bodyPr/>
          <a:lstStyle/>
          <a:p>
            <a:pPr algn="r">
              <a:lnSpc>
                <a:spcPct val="80000"/>
              </a:lnSpc>
            </a:pPr>
            <a:r>
              <a:rPr lang="en-US" sz="2000" b="1">
                <a:solidFill>
                  <a:srgbClr val="000066"/>
                </a:solidFill>
              </a:rPr>
              <a:t>Radarsat-1</a:t>
            </a:r>
            <a:br>
              <a:rPr lang="en-US" sz="2000" b="1">
                <a:solidFill>
                  <a:srgbClr val="000066"/>
                </a:solidFill>
              </a:rPr>
            </a:br>
            <a:r>
              <a:rPr lang="en-US" sz="2000" b="1">
                <a:solidFill>
                  <a:srgbClr val="000066"/>
                </a:solidFill>
              </a:rPr>
              <a:t>22. Aug. 2007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9090" name="Rectangle 2"/>
          <p:cNvGraphicFramePr>
            <a:graphicFrameLocks/>
          </p:cNvGraphicFramePr>
          <p:nvPr/>
        </p:nvGraphicFramePr>
        <p:xfrm>
          <a:off x="1479550" y="1320800"/>
          <a:ext cx="6096000" cy="4064000"/>
        </p:xfrm>
        <a:graphic>
          <a:graphicData uri="http://schemas.openxmlformats.org/presentationml/2006/ole">
            <mc:AlternateContent xmlns:mc="http://schemas.openxmlformats.org/markup-compatibility/2006">
              <mc:Choice xmlns:v="urn:schemas-microsoft-com:vml" Requires="v">
                <p:oleObj spid="_x0000_s45069" name="Equation" r:id="rId4" imgW="0" imgH="0" progId="Equation.3">
                  <p:embed/>
                </p:oleObj>
              </mc:Choice>
              <mc:Fallback>
                <p:oleObj name="Equation" r:id="rId4" imgW="0" imgH="0" progId="Equation.3">
                  <p:embed/>
                  <p:pic>
                    <p:nvPicPr>
                      <p:cNvPr id="0" name="Rectangle 2"/>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479550" y="1320800"/>
                        <a:ext cx="6096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9098" name="Text Box 3"/>
          <p:cNvSpPr txBox="1">
            <a:spLocks noChangeArrowheads="1"/>
          </p:cNvSpPr>
          <p:nvPr/>
        </p:nvSpPr>
        <p:spPr bwMode="auto">
          <a:xfrm>
            <a:off x="260350" y="1150405"/>
            <a:ext cx="4157663" cy="830795"/>
          </a:xfrm>
          <a:prstGeom prst="rect">
            <a:avLst/>
          </a:prstGeom>
          <a:noFill/>
          <a:ln w="9525">
            <a:noFill/>
            <a:miter lim="800000"/>
            <a:headEnd/>
            <a:tailEnd/>
          </a:ln>
        </p:spPr>
        <p:txBody>
          <a:bodyPr lIns="91240" tIns="45620" rIns="91240" bIns="45620">
            <a:prstTxWarp prst="textNoShape">
              <a:avLst/>
            </a:prstTxWarp>
            <a:spAutoFit/>
          </a:bodyPr>
          <a:lstStyle/>
          <a:p>
            <a:pPr defTabSz="457200" eaLnBrk="0" hangingPunct="0"/>
            <a:r>
              <a:rPr lang="en-US" sz="2400" b="1" dirty="0" smtClean="0">
                <a:solidFill>
                  <a:srgbClr val="FFCC00"/>
                </a:solidFill>
              </a:rPr>
              <a:t>Wind Directions via </a:t>
            </a:r>
          </a:p>
          <a:p>
            <a:pPr defTabSz="457200" eaLnBrk="0" hangingPunct="0"/>
            <a:r>
              <a:rPr lang="en-US" sz="2400" b="1" dirty="0" smtClean="0">
                <a:solidFill>
                  <a:srgbClr val="FFCC00"/>
                </a:solidFill>
              </a:rPr>
              <a:t>Local Gradient Method</a:t>
            </a:r>
            <a:endParaRPr lang="en-US" sz="2400" b="1" dirty="0">
              <a:solidFill>
                <a:srgbClr val="FFCC00"/>
              </a:solidFill>
            </a:endParaRPr>
          </a:p>
        </p:txBody>
      </p:sp>
      <p:sp>
        <p:nvSpPr>
          <p:cNvPr id="89099" name="Rectangle 4"/>
          <p:cNvSpPr>
            <a:spLocks noChangeArrowheads="1"/>
          </p:cNvSpPr>
          <p:nvPr/>
        </p:nvSpPr>
        <p:spPr bwMode="auto">
          <a:xfrm>
            <a:off x="454025" y="5272088"/>
            <a:ext cx="2609850" cy="366712"/>
          </a:xfrm>
          <a:prstGeom prst="rect">
            <a:avLst/>
          </a:prstGeom>
          <a:noFill/>
          <a:ln w="9525">
            <a:noFill/>
            <a:miter lim="800000"/>
            <a:headEnd/>
            <a:tailEnd/>
          </a:ln>
        </p:spPr>
        <p:txBody>
          <a:bodyPr wrap="none">
            <a:prstTxWarp prst="textNoShape">
              <a:avLst/>
            </a:prstTxWarp>
            <a:spAutoFit/>
          </a:bodyPr>
          <a:lstStyle/>
          <a:p>
            <a:pPr defTabSz="457200" eaLnBrk="0" hangingPunct="0"/>
            <a:r>
              <a:rPr lang="de-DE" b="1">
                <a:solidFill>
                  <a:srgbClr val="FFCC00"/>
                </a:solidFill>
              </a:rPr>
              <a:t>Optimized Sobel-Filter</a:t>
            </a:r>
          </a:p>
        </p:txBody>
      </p:sp>
      <p:sp>
        <p:nvSpPr>
          <p:cNvPr id="72709" name="Line 5"/>
          <p:cNvSpPr>
            <a:spLocks noChangeShapeType="1"/>
          </p:cNvSpPr>
          <p:nvPr/>
        </p:nvSpPr>
        <p:spPr bwMode="auto">
          <a:xfrm>
            <a:off x="3713163" y="5729288"/>
            <a:ext cx="0" cy="976312"/>
          </a:xfrm>
          <a:prstGeom prst="line">
            <a:avLst/>
          </a:prstGeom>
          <a:noFill/>
          <a:ln w="38100">
            <a:solidFill>
              <a:srgbClr val="FF0000"/>
            </a:solidFill>
            <a:round/>
            <a:headEnd type="stealth" w="med" len="lg"/>
            <a:tailEnd/>
          </a:ln>
          <a:effectLst/>
        </p:spPr>
        <p:txBody>
          <a:bodyPr wrap="none" anchor="ctr"/>
          <a:lstStyle/>
          <a:p>
            <a:pPr defTabSz="457200">
              <a:defRPr/>
            </a:pPr>
            <a:endParaRPr lang="en-US">
              <a:latin typeface="Arial"/>
              <a:ea typeface="+mn-ea"/>
              <a:cs typeface="+mn-cs"/>
            </a:endParaRPr>
          </a:p>
        </p:txBody>
      </p:sp>
      <p:sp>
        <p:nvSpPr>
          <p:cNvPr id="72710" name="Line 6"/>
          <p:cNvSpPr>
            <a:spLocks noChangeShapeType="1"/>
          </p:cNvSpPr>
          <p:nvPr/>
        </p:nvSpPr>
        <p:spPr bwMode="auto">
          <a:xfrm>
            <a:off x="3713163" y="6705600"/>
            <a:ext cx="495300" cy="0"/>
          </a:xfrm>
          <a:prstGeom prst="line">
            <a:avLst/>
          </a:prstGeom>
          <a:noFill/>
          <a:ln w="38100">
            <a:solidFill>
              <a:srgbClr val="00CC00"/>
            </a:solidFill>
            <a:round/>
            <a:headEnd/>
            <a:tailEnd type="stealth" w="med" len="lg"/>
          </a:ln>
          <a:effectLst/>
        </p:spPr>
        <p:txBody>
          <a:bodyPr wrap="none" anchor="ctr"/>
          <a:lstStyle/>
          <a:p>
            <a:pPr defTabSz="457200">
              <a:defRPr/>
            </a:pPr>
            <a:endParaRPr lang="en-US">
              <a:latin typeface="Arial"/>
              <a:ea typeface="+mn-ea"/>
              <a:cs typeface="+mn-cs"/>
            </a:endParaRPr>
          </a:p>
        </p:txBody>
      </p:sp>
      <p:sp>
        <p:nvSpPr>
          <p:cNvPr id="72711" name="Line 7"/>
          <p:cNvSpPr>
            <a:spLocks noChangeShapeType="1"/>
          </p:cNvSpPr>
          <p:nvPr/>
        </p:nvSpPr>
        <p:spPr bwMode="auto">
          <a:xfrm flipV="1">
            <a:off x="3713163" y="5729288"/>
            <a:ext cx="495300" cy="976312"/>
          </a:xfrm>
          <a:prstGeom prst="line">
            <a:avLst/>
          </a:prstGeom>
          <a:noFill/>
          <a:ln w="38100">
            <a:solidFill>
              <a:schemeClr val="bg1"/>
            </a:solidFill>
            <a:round/>
            <a:headEnd/>
            <a:tailEnd type="stealth" w="med" len="lg"/>
          </a:ln>
          <a:effectLst/>
        </p:spPr>
        <p:txBody>
          <a:bodyPr wrap="none" anchor="ctr"/>
          <a:lstStyle/>
          <a:p>
            <a:pPr defTabSz="457200">
              <a:defRPr/>
            </a:pPr>
            <a:endParaRPr lang="en-US">
              <a:latin typeface="Arial"/>
              <a:ea typeface="+mn-ea"/>
              <a:cs typeface="+mn-cs"/>
            </a:endParaRPr>
          </a:p>
        </p:txBody>
      </p:sp>
      <p:sp>
        <p:nvSpPr>
          <p:cNvPr id="89103" name="Rectangle 8" descr="25%"/>
          <p:cNvSpPr>
            <a:spLocks noChangeArrowheads="1"/>
          </p:cNvSpPr>
          <p:nvPr/>
        </p:nvSpPr>
        <p:spPr bwMode="auto">
          <a:xfrm>
            <a:off x="595313" y="5729288"/>
            <a:ext cx="1063625" cy="976312"/>
          </a:xfrm>
          <a:prstGeom prst="rect">
            <a:avLst/>
          </a:prstGeom>
          <a:pattFill prst="pct25">
            <a:fgClr>
              <a:srgbClr val="000099"/>
            </a:fgClr>
            <a:bgClr>
              <a:srgbClr val="99FF99"/>
            </a:bgClr>
          </a:pattFill>
          <a:ln w="38100">
            <a:solidFill>
              <a:srgbClr val="00CC00"/>
            </a:solidFill>
            <a:miter lim="800000"/>
            <a:headEnd/>
            <a:tailEnd/>
          </a:ln>
        </p:spPr>
        <p:txBody>
          <a:bodyPr wrap="none" anchor="ctr">
            <a:prstTxWarp prst="textNoShape">
              <a:avLst/>
            </a:prstTxWarp>
          </a:bodyPr>
          <a:lstStyle/>
          <a:p>
            <a:pPr defTabSz="457200"/>
            <a:endParaRPr lang="en-US"/>
          </a:p>
        </p:txBody>
      </p:sp>
      <p:sp>
        <p:nvSpPr>
          <p:cNvPr id="89104" name="Rectangle 9" descr="25%"/>
          <p:cNvSpPr>
            <a:spLocks noChangeArrowheads="1"/>
          </p:cNvSpPr>
          <p:nvPr/>
        </p:nvSpPr>
        <p:spPr bwMode="auto">
          <a:xfrm>
            <a:off x="2012950" y="5729288"/>
            <a:ext cx="1062038" cy="976312"/>
          </a:xfrm>
          <a:prstGeom prst="rect">
            <a:avLst/>
          </a:prstGeom>
          <a:pattFill prst="pct25">
            <a:fgClr>
              <a:srgbClr val="FF0000"/>
            </a:fgClr>
            <a:bgClr>
              <a:srgbClr val="99FF99"/>
            </a:bgClr>
          </a:pattFill>
          <a:ln w="38100">
            <a:solidFill>
              <a:srgbClr val="FF0000"/>
            </a:solidFill>
            <a:miter lim="800000"/>
            <a:headEnd/>
            <a:tailEnd/>
          </a:ln>
        </p:spPr>
        <p:txBody>
          <a:bodyPr wrap="none" anchor="ctr">
            <a:prstTxWarp prst="textNoShape">
              <a:avLst/>
            </a:prstTxWarp>
          </a:bodyPr>
          <a:lstStyle/>
          <a:p>
            <a:pPr defTabSz="457200"/>
            <a:endParaRPr lang="en-US"/>
          </a:p>
        </p:txBody>
      </p:sp>
      <p:graphicFrame>
        <p:nvGraphicFramePr>
          <p:cNvPr id="89091" name="Object 3"/>
          <p:cNvGraphicFramePr>
            <a:graphicFrameLocks noChangeAspect="1"/>
          </p:cNvGraphicFramePr>
          <p:nvPr/>
        </p:nvGraphicFramePr>
        <p:xfrm>
          <a:off x="2082800" y="5803900"/>
          <a:ext cx="920750" cy="855663"/>
        </p:xfrm>
        <a:graphic>
          <a:graphicData uri="http://schemas.openxmlformats.org/presentationml/2006/ole">
            <mc:AlternateContent xmlns:mc="http://schemas.openxmlformats.org/markup-compatibility/2006">
              <mc:Choice xmlns:v="urn:schemas-microsoft-com:vml" Requires="v">
                <p:oleObj spid="_x0000_s45070" name="Formel" r:id="rId5" imgW="7315200" imgH="4902200" progId="Equation.3">
                  <p:embed/>
                </p:oleObj>
              </mc:Choice>
              <mc:Fallback>
                <p:oleObj name="Formel" r:id="rId5" imgW="7315200" imgH="49022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2800" y="5803900"/>
                        <a:ext cx="920750" cy="855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9092" name="Object 4"/>
          <p:cNvGraphicFramePr>
            <a:graphicFrameLocks/>
          </p:cNvGraphicFramePr>
          <p:nvPr/>
        </p:nvGraphicFramePr>
        <p:xfrm>
          <a:off x="628650" y="5803900"/>
          <a:ext cx="1023938" cy="855663"/>
        </p:xfrm>
        <a:graphic>
          <a:graphicData uri="http://schemas.openxmlformats.org/presentationml/2006/ole">
            <mc:AlternateContent xmlns:mc="http://schemas.openxmlformats.org/markup-compatibility/2006">
              <mc:Choice xmlns:v="urn:schemas-microsoft-com:vml" Requires="v">
                <p:oleObj spid="_x0000_s45071" name="Formel" r:id="rId7" imgW="7315200" imgH="5791200" progId="Equation.3">
                  <p:embed/>
                </p:oleObj>
              </mc:Choice>
              <mc:Fallback>
                <p:oleObj name="Formel" r:id="rId7" imgW="7315200" imgH="5791200" progId="Equation.3">
                  <p:embed/>
                  <p:pic>
                    <p:nvPicPr>
                      <p:cNvPr id="0" name="Object 4"/>
                      <p:cNvPicPr preferRelativeResize="0">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650" y="5803900"/>
                        <a:ext cx="1023938" cy="855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9105" name="AutoShape 12"/>
          <p:cNvSpPr>
            <a:spLocks noChangeArrowheads="1"/>
          </p:cNvSpPr>
          <p:nvPr/>
        </p:nvSpPr>
        <p:spPr bwMode="auto">
          <a:xfrm>
            <a:off x="1728788" y="6103938"/>
            <a:ext cx="158750" cy="301625"/>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a:endParaRPr lang="en-US"/>
          </a:p>
        </p:txBody>
      </p:sp>
      <p:sp>
        <p:nvSpPr>
          <p:cNvPr id="89106" name="AutoShape 13"/>
          <p:cNvSpPr>
            <a:spLocks noChangeArrowheads="1"/>
          </p:cNvSpPr>
          <p:nvPr/>
        </p:nvSpPr>
        <p:spPr bwMode="auto">
          <a:xfrm>
            <a:off x="3287713" y="6103938"/>
            <a:ext cx="157162" cy="301625"/>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a:endParaRPr lang="en-US"/>
          </a:p>
        </p:txBody>
      </p:sp>
      <p:pic>
        <p:nvPicPr>
          <p:cNvPr id="89107" name="Picture 14" descr="b2"/>
          <p:cNvPicPr>
            <a:picLocks noChangeAspect="1" noChangeArrowheads="1"/>
          </p:cNvPicPr>
          <p:nvPr/>
        </p:nvPicPr>
        <p:blipFill>
          <a:blip r:embed="rId9"/>
          <a:srcRect/>
          <a:stretch>
            <a:fillRect/>
          </a:stretch>
        </p:blipFill>
        <p:spPr bwMode="auto">
          <a:xfrm>
            <a:off x="304800" y="3676650"/>
            <a:ext cx="2200275" cy="1504950"/>
          </a:xfrm>
          <a:prstGeom prst="rect">
            <a:avLst/>
          </a:prstGeom>
          <a:noFill/>
          <a:ln w="9525">
            <a:noFill/>
            <a:miter lim="800000"/>
            <a:headEnd/>
            <a:tailEnd/>
          </a:ln>
        </p:spPr>
      </p:pic>
      <p:sp>
        <p:nvSpPr>
          <p:cNvPr id="89108" name="Rectangle 15"/>
          <p:cNvSpPr>
            <a:spLocks noChangeArrowheads="1"/>
          </p:cNvSpPr>
          <p:nvPr/>
        </p:nvSpPr>
        <p:spPr bwMode="auto">
          <a:xfrm>
            <a:off x="425450" y="2990850"/>
            <a:ext cx="1708150" cy="366712"/>
          </a:xfrm>
          <a:prstGeom prst="rect">
            <a:avLst/>
          </a:prstGeom>
          <a:noFill/>
          <a:ln w="9525">
            <a:noFill/>
            <a:miter lim="800000"/>
            <a:headEnd/>
            <a:tailEnd/>
          </a:ln>
        </p:spPr>
        <p:txBody>
          <a:bodyPr wrap="none">
            <a:prstTxWarp prst="textNoShape">
              <a:avLst/>
            </a:prstTxWarp>
            <a:spAutoFit/>
          </a:bodyPr>
          <a:lstStyle/>
          <a:p>
            <a:pPr defTabSz="457200" eaLnBrk="0" hangingPunct="0"/>
            <a:r>
              <a:rPr lang="de-DE" b="1">
                <a:solidFill>
                  <a:srgbClr val="FFCC00"/>
                </a:solidFill>
              </a:rPr>
              <a:t>Binomial filter</a:t>
            </a:r>
          </a:p>
        </p:txBody>
      </p:sp>
      <p:pic>
        <p:nvPicPr>
          <p:cNvPr id="89109" name="Picture 16" descr="b4"/>
          <p:cNvPicPr>
            <a:picLocks noChangeAspect="1" noChangeArrowheads="1"/>
          </p:cNvPicPr>
          <p:nvPr/>
        </p:nvPicPr>
        <p:blipFill>
          <a:blip r:embed="rId10"/>
          <a:srcRect/>
          <a:stretch>
            <a:fillRect/>
          </a:stretch>
        </p:blipFill>
        <p:spPr bwMode="auto">
          <a:xfrm>
            <a:off x="2514600" y="3667125"/>
            <a:ext cx="2209800" cy="1501775"/>
          </a:xfrm>
          <a:prstGeom prst="rect">
            <a:avLst/>
          </a:prstGeom>
          <a:noFill/>
          <a:ln w="9525">
            <a:noFill/>
            <a:miter lim="800000"/>
            <a:headEnd/>
            <a:tailEnd/>
          </a:ln>
        </p:spPr>
      </p:pic>
      <p:sp>
        <p:nvSpPr>
          <p:cNvPr id="89110" name="Rectangle 17"/>
          <p:cNvSpPr>
            <a:spLocks noChangeArrowheads="1"/>
          </p:cNvSpPr>
          <p:nvPr/>
        </p:nvSpPr>
        <p:spPr bwMode="auto">
          <a:xfrm>
            <a:off x="522288" y="3295650"/>
            <a:ext cx="1609725" cy="336550"/>
          </a:xfrm>
          <a:prstGeom prst="rect">
            <a:avLst/>
          </a:prstGeom>
          <a:noFill/>
          <a:ln w="9525">
            <a:noFill/>
            <a:miter lim="800000"/>
            <a:headEnd/>
            <a:tailEnd/>
          </a:ln>
        </p:spPr>
        <p:txBody>
          <a:bodyPr wrap="none">
            <a:prstTxWarp prst="textNoShape">
              <a:avLst/>
            </a:prstTxWarp>
            <a:spAutoFit/>
          </a:bodyPr>
          <a:lstStyle/>
          <a:p>
            <a:pPr defTabSz="457200" eaLnBrk="0" hangingPunct="0"/>
            <a:r>
              <a:rPr lang="de-DE" sz="1600" b="1">
                <a:solidFill>
                  <a:srgbClr val="FFCC00"/>
                </a:solidFill>
              </a:rPr>
              <a:t>2 dim. B</a:t>
            </a:r>
            <a:r>
              <a:rPr lang="de-DE" sz="1600" b="1" baseline="30000">
                <a:solidFill>
                  <a:srgbClr val="FFCC00"/>
                </a:solidFill>
              </a:rPr>
              <a:t>2</a:t>
            </a:r>
            <a:r>
              <a:rPr lang="de-DE" sz="1600" b="1">
                <a:solidFill>
                  <a:srgbClr val="FFCC00"/>
                </a:solidFill>
              </a:rPr>
              <a:t> Filter</a:t>
            </a:r>
            <a:endParaRPr lang="de-DE" b="1">
              <a:solidFill>
                <a:srgbClr val="FFCC00"/>
              </a:solidFill>
            </a:endParaRPr>
          </a:p>
        </p:txBody>
      </p:sp>
      <p:sp>
        <p:nvSpPr>
          <p:cNvPr id="89111" name="Rectangle 18"/>
          <p:cNvSpPr>
            <a:spLocks noChangeArrowheads="1"/>
          </p:cNvSpPr>
          <p:nvPr/>
        </p:nvSpPr>
        <p:spPr bwMode="auto">
          <a:xfrm>
            <a:off x="2506663" y="3295650"/>
            <a:ext cx="1609725" cy="336550"/>
          </a:xfrm>
          <a:prstGeom prst="rect">
            <a:avLst/>
          </a:prstGeom>
          <a:noFill/>
          <a:ln w="9525">
            <a:noFill/>
            <a:miter lim="800000"/>
            <a:headEnd/>
            <a:tailEnd/>
          </a:ln>
        </p:spPr>
        <p:txBody>
          <a:bodyPr wrap="none">
            <a:prstTxWarp prst="textNoShape">
              <a:avLst/>
            </a:prstTxWarp>
            <a:spAutoFit/>
          </a:bodyPr>
          <a:lstStyle/>
          <a:p>
            <a:pPr defTabSz="457200" eaLnBrk="0" hangingPunct="0"/>
            <a:r>
              <a:rPr lang="de-DE" sz="1600" b="1">
                <a:solidFill>
                  <a:srgbClr val="FFCC00"/>
                </a:solidFill>
              </a:rPr>
              <a:t>2 dim. B</a:t>
            </a:r>
            <a:r>
              <a:rPr lang="de-DE" sz="1600" b="1" baseline="30000">
                <a:solidFill>
                  <a:srgbClr val="FFCC00"/>
                </a:solidFill>
              </a:rPr>
              <a:t>4</a:t>
            </a:r>
            <a:r>
              <a:rPr lang="de-DE" sz="1600" b="1">
                <a:solidFill>
                  <a:srgbClr val="FFCC00"/>
                </a:solidFill>
              </a:rPr>
              <a:t> Filter</a:t>
            </a:r>
            <a:endParaRPr lang="de-DE" b="1">
              <a:solidFill>
                <a:srgbClr val="FFCC00"/>
              </a:solidFill>
            </a:endParaRPr>
          </a:p>
        </p:txBody>
      </p:sp>
      <p:grpSp>
        <p:nvGrpSpPr>
          <p:cNvPr id="2" name="Group 19"/>
          <p:cNvGrpSpPr>
            <a:grpSpLocks/>
          </p:cNvGrpSpPr>
          <p:nvPr/>
        </p:nvGrpSpPr>
        <p:grpSpPr bwMode="auto">
          <a:xfrm>
            <a:off x="347663" y="2133600"/>
            <a:ext cx="4286250" cy="676275"/>
            <a:chOff x="3031" y="3629"/>
            <a:chExt cx="2700" cy="426"/>
          </a:xfrm>
        </p:grpSpPr>
        <p:sp>
          <p:nvSpPr>
            <p:cNvPr id="89126" name="AutoShape 20"/>
            <p:cNvSpPr>
              <a:spLocks noChangeArrowheads="1"/>
            </p:cNvSpPr>
            <p:nvPr/>
          </p:nvSpPr>
          <p:spPr bwMode="auto">
            <a:xfrm>
              <a:off x="3043" y="3629"/>
              <a:ext cx="678" cy="426"/>
            </a:xfrm>
            <a:prstGeom prst="flowChartAlternateProcess">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a:endParaRPr lang="en-US"/>
            </a:p>
          </p:txBody>
        </p:sp>
        <p:sp>
          <p:nvSpPr>
            <p:cNvPr id="89127" name="AutoShape 21"/>
            <p:cNvSpPr>
              <a:spLocks noChangeArrowheads="1"/>
            </p:cNvSpPr>
            <p:nvPr/>
          </p:nvSpPr>
          <p:spPr bwMode="auto">
            <a:xfrm>
              <a:off x="4659" y="3629"/>
              <a:ext cx="621" cy="426"/>
            </a:xfrm>
            <a:prstGeom prst="flowChartAlternateProcess">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a:endParaRPr lang="en-US"/>
            </a:p>
          </p:txBody>
        </p:sp>
        <p:sp>
          <p:nvSpPr>
            <p:cNvPr id="89128" name="AutoShape 22"/>
            <p:cNvSpPr>
              <a:spLocks noChangeArrowheads="1"/>
            </p:cNvSpPr>
            <p:nvPr/>
          </p:nvSpPr>
          <p:spPr bwMode="auto">
            <a:xfrm>
              <a:off x="3891" y="3629"/>
              <a:ext cx="598" cy="426"/>
            </a:xfrm>
            <a:prstGeom prst="flowChartAlternateProcess">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a:endParaRPr lang="en-US"/>
            </a:p>
          </p:txBody>
        </p:sp>
        <p:sp>
          <p:nvSpPr>
            <p:cNvPr id="89129" name="AutoShape 23"/>
            <p:cNvSpPr>
              <a:spLocks noChangeArrowheads="1"/>
            </p:cNvSpPr>
            <p:nvPr/>
          </p:nvSpPr>
          <p:spPr bwMode="auto">
            <a:xfrm>
              <a:off x="3764" y="3760"/>
              <a:ext cx="99" cy="189"/>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a:endParaRPr lang="en-US"/>
            </a:p>
          </p:txBody>
        </p:sp>
        <p:sp>
          <p:nvSpPr>
            <p:cNvPr id="89130" name="AutoShape 24"/>
            <p:cNvSpPr>
              <a:spLocks noChangeArrowheads="1"/>
            </p:cNvSpPr>
            <p:nvPr/>
          </p:nvSpPr>
          <p:spPr bwMode="auto">
            <a:xfrm>
              <a:off x="4532" y="3760"/>
              <a:ext cx="99" cy="189"/>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a:endParaRPr lang="en-US"/>
            </a:p>
          </p:txBody>
        </p:sp>
        <p:sp>
          <p:nvSpPr>
            <p:cNvPr id="89131" name="AutoShape 25"/>
            <p:cNvSpPr>
              <a:spLocks noChangeArrowheads="1"/>
            </p:cNvSpPr>
            <p:nvPr/>
          </p:nvSpPr>
          <p:spPr bwMode="auto">
            <a:xfrm>
              <a:off x="5319" y="3760"/>
              <a:ext cx="100" cy="189"/>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a:endParaRPr lang="en-US"/>
            </a:p>
          </p:txBody>
        </p:sp>
        <p:sp>
          <p:nvSpPr>
            <p:cNvPr id="89132" name="Rectangle 26"/>
            <p:cNvSpPr>
              <a:spLocks noChangeArrowheads="1"/>
            </p:cNvSpPr>
            <p:nvPr/>
          </p:nvSpPr>
          <p:spPr bwMode="auto">
            <a:xfrm>
              <a:off x="3882" y="3689"/>
              <a:ext cx="627" cy="280"/>
            </a:xfrm>
            <a:prstGeom prst="rect">
              <a:avLst/>
            </a:prstGeom>
            <a:noFill/>
            <a:ln w="9525">
              <a:noFill/>
              <a:miter lim="800000"/>
              <a:headEnd/>
              <a:tailEnd/>
            </a:ln>
          </p:spPr>
          <p:txBody>
            <a:bodyPr>
              <a:prstTxWarp prst="textNoShape">
                <a:avLst/>
              </a:prstTxWarp>
              <a:spAutoFit/>
            </a:bodyPr>
            <a:lstStyle/>
            <a:p>
              <a:pPr algn="ctr" defTabSz="457200" eaLnBrk="0" hangingPunct="0"/>
              <a:r>
                <a:rPr lang="en-US" sz="2300" b="1"/>
                <a:t>Sobel</a:t>
              </a:r>
              <a:endParaRPr lang="de-DE" sz="2300">
                <a:solidFill>
                  <a:srgbClr val="000082"/>
                </a:solidFill>
                <a:latin typeface="Times New Roman" charset="0"/>
              </a:endParaRPr>
            </a:p>
          </p:txBody>
        </p:sp>
        <p:sp>
          <p:nvSpPr>
            <p:cNvPr id="89133" name="Rectangle 27"/>
            <p:cNvSpPr>
              <a:spLocks noChangeArrowheads="1"/>
            </p:cNvSpPr>
            <p:nvPr/>
          </p:nvSpPr>
          <p:spPr bwMode="auto">
            <a:xfrm>
              <a:off x="5329" y="3697"/>
              <a:ext cx="402" cy="308"/>
            </a:xfrm>
            <a:prstGeom prst="rect">
              <a:avLst/>
            </a:prstGeom>
            <a:noFill/>
            <a:ln w="9525">
              <a:noFill/>
              <a:miter lim="800000"/>
              <a:headEnd/>
              <a:tailEnd/>
            </a:ln>
          </p:spPr>
          <p:txBody>
            <a:bodyPr>
              <a:prstTxWarp prst="textNoShape">
                <a:avLst/>
              </a:prstTxWarp>
              <a:spAutoFit/>
            </a:bodyPr>
            <a:lstStyle/>
            <a:p>
              <a:pPr algn="ctr" defTabSz="457200" eaLnBrk="0" hangingPunct="0"/>
              <a:r>
                <a:rPr lang="en-US" sz="2600" b="1">
                  <a:solidFill>
                    <a:srgbClr val="FFCC00"/>
                  </a:solidFill>
                  <a:latin typeface="Symbol" charset="2"/>
                </a:rPr>
                <a:t>F</a:t>
              </a:r>
              <a:endParaRPr lang="de-DE" sz="2600" b="1">
                <a:solidFill>
                  <a:srgbClr val="FFCC00"/>
                </a:solidFill>
                <a:latin typeface="Symbol" charset="2"/>
              </a:endParaRPr>
            </a:p>
          </p:txBody>
        </p:sp>
        <p:graphicFrame>
          <p:nvGraphicFramePr>
            <p:cNvPr id="89095" name="Object 7"/>
            <p:cNvGraphicFramePr>
              <a:graphicFrameLocks noChangeAspect="1"/>
            </p:cNvGraphicFramePr>
            <p:nvPr/>
          </p:nvGraphicFramePr>
          <p:xfrm>
            <a:off x="3031" y="3703"/>
            <a:ext cx="703" cy="306"/>
          </p:xfrm>
          <a:graphic>
            <a:graphicData uri="http://schemas.openxmlformats.org/presentationml/2006/ole">
              <mc:AlternateContent xmlns:mc="http://schemas.openxmlformats.org/markup-compatibility/2006">
                <mc:Choice xmlns:v="urn:schemas-microsoft-com:vml" Requires="v">
                  <p:oleObj spid="_x0000_s45072" name="Equation" r:id="rId11" imgW="7315200" imgH="3175000" progId="Equation.3">
                    <p:embed/>
                  </p:oleObj>
                </mc:Choice>
                <mc:Fallback>
                  <p:oleObj name="Equation" r:id="rId11" imgW="7315200" imgH="3175000" progId="Equation.3">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31" y="3703"/>
                          <a:ext cx="703" cy="3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9096" name="Object 8"/>
            <p:cNvGraphicFramePr>
              <a:graphicFrameLocks noChangeAspect="1"/>
            </p:cNvGraphicFramePr>
            <p:nvPr/>
          </p:nvGraphicFramePr>
          <p:xfrm>
            <a:off x="4656" y="3696"/>
            <a:ext cx="642" cy="306"/>
          </p:xfrm>
          <a:graphic>
            <a:graphicData uri="http://schemas.openxmlformats.org/presentationml/2006/ole">
              <mc:AlternateContent xmlns:mc="http://schemas.openxmlformats.org/markup-compatibility/2006">
                <mc:Choice xmlns:v="urn:schemas-microsoft-com:vml" Requires="v">
                  <p:oleObj spid="_x0000_s45073" name="Ecuación" r:id="rId13" imgW="7315200" imgH="3479800" progId="Equation.3">
                    <p:embed/>
                  </p:oleObj>
                </mc:Choice>
                <mc:Fallback>
                  <p:oleObj name="Ecuación" r:id="rId13" imgW="7315200" imgH="3479800" progId="Equation.3">
                    <p:embed/>
                    <p:pic>
                      <p:nvPicPr>
                        <p:cNvPr id="0" name="Objec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56" y="3696"/>
                          <a:ext cx="642" cy="3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89124" name="Text Box 44"/>
          <p:cNvSpPr txBox="1">
            <a:spLocks noChangeArrowheads="1"/>
          </p:cNvSpPr>
          <p:nvPr/>
        </p:nvSpPr>
        <p:spPr bwMode="auto">
          <a:xfrm>
            <a:off x="1066800" y="177224"/>
            <a:ext cx="5083443" cy="584776"/>
          </a:xfrm>
          <a:prstGeom prst="rect">
            <a:avLst/>
          </a:prstGeom>
          <a:noFill/>
          <a:ln w="9525">
            <a:noFill/>
            <a:miter lim="800000"/>
            <a:headEnd/>
            <a:tailEnd/>
          </a:ln>
        </p:spPr>
        <p:txBody>
          <a:bodyPr wrap="none">
            <a:prstTxWarp prst="textNoShape">
              <a:avLst/>
            </a:prstTxWarp>
            <a:spAutoFit/>
          </a:bodyPr>
          <a:lstStyle/>
          <a:p>
            <a:pPr defTabSz="457200"/>
            <a:r>
              <a:rPr lang="en-GB" sz="3200" b="1" dirty="0" smtClean="0">
                <a:solidFill>
                  <a:srgbClr val="FFCC00"/>
                </a:solidFill>
              </a:rPr>
              <a:t>SAR </a:t>
            </a:r>
            <a:r>
              <a:rPr lang="en-GB" sz="3200" b="1" dirty="0">
                <a:solidFill>
                  <a:srgbClr val="FFCC00"/>
                </a:solidFill>
              </a:rPr>
              <a:t>Wind Field </a:t>
            </a:r>
            <a:r>
              <a:rPr lang="en-GB" sz="3200" b="1" dirty="0" smtClean="0">
                <a:solidFill>
                  <a:srgbClr val="FFCC00"/>
                </a:solidFill>
              </a:rPr>
              <a:t>Retrieval</a:t>
            </a:r>
            <a:endParaRPr lang="en-US" sz="3200" b="1" dirty="0">
              <a:solidFill>
                <a:srgbClr val="FFCC00"/>
              </a:solidFill>
            </a:endParaRPr>
          </a:p>
        </p:txBody>
      </p:sp>
      <p:graphicFrame>
        <p:nvGraphicFramePr>
          <p:cNvPr id="46" name="Object 32"/>
          <p:cNvGraphicFramePr>
            <a:graphicFrameLocks noChangeAspect="1"/>
          </p:cNvGraphicFramePr>
          <p:nvPr/>
        </p:nvGraphicFramePr>
        <p:xfrm>
          <a:off x="5562600" y="2141538"/>
          <a:ext cx="3302000" cy="1973262"/>
        </p:xfrm>
        <a:graphic>
          <a:graphicData uri="http://schemas.openxmlformats.org/presentationml/2006/ole">
            <mc:AlternateContent xmlns:mc="http://schemas.openxmlformats.org/markup-compatibility/2006">
              <mc:Choice xmlns:v="urn:schemas-microsoft-com:vml" Requires="v">
                <p:oleObj spid="_x0000_s45074" name="CorelPhotoPaint.Image.10" r:id="rId15" imgW="2108085" imgH="1259594" progId="">
                  <p:embed/>
                </p:oleObj>
              </mc:Choice>
              <mc:Fallback>
                <p:oleObj name="CorelPhotoPaint.Image.10" r:id="rId15" imgW="2108085" imgH="1259594" progId="">
                  <p:embed/>
                  <p:pic>
                    <p:nvPicPr>
                      <p:cNvPr id="0" name="Picture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62600" y="2141538"/>
                        <a:ext cx="3302000" cy="197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8" name="AutoShape 34"/>
          <p:cNvSpPr>
            <a:spLocks noChangeArrowheads="1"/>
          </p:cNvSpPr>
          <p:nvPr/>
        </p:nvSpPr>
        <p:spPr bwMode="auto">
          <a:xfrm>
            <a:off x="6126163" y="5175605"/>
            <a:ext cx="2062163" cy="442913"/>
          </a:xfrm>
          <a:prstGeom prst="roundRect">
            <a:avLst>
              <a:gd name="adj" fmla="val 16667"/>
            </a:avLst>
          </a:prstGeom>
          <a:solidFill>
            <a:schemeClr val="accent1"/>
          </a:solidFill>
          <a:ln w="9525">
            <a:solidFill>
              <a:schemeClr val="tx1"/>
            </a:solidFill>
            <a:round/>
            <a:headEnd/>
            <a:tailEnd/>
          </a:ln>
          <a:effectLst/>
        </p:spPr>
        <p:txBody>
          <a:bodyPr lIns="91240" tIns="45620" rIns="91240" bIns="45620">
            <a:spAutoFit/>
          </a:bodyPr>
          <a:lstStyle/>
          <a:p>
            <a:pPr fontAlgn="base">
              <a:spcBef>
                <a:spcPct val="0"/>
              </a:spcBef>
              <a:spcAft>
                <a:spcPct val="0"/>
              </a:spcAft>
            </a:pPr>
            <a:endParaRPr lang="en-US">
              <a:solidFill>
                <a:srgbClr val="000000"/>
              </a:solidFill>
            </a:endParaRPr>
          </a:p>
        </p:txBody>
      </p:sp>
      <p:sp>
        <p:nvSpPr>
          <p:cNvPr id="49" name="AutoShape 35"/>
          <p:cNvSpPr>
            <a:spLocks noChangeArrowheads="1"/>
          </p:cNvSpPr>
          <p:nvPr/>
        </p:nvSpPr>
        <p:spPr bwMode="auto">
          <a:xfrm>
            <a:off x="6694488" y="5669317"/>
            <a:ext cx="854075" cy="292100"/>
          </a:xfrm>
          <a:prstGeom prst="downArrow">
            <a:avLst>
              <a:gd name="adj1" fmla="val 50000"/>
              <a:gd name="adj2" fmla="val 25000"/>
            </a:avLst>
          </a:prstGeom>
          <a:solidFill>
            <a:schemeClr val="accent1"/>
          </a:solidFill>
          <a:ln w="9525">
            <a:solidFill>
              <a:schemeClr val="tx1"/>
            </a:solidFill>
            <a:miter lim="800000"/>
            <a:headEnd/>
            <a:tailEnd/>
          </a:ln>
          <a:effectLst/>
        </p:spPr>
        <p:txBody>
          <a:bodyPr lIns="91240" tIns="45620" rIns="91240" bIns="45620">
            <a:spAutoFit/>
          </a:bodyPr>
          <a:lstStyle/>
          <a:p>
            <a:pPr fontAlgn="base">
              <a:spcBef>
                <a:spcPct val="0"/>
              </a:spcBef>
              <a:spcAft>
                <a:spcPct val="0"/>
              </a:spcAft>
            </a:pPr>
            <a:endParaRPr lang="en-US">
              <a:solidFill>
                <a:srgbClr val="000000"/>
              </a:solidFill>
            </a:endParaRPr>
          </a:p>
        </p:txBody>
      </p:sp>
      <p:sp>
        <p:nvSpPr>
          <p:cNvPr id="50" name="AutoShape 36"/>
          <p:cNvSpPr>
            <a:spLocks noChangeArrowheads="1"/>
          </p:cNvSpPr>
          <p:nvPr/>
        </p:nvSpPr>
        <p:spPr bwMode="auto">
          <a:xfrm rot="2148452" flipH="1">
            <a:off x="7905750" y="4834292"/>
            <a:ext cx="425450" cy="238125"/>
          </a:xfrm>
          <a:prstGeom prst="downArrow">
            <a:avLst>
              <a:gd name="adj1" fmla="val 50000"/>
              <a:gd name="adj2" fmla="val 25000"/>
            </a:avLst>
          </a:prstGeom>
          <a:solidFill>
            <a:schemeClr val="accent1"/>
          </a:solidFill>
          <a:ln w="9525">
            <a:solidFill>
              <a:schemeClr val="tx1"/>
            </a:solidFill>
            <a:miter lim="800000"/>
            <a:headEnd/>
            <a:tailEnd/>
          </a:ln>
          <a:effectLst/>
        </p:spPr>
        <p:txBody>
          <a:bodyPr lIns="91240" tIns="45620" rIns="91240" bIns="45620">
            <a:spAutoFit/>
          </a:bodyPr>
          <a:lstStyle/>
          <a:p>
            <a:pPr fontAlgn="base">
              <a:spcBef>
                <a:spcPct val="0"/>
              </a:spcBef>
              <a:spcAft>
                <a:spcPct val="0"/>
              </a:spcAft>
            </a:pPr>
            <a:endParaRPr lang="en-US">
              <a:solidFill>
                <a:srgbClr val="000000"/>
              </a:solidFill>
            </a:endParaRPr>
          </a:p>
        </p:txBody>
      </p:sp>
      <p:sp>
        <p:nvSpPr>
          <p:cNvPr id="51" name="AutoShape 37"/>
          <p:cNvSpPr>
            <a:spLocks noChangeArrowheads="1"/>
          </p:cNvSpPr>
          <p:nvPr/>
        </p:nvSpPr>
        <p:spPr bwMode="auto">
          <a:xfrm>
            <a:off x="6908800" y="4834292"/>
            <a:ext cx="427038" cy="238125"/>
          </a:xfrm>
          <a:prstGeom prst="downArrow">
            <a:avLst>
              <a:gd name="adj1" fmla="val 50000"/>
              <a:gd name="adj2" fmla="val 25000"/>
            </a:avLst>
          </a:prstGeom>
          <a:solidFill>
            <a:schemeClr val="accent1"/>
          </a:solidFill>
          <a:ln w="9525">
            <a:solidFill>
              <a:schemeClr val="tx1"/>
            </a:solidFill>
            <a:miter lim="800000"/>
            <a:headEnd/>
            <a:tailEnd/>
          </a:ln>
          <a:effectLst/>
        </p:spPr>
        <p:txBody>
          <a:bodyPr lIns="91240" tIns="45620" rIns="91240" bIns="45620">
            <a:spAutoFit/>
          </a:bodyPr>
          <a:lstStyle/>
          <a:p>
            <a:pPr fontAlgn="base">
              <a:spcBef>
                <a:spcPct val="0"/>
              </a:spcBef>
              <a:spcAft>
                <a:spcPct val="0"/>
              </a:spcAft>
            </a:pPr>
            <a:endParaRPr lang="en-US">
              <a:solidFill>
                <a:srgbClr val="000000"/>
              </a:solidFill>
            </a:endParaRPr>
          </a:p>
        </p:txBody>
      </p:sp>
      <p:sp>
        <p:nvSpPr>
          <p:cNvPr id="52" name="AutoShape 38"/>
          <p:cNvSpPr>
            <a:spLocks noChangeArrowheads="1"/>
          </p:cNvSpPr>
          <p:nvPr/>
        </p:nvSpPr>
        <p:spPr bwMode="auto">
          <a:xfrm rot="19451548">
            <a:off x="5984875" y="4834292"/>
            <a:ext cx="425450" cy="238125"/>
          </a:xfrm>
          <a:prstGeom prst="downArrow">
            <a:avLst>
              <a:gd name="adj1" fmla="val 50000"/>
              <a:gd name="adj2" fmla="val 25000"/>
            </a:avLst>
          </a:prstGeom>
          <a:solidFill>
            <a:schemeClr val="accent1"/>
          </a:solidFill>
          <a:ln w="9525">
            <a:solidFill>
              <a:schemeClr val="tx1"/>
            </a:solidFill>
            <a:miter lim="800000"/>
            <a:headEnd/>
            <a:tailEnd/>
          </a:ln>
          <a:effectLst/>
        </p:spPr>
        <p:txBody>
          <a:bodyPr lIns="91240" tIns="45620" rIns="91240" bIns="45620">
            <a:spAutoFit/>
          </a:bodyPr>
          <a:lstStyle/>
          <a:p>
            <a:pPr fontAlgn="base">
              <a:spcBef>
                <a:spcPct val="0"/>
              </a:spcBef>
              <a:spcAft>
                <a:spcPct val="0"/>
              </a:spcAft>
            </a:pPr>
            <a:endParaRPr lang="en-US">
              <a:solidFill>
                <a:srgbClr val="000000"/>
              </a:solidFill>
            </a:endParaRPr>
          </a:p>
        </p:txBody>
      </p:sp>
      <p:sp>
        <p:nvSpPr>
          <p:cNvPr id="53" name="Text Box 39"/>
          <p:cNvSpPr txBox="1">
            <a:spLocks noChangeArrowheads="1"/>
          </p:cNvSpPr>
          <p:nvPr/>
        </p:nvSpPr>
        <p:spPr bwMode="auto">
          <a:xfrm>
            <a:off x="6767512" y="6069855"/>
            <a:ext cx="852488" cy="671513"/>
          </a:xfrm>
          <a:prstGeom prst="rect">
            <a:avLst/>
          </a:prstGeom>
          <a:noFill/>
          <a:ln w="9525">
            <a:noFill/>
            <a:miter lim="800000"/>
            <a:headEnd/>
            <a:tailEnd/>
          </a:ln>
          <a:effectLst/>
        </p:spPr>
        <p:txBody>
          <a:bodyPr lIns="91240" tIns="45620" rIns="91240" bIns="45620">
            <a:spAutoFit/>
          </a:bodyPr>
          <a:lstStyle/>
          <a:p>
            <a:pPr algn="ctr" eaLnBrk="0" fontAlgn="base" hangingPunct="0">
              <a:lnSpc>
                <a:spcPct val="50000"/>
              </a:lnSpc>
              <a:spcBef>
                <a:spcPct val="50000"/>
              </a:spcBef>
              <a:spcAft>
                <a:spcPct val="0"/>
              </a:spcAft>
            </a:pPr>
            <a:r>
              <a:rPr lang="en-US" sz="2400" b="1" dirty="0">
                <a:solidFill>
                  <a:srgbClr val="FFCC00"/>
                </a:solidFill>
              </a:rPr>
              <a:t>u</a:t>
            </a:r>
            <a:r>
              <a:rPr lang="en-US" sz="2400" b="1" baseline="-25000" dirty="0">
                <a:solidFill>
                  <a:srgbClr val="FFCC00"/>
                </a:solidFill>
              </a:rPr>
              <a:t>10</a:t>
            </a:r>
            <a:endParaRPr lang="en-US" sz="2600" b="1" baseline="-25000" dirty="0">
              <a:solidFill>
                <a:srgbClr val="FFCC00"/>
              </a:solidFill>
            </a:endParaRPr>
          </a:p>
          <a:p>
            <a:pPr algn="ctr" eaLnBrk="0" fontAlgn="base" hangingPunct="0">
              <a:lnSpc>
                <a:spcPct val="50000"/>
              </a:lnSpc>
              <a:spcBef>
                <a:spcPct val="50000"/>
              </a:spcBef>
              <a:spcAft>
                <a:spcPct val="0"/>
              </a:spcAft>
            </a:pPr>
            <a:endParaRPr lang="en-US" sz="2600" b="1" dirty="0">
              <a:solidFill>
                <a:srgbClr val="FFCC00"/>
              </a:solidFill>
              <a:latin typeface="Symbol" pitchFamily="18" charset="2"/>
            </a:endParaRPr>
          </a:p>
        </p:txBody>
      </p:sp>
      <p:sp>
        <p:nvSpPr>
          <p:cNvPr id="54" name="Text Box 40"/>
          <p:cNvSpPr txBox="1">
            <a:spLocks noChangeArrowheads="1"/>
          </p:cNvSpPr>
          <p:nvPr/>
        </p:nvSpPr>
        <p:spPr bwMode="auto">
          <a:xfrm>
            <a:off x="7848600" y="4547443"/>
            <a:ext cx="990600" cy="288925"/>
          </a:xfrm>
          <a:prstGeom prst="rect">
            <a:avLst/>
          </a:prstGeom>
          <a:noFill/>
          <a:ln w="9525">
            <a:noFill/>
            <a:miter lim="800000"/>
            <a:headEnd/>
            <a:tailEnd/>
          </a:ln>
          <a:effectLst/>
        </p:spPr>
        <p:txBody>
          <a:bodyPr lIns="91240" tIns="45620" rIns="91240" bIns="45620">
            <a:spAutoFit/>
          </a:bodyPr>
          <a:lstStyle/>
          <a:p>
            <a:pPr algn="ctr" eaLnBrk="0" fontAlgn="base" hangingPunct="0">
              <a:lnSpc>
                <a:spcPct val="50000"/>
              </a:lnSpc>
              <a:spcBef>
                <a:spcPct val="50000"/>
              </a:spcBef>
              <a:spcAft>
                <a:spcPct val="0"/>
              </a:spcAft>
            </a:pPr>
            <a:r>
              <a:rPr lang="en-US" sz="2600" b="1" dirty="0">
                <a:solidFill>
                  <a:srgbClr val="FFCC00"/>
                </a:solidFill>
                <a:latin typeface="Symbol" pitchFamily="18" charset="2"/>
              </a:rPr>
              <a:t>s</a:t>
            </a:r>
            <a:r>
              <a:rPr lang="en-US" sz="2600" b="1" baseline="-25000" dirty="0">
                <a:solidFill>
                  <a:srgbClr val="FFCC00"/>
                </a:solidFill>
              </a:rPr>
              <a:t>o</a:t>
            </a:r>
            <a:endParaRPr lang="en-US" sz="2600" b="1" baseline="30000" dirty="0">
              <a:solidFill>
                <a:srgbClr val="FFCC00"/>
              </a:solidFill>
            </a:endParaRPr>
          </a:p>
        </p:txBody>
      </p:sp>
      <p:sp>
        <p:nvSpPr>
          <p:cNvPr id="55" name="Text Box 41"/>
          <p:cNvSpPr txBox="1">
            <a:spLocks noChangeArrowheads="1"/>
          </p:cNvSpPr>
          <p:nvPr/>
        </p:nvSpPr>
        <p:spPr bwMode="auto">
          <a:xfrm>
            <a:off x="5716587" y="4595068"/>
            <a:ext cx="608013" cy="288925"/>
          </a:xfrm>
          <a:prstGeom prst="rect">
            <a:avLst/>
          </a:prstGeom>
          <a:noFill/>
          <a:ln w="9525">
            <a:noFill/>
            <a:miter lim="800000"/>
            <a:headEnd/>
            <a:tailEnd/>
          </a:ln>
          <a:effectLst/>
        </p:spPr>
        <p:txBody>
          <a:bodyPr lIns="91240" tIns="45620" rIns="91240" bIns="45620">
            <a:spAutoFit/>
          </a:bodyPr>
          <a:lstStyle/>
          <a:p>
            <a:pPr algn="ctr" eaLnBrk="0" fontAlgn="base" hangingPunct="0">
              <a:lnSpc>
                <a:spcPct val="50000"/>
              </a:lnSpc>
              <a:spcBef>
                <a:spcPct val="50000"/>
              </a:spcBef>
              <a:spcAft>
                <a:spcPct val="0"/>
              </a:spcAft>
            </a:pPr>
            <a:r>
              <a:rPr lang="en-US" sz="2600" b="1" dirty="0">
                <a:solidFill>
                  <a:srgbClr val="FFCC00"/>
                </a:solidFill>
                <a:latin typeface="Symbol" pitchFamily="18" charset="2"/>
              </a:rPr>
              <a:t>F</a:t>
            </a:r>
          </a:p>
        </p:txBody>
      </p:sp>
      <p:sp>
        <p:nvSpPr>
          <p:cNvPr id="56" name="Text Box 42"/>
          <p:cNvSpPr txBox="1">
            <a:spLocks noChangeArrowheads="1"/>
          </p:cNvSpPr>
          <p:nvPr/>
        </p:nvSpPr>
        <p:spPr bwMode="auto">
          <a:xfrm>
            <a:off x="6694488" y="4595068"/>
            <a:ext cx="854075" cy="288925"/>
          </a:xfrm>
          <a:prstGeom prst="rect">
            <a:avLst/>
          </a:prstGeom>
          <a:noFill/>
          <a:ln w="9525">
            <a:noFill/>
            <a:miter lim="800000"/>
            <a:headEnd/>
            <a:tailEnd/>
          </a:ln>
          <a:effectLst/>
        </p:spPr>
        <p:txBody>
          <a:bodyPr lIns="91240" tIns="45620" rIns="91240" bIns="45620">
            <a:spAutoFit/>
          </a:bodyPr>
          <a:lstStyle/>
          <a:p>
            <a:pPr algn="ctr" eaLnBrk="0" fontAlgn="base" hangingPunct="0">
              <a:lnSpc>
                <a:spcPct val="50000"/>
              </a:lnSpc>
              <a:spcBef>
                <a:spcPct val="50000"/>
              </a:spcBef>
              <a:spcAft>
                <a:spcPct val="0"/>
              </a:spcAft>
            </a:pPr>
            <a:r>
              <a:rPr lang="en-US" sz="2600" b="1" dirty="0">
                <a:solidFill>
                  <a:srgbClr val="FFCC00"/>
                </a:solidFill>
                <a:latin typeface="Symbol" pitchFamily="18" charset="2"/>
              </a:rPr>
              <a:t>q</a:t>
            </a:r>
            <a:endParaRPr lang="en-US" sz="2600" b="1" dirty="0">
              <a:solidFill>
                <a:srgbClr val="FFCC00"/>
              </a:solidFill>
            </a:endParaRPr>
          </a:p>
        </p:txBody>
      </p:sp>
      <p:sp>
        <p:nvSpPr>
          <p:cNvPr id="57" name="Text Box 43"/>
          <p:cNvSpPr txBox="1">
            <a:spLocks noChangeArrowheads="1"/>
          </p:cNvSpPr>
          <p:nvPr/>
        </p:nvSpPr>
        <p:spPr bwMode="auto">
          <a:xfrm>
            <a:off x="6153150" y="5175605"/>
            <a:ext cx="1974850" cy="457200"/>
          </a:xfrm>
          <a:prstGeom prst="rect">
            <a:avLst/>
          </a:prstGeom>
          <a:noFill/>
          <a:ln w="9525">
            <a:noFill/>
            <a:miter lim="800000"/>
            <a:headEnd/>
            <a:tailEnd/>
          </a:ln>
          <a:effectLst/>
        </p:spPr>
        <p:txBody>
          <a:bodyPr lIns="91240" tIns="45620" rIns="91240" bIns="45620">
            <a:spAutoFit/>
          </a:bodyPr>
          <a:lstStyle/>
          <a:p>
            <a:pPr algn="ctr" eaLnBrk="0" fontAlgn="base" hangingPunct="0">
              <a:spcBef>
                <a:spcPct val="0"/>
              </a:spcBef>
              <a:spcAft>
                <a:spcPct val="0"/>
              </a:spcAft>
            </a:pPr>
            <a:r>
              <a:rPr lang="en-US" sz="2400" b="1" dirty="0" smtClean="0">
                <a:solidFill>
                  <a:srgbClr val="000082"/>
                </a:solidFill>
              </a:rPr>
              <a:t>GMF </a:t>
            </a:r>
            <a:endParaRPr lang="de-DE" sz="2400" b="1" dirty="0">
              <a:solidFill>
                <a:srgbClr val="000082"/>
              </a:solidFill>
            </a:endParaRPr>
          </a:p>
        </p:txBody>
      </p:sp>
      <p:sp>
        <p:nvSpPr>
          <p:cNvPr id="58" name="Text Box 3"/>
          <p:cNvSpPr txBox="1">
            <a:spLocks noChangeArrowheads="1"/>
          </p:cNvSpPr>
          <p:nvPr/>
        </p:nvSpPr>
        <p:spPr bwMode="auto">
          <a:xfrm>
            <a:off x="5334000" y="1150405"/>
            <a:ext cx="4157663" cy="830795"/>
          </a:xfrm>
          <a:prstGeom prst="rect">
            <a:avLst/>
          </a:prstGeom>
          <a:noFill/>
          <a:ln w="9525">
            <a:noFill/>
            <a:miter lim="800000"/>
            <a:headEnd/>
            <a:tailEnd/>
          </a:ln>
          <a:effectLst/>
        </p:spPr>
        <p:txBody>
          <a:bodyPr lIns="91240" tIns="45620" rIns="91240" bIns="45620">
            <a:spAutoFit/>
          </a:bodyPr>
          <a:lstStyle/>
          <a:p>
            <a:pPr eaLnBrk="0" fontAlgn="base" hangingPunct="0">
              <a:spcBef>
                <a:spcPct val="0"/>
              </a:spcBef>
              <a:spcAft>
                <a:spcPct val="0"/>
              </a:spcAft>
            </a:pPr>
            <a:r>
              <a:rPr lang="en-US" sz="2400" b="1" dirty="0" smtClean="0">
                <a:solidFill>
                  <a:srgbClr val="FFCC00"/>
                </a:solidFill>
              </a:rPr>
              <a:t>Wind Speed via</a:t>
            </a:r>
          </a:p>
          <a:p>
            <a:pPr eaLnBrk="0" fontAlgn="base" hangingPunct="0">
              <a:spcBef>
                <a:spcPct val="0"/>
              </a:spcBef>
              <a:spcAft>
                <a:spcPct val="0"/>
              </a:spcAft>
            </a:pPr>
            <a:r>
              <a:rPr lang="en-US" sz="2400" b="1" dirty="0" smtClean="0">
                <a:solidFill>
                  <a:srgbClr val="FFCC00"/>
                </a:solidFill>
              </a:rPr>
              <a:t>Geophysical Model</a:t>
            </a:r>
            <a:endParaRPr lang="en-US" sz="2400" b="1" dirty="0">
              <a:solidFill>
                <a:srgbClr val="FFCC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ewiniar__20060703"/>
          <p:cNvPicPr>
            <a:picLocks noChangeAspect="1" noChangeArrowheads="1"/>
          </p:cNvPicPr>
          <p:nvPr/>
        </p:nvPicPr>
        <p:blipFill>
          <a:blip r:embed="rId3" cstate="print"/>
          <a:srcRect l="9375" t="49863" r="29591" b="6944"/>
          <a:stretch>
            <a:fillRect/>
          </a:stretch>
        </p:blipFill>
        <p:spPr bwMode="auto">
          <a:xfrm>
            <a:off x="0" y="1600200"/>
            <a:ext cx="9144000" cy="4852988"/>
          </a:xfrm>
          <a:prstGeom prst="rect">
            <a:avLst/>
          </a:prstGeom>
          <a:noFill/>
        </p:spPr>
      </p:pic>
      <p:sp>
        <p:nvSpPr>
          <p:cNvPr id="76803" name="Text Box 3"/>
          <p:cNvSpPr txBox="1">
            <a:spLocks noChangeArrowheads="1"/>
          </p:cNvSpPr>
          <p:nvPr/>
        </p:nvSpPr>
        <p:spPr bwMode="auto">
          <a:xfrm>
            <a:off x="993775" y="0"/>
            <a:ext cx="6016625" cy="434975"/>
          </a:xfrm>
          <a:prstGeom prst="rect">
            <a:avLst/>
          </a:prstGeom>
          <a:noFill/>
          <a:ln w="9525">
            <a:noFill/>
            <a:round/>
            <a:headEnd/>
            <a:tailEnd/>
          </a:ln>
          <a:effectLst/>
        </p:spPr>
        <p:txBody>
          <a:bodyPr wrap="none" lIns="81639" tIns="40820" rIns="81639" bIns="40820"/>
          <a:lstStyle/>
          <a:p>
            <a:pPr defTabSz="407988" eaLnBrk="0" hangingPunct="0">
              <a:lnSpc>
                <a:spcPct val="88000"/>
              </a:lnSpc>
              <a:buClr>
                <a:srgbClr val="000000"/>
              </a:buClr>
              <a:buSzPct val="100000"/>
              <a:buFont typeface="Arial"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3200" b="1" dirty="0" smtClean="0">
                <a:solidFill>
                  <a:srgbClr val="FFCC00"/>
                </a:solidFill>
              </a:rPr>
              <a:t>SAR Retrieved Directions Resulting </a:t>
            </a:r>
          </a:p>
          <a:p>
            <a:pPr defTabSz="407988" eaLnBrk="0" hangingPunct="0">
              <a:lnSpc>
                <a:spcPct val="88000"/>
              </a:lnSpc>
              <a:buClr>
                <a:srgbClr val="000000"/>
              </a:buClr>
              <a:buSzPct val="100000"/>
              <a:buFont typeface="Arial"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3200" b="1" dirty="0" smtClean="0">
                <a:solidFill>
                  <a:srgbClr val="FFCC00"/>
                </a:solidFill>
              </a:rPr>
              <a:t>from the LG-Method</a:t>
            </a:r>
            <a:endParaRPr lang="en-GB" sz="3200" b="1" dirty="0">
              <a:solidFill>
                <a:srgbClr val="FFCC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Text Box 4"/>
          <p:cNvSpPr txBox="1">
            <a:spLocks noChangeArrowheads="1"/>
          </p:cNvSpPr>
          <p:nvPr/>
        </p:nvSpPr>
        <p:spPr bwMode="auto">
          <a:xfrm>
            <a:off x="76200" y="1066800"/>
            <a:ext cx="7543800" cy="457200"/>
          </a:xfrm>
          <a:prstGeom prst="rect">
            <a:avLst/>
          </a:prstGeom>
          <a:noFill/>
          <a:ln w="9525">
            <a:noFill/>
            <a:miter lim="800000"/>
            <a:headEnd/>
            <a:tailEnd/>
          </a:ln>
          <a:effectLst/>
        </p:spPr>
        <p:txBody>
          <a:bodyPr>
            <a:spAutoFit/>
          </a:bodyPr>
          <a:lstStyle/>
          <a:p>
            <a:pPr marL="342900" indent="-342900"/>
            <a:r>
              <a:rPr lang="en-US" sz="2400" b="1" dirty="0" smtClean="0">
                <a:solidFill>
                  <a:srgbClr val="FFCC00"/>
                </a:solidFill>
              </a:rPr>
              <a:t>Grids </a:t>
            </a:r>
            <a:r>
              <a:rPr lang="en-US" sz="2400" b="1" dirty="0">
                <a:solidFill>
                  <a:srgbClr val="FFCC00"/>
                </a:solidFill>
              </a:rPr>
              <a:t>with only one wind </a:t>
            </a:r>
            <a:r>
              <a:rPr lang="en-US" sz="2400" b="1" dirty="0" smtClean="0">
                <a:solidFill>
                  <a:srgbClr val="FFCC00"/>
                </a:solidFill>
              </a:rPr>
              <a:t>direction</a:t>
            </a:r>
            <a:endParaRPr lang="en-US" sz="2400" b="1" dirty="0">
              <a:solidFill>
                <a:srgbClr val="FFCC00"/>
              </a:solidFill>
            </a:endParaRPr>
          </a:p>
        </p:txBody>
      </p:sp>
      <p:pic>
        <p:nvPicPr>
          <p:cNvPr id="5" name="Picture 2" descr="ewiniar__20060703"/>
          <p:cNvPicPr>
            <a:picLocks noChangeAspect="1" noChangeArrowheads="1"/>
          </p:cNvPicPr>
          <p:nvPr/>
        </p:nvPicPr>
        <p:blipFill>
          <a:blip r:embed="rId3" cstate="print"/>
          <a:srcRect l="9375" t="2777" r="29591" b="53641"/>
          <a:stretch>
            <a:fillRect/>
          </a:stretch>
        </p:blipFill>
        <p:spPr bwMode="auto">
          <a:xfrm>
            <a:off x="0" y="1600200"/>
            <a:ext cx="9144000" cy="4862689"/>
          </a:xfrm>
          <a:prstGeom prst="rect">
            <a:avLst/>
          </a:prstGeom>
          <a:noFill/>
        </p:spPr>
      </p:pic>
      <p:sp>
        <p:nvSpPr>
          <p:cNvPr id="6" name="Text Box 3"/>
          <p:cNvSpPr txBox="1">
            <a:spLocks noChangeArrowheads="1"/>
          </p:cNvSpPr>
          <p:nvPr/>
        </p:nvSpPr>
        <p:spPr bwMode="auto">
          <a:xfrm>
            <a:off x="993775" y="0"/>
            <a:ext cx="6016625" cy="434975"/>
          </a:xfrm>
          <a:prstGeom prst="rect">
            <a:avLst/>
          </a:prstGeom>
          <a:noFill/>
          <a:ln w="9525">
            <a:noFill/>
            <a:round/>
            <a:headEnd/>
            <a:tailEnd/>
          </a:ln>
          <a:effectLst/>
        </p:spPr>
        <p:txBody>
          <a:bodyPr wrap="none" lIns="81639" tIns="40820" rIns="81639" bIns="40820"/>
          <a:lstStyle/>
          <a:p>
            <a:pPr defTabSz="407988" eaLnBrk="0" hangingPunct="0">
              <a:lnSpc>
                <a:spcPct val="88000"/>
              </a:lnSpc>
              <a:buClr>
                <a:srgbClr val="000000"/>
              </a:buClr>
              <a:buSzPct val="100000"/>
              <a:buFont typeface="Arial"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3200" b="1" dirty="0" smtClean="0">
                <a:solidFill>
                  <a:srgbClr val="FFCC00"/>
                </a:solidFill>
              </a:rPr>
              <a:t>SAR Retrieved Directions Resulting </a:t>
            </a:r>
          </a:p>
          <a:p>
            <a:pPr defTabSz="407988" eaLnBrk="0" hangingPunct="0">
              <a:lnSpc>
                <a:spcPct val="88000"/>
              </a:lnSpc>
              <a:buClr>
                <a:srgbClr val="000000"/>
              </a:buClr>
              <a:buSzPct val="100000"/>
              <a:buFont typeface="Arial"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3200" b="1" dirty="0" smtClean="0">
                <a:solidFill>
                  <a:srgbClr val="FFCC00"/>
                </a:solidFill>
              </a:rPr>
              <a:t>from the LG-Method</a:t>
            </a:r>
            <a:endParaRPr lang="en-GB" sz="3200" b="1" dirty="0">
              <a:solidFill>
                <a:srgbClr val="FFCC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Text Box 3"/>
          <p:cNvSpPr txBox="1">
            <a:spLocks noChangeArrowheads="1"/>
          </p:cNvSpPr>
          <p:nvPr/>
        </p:nvSpPr>
        <p:spPr bwMode="auto">
          <a:xfrm>
            <a:off x="993775" y="250825"/>
            <a:ext cx="6016625" cy="434975"/>
          </a:xfrm>
          <a:prstGeom prst="rect">
            <a:avLst/>
          </a:prstGeom>
          <a:noFill/>
          <a:ln w="9525">
            <a:noFill/>
            <a:round/>
            <a:headEnd/>
            <a:tailEnd/>
          </a:ln>
          <a:effectLst/>
        </p:spPr>
        <p:txBody>
          <a:bodyPr wrap="none" lIns="81639" tIns="40820" rIns="81639" bIns="40820"/>
          <a:lstStyle/>
          <a:p>
            <a:pPr defTabSz="407988" eaLnBrk="0" hangingPunct="0">
              <a:lnSpc>
                <a:spcPct val="88000"/>
              </a:lnSpc>
              <a:buClr>
                <a:srgbClr val="000000"/>
              </a:buClr>
              <a:buSzPct val="100000"/>
              <a:buFont typeface="Arial"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3200" b="1" dirty="0">
                <a:solidFill>
                  <a:srgbClr val="FFCC00"/>
                </a:solidFill>
              </a:rPr>
              <a:t>Wind Direction Ambiguity Removal </a:t>
            </a:r>
          </a:p>
        </p:txBody>
      </p:sp>
      <p:grpSp>
        <p:nvGrpSpPr>
          <p:cNvPr id="2" name="Group 4"/>
          <p:cNvGrpSpPr>
            <a:grpSpLocks noChangeAspect="1"/>
          </p:cNvGrpSpPr>
          <p:nvPr/>
        </p:nvGrpSpPr>
        <p:grpSpPr bwMode="auto">
          <a:xfrm>
            <a:off x="228600" y="1981200"/>
            <a:ext cx="8839200" cy="4878388"/>
            <a:chOff x="-48" y="1062"/>
            <a:chExt cx="5904" cy="3258"/>
          </a:xfrm>
        </p:grpSpPr>
        <p:pic>
          <p:nvPicPr>
            <p:cNvPr id="89093" name="Picture 5" descr="20050822203849_RSAT1_mawar_NURCversusGD"/>
            <p:cNvPicPr>
              <a:picLocks noChangeAspect="1" noChangeArrowheads="1"/>
            </p:cNvPicPr>
            <p:nvPr/>
          </p:nvPicPr>
          <p:blipFill>
            <a:blip r:embed="rId3" cstate="print"/>
            <a:srcRect l="57086" t="54532" r="9209" b="11224"/>
            <a:stretch>
              <a:fillRect/>
            </a:stretch>
          </p:blipFill>
          <p:spPr bwMode="auto">
            <a:xfrm rot="-518966">
              <a:off x="-48" y="1152"/>
              <a:ext cx="3118" cy="2976"/>
            </a:xfrm>
            <a:prstGeom prst="rect">
              <a:avLst/>
            </a:prstGeom>
            <a:noFill/>
          </p:spPr>
        </p:pic>
        <p:pic>
          <p:nvPicPr>
            <p:cNvPr id="89094" name="Picture 6" descr="20050822203849_RSAT1_mawar"/>
            <p:cNvPicPr>
              <a:picLocks noChangeAspect="1" noChangeArrowheads="1"/>
            </p:cNvPicPr>
            <p:nvPr/>
          </p:nvPicPr>
          <p:blipFill>
            <a:blip r:embed="rId4" cstate="print"/>
            <a:srcRect t="22650"/>
            <a:stretch>
              <a:fillRect/>
            </a:stretch>
          </p:blipFill>
          <p:spPr bwMode="auto">
            <a:xfrm>
              <a:off x="2970" y="1062"/>
              <a:ext cx="2886" cy="3258"/>
            </a:xfrm>
            <a:prstGeom prst="rect">
              <a:avLst/>
            </a:prstGeom>
            <a:noFill/>
          </p:spPr>
        </p:pic>
      </p:grpSp>
      <p:sp>
        <p:nvSpPr>
          <p:cNvPr id="89095" name="Rectangle 7"/>
          <p:cNvSpPr>
            <a:spLocks noChangeArrowheads="1"/>
          </p:cNvSpPr>
          <p:nvPr/>
        </p:nvSpPr>
        <p:spPr bwMode="auto">
          <a:xfrm>
            <a:off x="7239000" y="6248400"/>
            <a:ext cx="1828800" cy="533400"/>
          </a:xfrm>
          <a:prstGeom prst="rect">
            <a:avLst/>
          </a:prstGeom>
          <a:solidFill>
            <a:srgbClr val="FFFFFF">
              <a:alpha val="60001"/>
            </a:srgbClr>
          </a:solidFill>
          <a:ln w="9525">
            <a:noFill/>
            <a:miter lim="800000"/>
            <a:headEnd/>
            <a:tailEnd/>
          </a:ln>
          <a:effectLst/>
        </p:spPr>
        <p:txBody>
          <a:bodyPr/>
          <a:lstStyle/>
          <a:p>
            <a:pPr algn="r">
              <a:lnSpc>
                <a:spcPct val="80000"/>
              </a:lnSpc>
            </a:pPr>
            <a:r>
              <a:rPr lang="en-US" sz="2000" b="1">
                <a:solidFill>
                  <a:srgbClr val="000066"/>
                </a:solidFill>
              </a:rPr>
              <a:t>Radarsat-1</a:t>
            </a:r>
            <a:br>
              <a:rPr lang="en-US" sz="2000" b="1">
                <a:solidFill>
                  <a:srgbClr val="000066"/>
                </a:solidFill>
              </a:rPr>
            </a:br>
            <a:r>
              <a:rPr lang="en-US" sz="2000" b="1">
                <a:solidFill>
                  <a:srgbClr val="000066"/>
                </a:solidFill>
              </a:rPr>
              <a:t>22. Aug. 2007</a:t>
            </a:r>
          </a:p>
        </p:txBody>
      </p:sp>
      <p:grpSp>
        <p:nvGrpSpPr>
          <p:cNvPr id="12" name="Group 11"/>
          <p:cNvGrpSpPr/>
          <p:nvPr/>
        </p:nvGrpSpPr>
        <p:grpSpPr>
          <a:xfrm>
            <a:off x="-261193" y="1790285"/>
            <a:ext cx="5385976" cy="5118382"/>
            <a:chOff x="-152400" y="1906588"/>
            <a:chExt cx="4692650" cy="4772025"/>
          </a:xfrm>
        </p:grpSpPr>
        <p:sp>
          <p:nvSpPr>
            <p:cNvPr id="11" name="Rectangle 10"/>
            <p:cNvSpPr/>
            <p:nvPr/>
          </p:nvSpPr>
          <p:spPr>
            <a:xfrm>
              <a:off x="90065" y="2152766"/>
              <a:ext cx="4116039" cy="445865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152400" y="1906588"/>
              <a:ext cx="4692650" cy="4772025"/>
              <a:chOff x="-152400" y="1906588"/>
              <a:chExt cx="4692650" cy="4772025"/>
            </a:xfrm>
          </p:grpSpPr>
          <p:pic>
            <p:nvPicPr>
              <p:cNvPr id="8" name="Picture 13" descr="qscatwisardir.tif"/>
              <p:cNvPicPr>
                <a:picLocks noChangeAspect="1"/>
              </p:cNvPicPr>
              <p:nvPr/>
            </p:nvPicPr>
            <p:blipFill>
              <a:blip r:embed="rId5">
                <a:clrChange>
                  <a:clrFrom>
                    <a:srgbClr val="FFFFFF"/>
                  </a:clrFrom>
                  <a:clrTo>
                    <a:srgbClr val="FFFFFF">
                      <a:alpha val="0"/>
                    </a:srgbClr>
                  </a:clrTo>
                </a:clrChange>
              </a:blip>
              <a:srcRect/>
              <a:stretch>
                <a:fillRect/>
              </a:stretch>
            </p:blipFill>
            <p:spPr bwMode="auto">
              <a:xfrm>
                <a:off x="-152400" y="1906588"/>
                <a:ext cx="4692650" cy="4772025"/>
              </a:xfrm>
              <a:prstGeom prst="rect">
                <a:avLst/>
              </a:prstGeom>
              <a:noFill/>
              <a:ln w="9525">
                <a:noFill/>
                <a:miter lim="800000"/>
                <a:headEnd/>
                <a:tailEnd/>
              </a:ln>
            </p:spPr>
          </p:pic>
          <p:sp>
            <p:nvSpPr>
              <p:cNvPr id="9" name="TextBox 10"/>
              <p:cNvSpPr txBox="1">
                <a:spLocks noChangeArrowheads="1"/>
              </p:cNvSpPr>
              <p:nvPr/>
            </p:nvSpPr>
            <p:spPr bwMode="auto">
              <a:xfrm>
                <a:off x="1066800" y="2514600"/>
                <a:ext cx="2133600" cy="646113"/>
              </a:xfrm>
              <a:prstGeom prst="rect">
                <a:avLst/>
              </a:prstGeom>
              <a:noFill/>
              <a:ln w="9525">
                <a:noFill/>
                <a:miter lim="800000"/>
                <a:headEnd/>
                <a:tailEnd/>
              </a:ln>
            </p:spPr>
            <p:txBody>
              <a:bodyPr>
                <a:prstTxWarp prst="textNoShape">
                  <a:avLst/>
                </a:prstTxWarp>
                <a:spAutoFit/>
              </a:bodyPr>
              <a:lstStyle/>
              <a:p>
                <a:pPr defTabSz="457200"/>
                <a:r>
                  <a:rPr lang="en-US" sz="1200" dirty="0" err="1">
                    <a:ea typeface="Arial" charset="0"/>
                    <a:cs typeface="Arial" charset="0"/>
                  </a:rPr>
                  <a:t>cor</a:t>
                </a:r>
                <a:r>
                  <a:rPr lang="en-US" sz="1200" dirty="0">
                    <a:ea typeface="Arial" charset="0"/>
                    <a:cs typeface="Arial" charset="0"/>
                  </a:rPr>
                  <a:t> = 0.96</a:t>
                </a:r>
              </a:p>
              <a:p>
                <a:pPr defTabSz="457200"/>
                <a:r>
                  <a:rPr lang="en-US" sz="1200" dirty="0" err="1">
                    <a:ea typeface="Arial" charset="0"/>
                    <a:cs typeface="Arial" charset="0"/>
                  </a:rPr>
                  <a:t>rms</a:t>
                </a:r>
                <a:r>
                  <a:rPr lang="en-US" sz="1200" dirty="0">
                    <a:ea typeface="Arial" charset="0"/>
                    <a:cs typeface="Arial" charset="0"/>
                  </a:rPr>
                  <a:t> = 17.6°</a:t>
                </a:r>
              </a:p>
              <a:p>
                <a:pPr defTabSz="457200"/>
                <a:r>
                  <a:rPr lang="en-US" sz="1200" dirty="0">
                    <a:ea typeface="Arial" charset="0"/>
                    <a:cs typeface="Arial" charset="0"/>
                  </a:rPr>
                  <a:t>bias = 6.4° </a:t>
                </a:r>
                <a:r>
                  <a:rPr lang="en-US" sz="1200" dirty="0"/>
                  <a:t>	</a:t>
                </a:r>
              </a:p>
            </p:txBody>
          </p:sp>
        </p:gr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Zoom_00.jpg"/>
          <p:cNvPicPr>
            <a:picLocks noChangeAspect="1"/>
          </p:cNvPicPr>
          <p:nvPr/>
        </p:nvPicPr>
        <p:blipFill>
          <a:blip r:embed="rId2"/>
          <a:srcRect l="8196"/>
          <a:stretch>
            <a:fillRect/>
          </a:stretch>
        </p:blipFill>
        <p:spPr>
          <a:xfrm>
            <a:off x="2104571" y="0"/>
            <a:ext cx="7039429" cy="6858000"/>
          </a:xfrm>
          <a:prstGeom prst="rect">
            <a:avLst/>
          </a:prstGeom>
        </p:spPr>
      </p:pic>
      <p:sp>
        <p:nvSpPr>
          <p:cNvPr id="91138" name="Rectangle 1"/>
          <p:cNvSpPr>
            <a:spLocks/>
          </p:cNvSpPr>
          <p:nvPr/>
        </p:nvSpPr>
        <p:spPr bwMode="auto">
          <a:xfrm>
            <a:off x="7407275" y="6689725"/>
            <a:ext cx="1736725" cy="244475"/>
          </a:xfrm>
          <a:prstGeom prst="rect">
            <a:avLst/>
          </a:prstGeom>
          <a:noFill/>
          <a:ln w="12700">
            <a:noFill/>
            <a:miter lim="800000"/>
            <a:headEnd/>
            <a:tailEnd/>
          </a:ln>
        </p:spPr>
        <p:txBody>
          <a:bodyPr lIns="0" tIns="0" rIns="40639" bIns="0">
            <a:prstTxWarp prst="textNoShape">
              <a:avLst/>
            </a:prstTxWarp>
          </a:bodyPr>
          <a:lstStyle/>
          <a:p>
            <a:pPr marL="39688" algn="r">
              <a:spcBef>
                <a:spcPts val="550"/>
              </a:spcBef>
            </a:pPr>
            <a:r>
              <a:rPr lang="en-US" sz="1000">
                <a:solidFill>
                  <a:srgbClr val="FFFFFF"/>
                </a:solidFill>
                <a:ea typeface="Arial" charset="0"/>
                <a:cs typeface="Arial" charset="0"/>
              </a:rPr>
              <a:t>UNCLASSIFIED</a:t>
            </a:r>
          </a:p>
        </p:txBody>
      </p:sp>
      <p:pic>
        <p:nvPicPr>
          <p:cNvPr id="91140" name="Picture 3"/>
          <p:cNvPicPr>
            <a:picLocks noChangeArrowheads="1"/>
          </p:cNvPicPr>
          <p:nvPr/>
        </p:nvPicPr>
        <p:blipFill>
          <a:blip r:embed="rId3"/>
          <a:srcRect/>
          <a:stretch>
            <a:fillRect/>
          </a:stretch>
        </p:blipFill>
        <p:spPr bwMode="auto">
          <a:xfrm>
            <a:off x="0" y="0"/>
            <a:ext cx="938213" cy="938213"/>
          </a:xfrm>
          <a:prstGeom prst="rect">
            <a:avLst/>
          </a:prstGeom>
          <a:noFill/>
          <a:ln w="9525">
            <a:noFill/>
            <a:miter lim="800000"/>
            <a:headEnd/>
            <a:tailEnd/>
          </a:ln>
        </p:spPr>
      </p:pic>
      <p:sp>
        <p:nvSpPr>
          <p:cNvPr id="91141" name="Rectangle 2"/>
          <p:cNvSpPr>
            <a:spLocks noGrp="1" noChangeArrowheads="1"/>
          </p:cNvSpPr>
          <p:nvPr>
            <p:ph type="title"/>
          </p:nvPr>
        </p:nvSpPr>
        <p:spPr bwMode="auto">
          <a:xfrm>
            <a:off x="0" y="930275"/>
            <a:ext cx="6934200" cy="615950"/>
          </a:xfrm>
          <a:noFill/>
          <a:ln>
            <a:miter lim="800000"/>
            <a:headEnd/>
            <a:tailEnd/>
          </a:ln>
        </p:spPr>
        <p:txBody>
          <a:bodyPr vert="horz" wrap="square" lIns="91440" tIns="45720" rIns="91440" bIns="45720" numCol="1" anchor="t" anchorCtr="0" compatLnSpc="1">
            <a:prstTxWarp prst="textNoShape">
              <a:avLst/>
            </a:prstTxWarp>
          </a:bodyPr>
          <a:lstStyle/>
          <a:p>
            <a:pPr indent="0" eaLnBrk="1" hangingPunct="1"/>
            <a:r>
              <a:rPr lang="de-DE" sz="3200" b="1" dirty="0" err="1" smtClean="0">
                <a:solidFill>
                  <a:srgbClr val="FFCC00"/>
                </a:solidFill>
              </a:rPr>
              <a:t>Typhoon</a:t>
            </a:r>
            <a:r>
              <a:rPr lang="de-DE" sz="3200" b="1" dirty="0" smtClean="0">
                <a:solidFill>
                  <a:srgbClr val="FFCC00"/>
                </a:solidFill>
              </a:rPr>
              <a:t> </a:t>
            </a:r>
            <a:br>
              <a:rPr lang="de-DE" sz="3200" b="1" dirty="0" smtClean="0">
                <a:solidFill>
                  <a:srgbClr val="FFCC00"/>
                </a:solidFill>
              </a:rPr>
            </a:br>
            <a:r>
              <a:rPr lang="de-DE" sz="3200" b="1" dirty="0" err="1" smtClean="0">
                <a:solidFill>
                  <a:srgbClr val="FFCC00"/>
                </a:solidFill>
              </a:rPr>
              <a:t>Megi</a:t>
            </a:r>
            <a:endParaRPr lang="en-US" sz="3200" b="1" dirty="0">
              <a:solidFill>
                <a:srgbClr val="FFCC00"/>
              </a:solidFill>
            </a:endParaRPr>
          </a:p>
        </p:txBody>
      </p:sp>
      <p:sp>
        <p:nvSpPr>
          <p:cNvPr id="14" name="Rectangle 13"/>
          <p:cNvSpPr/>
          <p:nvPr/>
        </p:nvSpPr>
        <p:spPr>
          <a:xfrm>
            <a:off x="5540920" y="1359882"/>
            <a:ext cx="3578338" cy="3495055"/>
          </a:xfrm>
          <a:prstGeom prst="rect">
            <a:avLst/>
          </a:prstGeom>
          <a:noFill/>
          <a:ln w="38100" cap="flat" cmpd="sng" algn="ctr">
            <a:solidFill>
              <a:srgbClr val="FF00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p:cNvSpPr>
          <p:nvPr/>
        </p:nvSpPr>
        <p:spPr bwMode="auto">
          <a:xfrm>
            <a:off x="7407275" y="6689725"/>
            <a:ext cx="1736725" cy="244475"/>
          </a:xfrm>
          <a:prstGeom prst="rect">
            <a:avLst/>
          </a:prstGeom>
          <a:noFill/>
          <a:ln w="12700">
            <a:noFill/>
            <a:miter lim="800000"/>
            <a:headEnd/>
            <a:tailEnd/>
          </a:ln>
        </p:spPr>
        <p:txBody>
          <a:bodyPr lIns="0" tIns="0" rIns="40639" bIns="0">
            <a:prstTxWarp prst="textNoShape">
              <a:avLst/>
            </a:prstTxWarp>
          </a:bodyPr>
          <a:lstStyle/>
          <a:p>
            <a:pPr marL="39688" algn="r">
              <a:spcBef>
                <a:spcPts val="550"/>
              </a:spcBef>
            </a:pPr>
            <a:r>
              <a:rPr lang="en-US" sz="1000">
                <a:solidFill>
                  <a:srgbClr val="FFFFFF"/>
                </a:solidFill>
                <a:ea typeface="Arial" charset="0"/>
                <a:cs typeface="Arial" charset="0"/>
              </a:rPr>
              <a:t>UNCLASSIFIED</a:t>
            </a:r>
          </a:p>
        </p:txBody>
      </p:sp>
      <p:pic>
        <p:nvPicPr>
          <p:cNvPr id="91139" name="Picture 2"/>
          <p:cNvPicPr>
            <a:picLocks noChangeArrowheads="1"/>
          </p:cNvPicPr>
          <p:nvPr/>
        </p:nvPicPr>
        <p:blipFill>
          <a:blip r:embed="rId2"/>
          <a:srcRect/>
          <a:stretch>
            <a:fillRect/>
          </a:stretch>
        </p:blipFill>
        <p:spPr bwMode="auto">
          <a:xfrm>
            <a:off x="8220075" y="0"/>
            <a:ext cx="923925" cy="930275"/>
          </a:xfrm>
          <a:prstGeom prst="rect">
            <a:avLst/>
          </a:prstGeom>
          <a:noFill/>
          <a:ln w="9525">
            <a:noFill/>
            <a:miter lim="800000"/>
            <a:headEnd/>
            <a:tailEnd/>
          </a:ln>
        </p:spPr>
      </p:pic>
      <p:pic>
        <p:nvPicPr>
          <p:cNvPr id="91140" name="Picture 3"/>
          <p:cNvPicPr>
            <a:picLocks noChangeArrowheads="1"/>
          </p:cNvPicPr>
          <p:nvPr/>
        </p:nvPicPr>
        <p:blipFill>
          <a:blip r:embed="rId3"/>
          <a:srcRect/>
          <a:stretch>
            <a:fillRect/>
          </a:stretch>
        </p:blipFill>
        <p:spPr bwMode="auto">
          <a:xfrm>
            <a:off x="0" y="0"/>
            <a:ext cx="938213" cy="938213"/>
          </a:xfrm>
          <a:prstGeom prst="rect">
            <a:avLst/>
          </a:prstGeom>
          <a:noFill/>
          <a:ln w="9525">
            <a:noFill/>
            <a:miter lim="800000"/>
            <a:headEnd/>
            <a:tailEnd/>
          </a:ln>
        </p:spPr>
      </p:pic>
      <p:pic>
        <p:nvPicPr>
          <p:cNvPr id="8" name="Picture 7" descr="Zoom_01.jpg"/>
          <p:cNvPicPr>
            <a:picLocks noChangeAspect="1"/>
          </p:cNvPicPr>
          <p:nvPr/>
        </p:nvPicPr>
        <p:blipFill>
          <a:blip r:embed="rId4"/>
          <a:stretch>
            <a:fillRect/>
          </a:stretch>
        </p:blipFill>
        <p:spPr>
          <a:xfrm>
            <a:off x="2104360" y="0"/>
            <a:ext cx="7039640" cy="6854852"/>
          </a:xfrm>
          <a:prstGeom prst="rect">
            <a:avLst/>
          </a:prstGeom>
        </p:spPr>
      </p:pic>
      <p:sp>
        <p:nvSpPr>
          <p:cNvPr id="9" name="Rectangle 2"/>
          <p:cNvSpPr txBox="1">
            <a:spLocks noChangeArrowheads="1"/>
          </p:cNvSpPr>
          <p:nvPr/>
        </p:nvSpPr>
        <p:spPr bwMode="auto">
          <a:xfrm>
            <a:off x="0" y="930275"/>
            <a:ext cx="6934200" cy="6159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de-DE" sz="3200" b="1" i="0" u="none" strike="noStrike" kern="0" cap="none" spc="0" normalizeH="0" baseline="0" noProof="0" smtClean="0">
                <a:ln>
                  <a:noFill/>
                </a:ln>
                <a:solidFill>
                  <a:srgbClr val="FFCC00"/>
                </a:solidFill>
                <a:effectLst/>
                <a:uLnTx/>
                <a:uFillTx/>
                <a:latin typeface="+mj-lt"/>
                <a:ea typeface="ＭＳ Ｐゴシック" charset="-128"/>
                <a:cs typeface="ＭＳ Ｐゴシック" charset="-128"/>
              </a:rPr>
              <a:t>Typhoon </a:t>
            </a:r>
            <a:br>
              <a:rPr kumimoji="0" lang="de-DE" sz="3200" b="1" i="0" u="none" strike="noStrike" kern="0" cap="none" spc="0" normalizeH="0" baseline="0" noProof="0" smtClean="0">
                <a:ln>
                  <a:noFill/>
                </a:ln>
                <a:solidFill>
                  <a:srgbClr val="FFCC00"/>
                </a:solidFill>
                <a:effectLst/>
                <a:uLnTx/>
                <a:uFillTx/>
                <a:latin typeface="+mj-lt"/>
                <a:ea typeface="ＭＳ Ｐゴシック" charset="-128"/>
                <a:cs typeface="ＭＳ Ｐゴシック" charset="-128"/>
              </a:rPr>
            </a:br>
            <a:r>
              <a:rPr kumimoji="0" lang="de-DE" sz="3200" b="1" i="0" u="none" strike="noStrike" kern="0" cap="none" spc="0" normalizeH="0" baseline="0" noProof="0" smtClean="0">
                <a:ln>
                  <a:noFill/>
                </a:ln>
                <a:solidFill>
                  <a:srgbClr val="FFCC00"/>
                </a:solidFill>
                <a:effectLst/>
                <a:uLnTx/>
                <a:uFillTx/>
                <a:latin typeface="+mj-lt"/>
                <a:ea typeface="ＭＳ Ｐゴシック" charset="-128"/>
                <a:cs typeface="ＭＳ Ｐゴシック" charset="-128"/>
              </a:rPr>
              <a:t>Megi</a:t>
            </a:r>
            <a:endParaRPr kumimoji="0" lang="en-US" sz="3200" b="1" i="0" u="none" strike="noStrike" kern="0" cap="none" spc="0" normalizeH="0" baseline="0" noProof="0" dirty="0">
              <a:ln>
                <a:noFill/>
              </a:ln>
              <a:solidFill>
                <a:srgbClr val="FFCC00"/>
              </a:solidFill>
              <a:effectLst/>
              <a:uLnTx/>
              <a:uFillTx/>
              <a:latin typeface="+mj-lt"/>
              <a:ea typeface="ＭＳ Ｐゴシック" charset="-128"/>
              <a:cs typeface="ＭＳ Ｐゴシック" charset="-128"/>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1_Slides NURC NU 2005 Optional">
  <a:themeElements>
    <a:clrScheme name="">
      <a:dk1>
        <a:srgbClr val="000000"/>
      </a:dk1>
      <a:lt1>
        <a:srgbClr val="FFFFFF"/>
      </a:lt1>
      <a:dk2>
        <a:srgbClr val="000000"/>
      </a:dk2>
      <a:lt2>
        <a:srgbClr val="808080"/>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Slides NURC NU 2005 Optional">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Slides NURC NU 2005 Option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Slides NURC NU 2005 Optional">
  <a:themeElements>
    <a:clrScheme name="1_Slides NURC NU 2005 Optiona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Slides NURC NU 2005 Opt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lides NURC NU 2005 Optiona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lides NURC NU 2005 Optiona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lides NURC NU 2005 Optional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lides NURC NU 2005 Optional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lides NURC NU 2005 Option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lides NURC NU 2005 Option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lides NURC NU 2005 Option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Slides NURC NU 2005 Optional">
  <a:themeElements>
    <a:clrScheme name="Slides NURC NU 2005 Optiona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lides NURC NU 2005 Opt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lides NURC NU 2005 Optiona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lides NURC NU 2005 Optiona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lides NURC NU 2005 Optional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lides NURC NU 2005 Optional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lides NURC NU 2005 Option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lides NURC NU 2005 Option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lides NURC NU 2005 Option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lides NURC NU 2005 Optional">
  <a:themeElements>
    <a:clrScheme name="Slides NURC NU 2005 Optiona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lides NURC NU 2005 Opt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s NURC NU 2005 Optiona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lides NURC NU 2005 Optiona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lides NURC NU 2005 Optional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lides NURC NU 2005 Optional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lides NURC NU 2005 Option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lides NURC NU 2005 Option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lides NURC NU 2005 Option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Slides NURC NU 2005 Optional">
  <a:themeElements>
    <a:clrScheme name="1_Slides NURC NU 2005 Optiona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Slides NURC NU 2005 Opt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lides NURC NU 2005 Optiona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lides NURC NU 2005 Optiona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lides NURC NU 2005 Optional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lides NURC NU 2005 Optional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lides NURC NU 2005 Option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lides NURC NU 2005 Option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lides NURC NU 2005 Option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lides NURC NU 2005 Optional">
  <a:themeElements>
    <a:clrScheme name="Slides NURC NU 2005 Optiona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lides NURC NU 2005 Opt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lides NURC NU 2005 Optiona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lides NURC NU 2005 Optiona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lides NURC NU 2005 Optional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lides NURC NU 2005 Optional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lides NURC NU 2005 Option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lides NURC NU 2005 Option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lides NURC NU 2005 Option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Slides NURC NU 2005 Optional">
  <a:themeElements>
    <a:clrScheme name="Slides NURC NU 2005 Optiona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lides NURC NU 2005 Opt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lides NURC NU 2005 Optiona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lides NURC NU 2005 Optiona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lides NURC NU 2005 Optional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lides NURC NU 2005 Optional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lides NURC NU 2005 Option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lides NURC NU 2005 Option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lides NURC NU 2005 Option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2955</TotalTime>
  <Words>1647</Words>
  <Application>Microsoft Macintosh PowerPoint</Application>
  <PresentationFormat>On-screen Show (4:3)</PresentationFormat>
  <Paragraphs>254</Paragraphs>
  <Slides>34</Slides>
  <Notes>26</Notes>
  <HiddenSlides>0</HiddenSlides>
  <MMClips>0</MMClips>
  <ScaleCrop>false</ScaleCrop>
  <HeadingPairs>
    <vt:vector size="6" baseType="variant">
      <vt:variant>
        <vt:lpstr>Theme</vt:lpstr>
      </vt:variant>
      <vt:variant>
        <vt:i4>8</vt:i4>
      </vt:variant>
      <vt:variant>
        <vt:lpstr>Embedded OLE Servers</vt:lpstr>
      </vt:variant>
      <vt:variant>
        <vt:i4>5</vt:i4>
      </vt:variant>
      <vt:variant>
        <vt:lpstr>Slide Titles</vt:lpstr>
      </vt:variant>
      <vt:variant>
        <vt:i4>34</vt:i4>
      </vt:variant>
    </vt:vector>
  </HeadingPairs>
  <TitlesOfParts>
    <vt:vector size="47" baseType="lpstr">
      <vt:lpstr>1_Slides NURC NU 2005 Optional</vt:lpstr>
      <vt:lpstr>3_Slides NURC NU 2005 Optional</vt:lpstr>
      <vt:lpstr>4_Slides NURC NU 2005 Optional</vt:lpstr>
      <vt:lpstr>2_Default Design</vt:lpstr>
      <vt:lpstr>2_Slides NURC NU 2005 Optional</vt:lpstr>
      <vt:lpstr>5_Slides NURC NU 2005 Optional</vt:lpstr>
      <vt:lpstr>Slides NURC NU 2005 Optional</vt:lpstr>
      <vt:lpstr>6_Slides NURC NU 2005 Optional</vt:lpstr>
      <vt:lpstr>CorelDRAW</vt:lpstr>
      <vt:lpstr>Equation</vt:lpstr>
      <vt:lpstr>Formel</vt:lpstr>
      <vt:lpstr>Ecuación</vt:lpstr>
      <vt:lpstr>CorelPhotoPaint.Image.10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Typhoon  Megi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 SAR data  improve  forecast of tropical cyclones?  </dc:title>
  <dc:creator>Jochen Horstmann</dc:creator>
  <cp:lastModifiedBy>ORLANDO FLOREZ</cp:lastModifiedBy>
  <cp:revision>106</cp:revision>
  <dcterms:created xsi:type="dcterms:W3CDTF">2011-05-19T13:47:44Z</dcterms:created>
  <dcterms:modified xsi:type="dcterms:W3CDTF">2011-05-19T13:58:48Z</dcterms:modified>
</cp:coreProperties>
</file>