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68" r:id="rId2"/>
    <p:sldId id="289" r:id="rId3"/>
    <p:sldId id="321" r:id="rId4"/>
    <p:sldId id="267" r:id="rId5"/>
    <p:sldId id="265" r:id="rId6"/>
    <p:sldId id="266" r:id="rId7"/>
    <p:sldId id="262" r:id="rId8"/>
    <p:sldId id="264" r:id="rId9"/>
    <p:sldId id="302" r:id="rId10"/>
    <p:sldId id="314" r:id="rId11"/>
    <p:sldId id="304" r:id="rId12"/>
    <p:sldId id="315" r:id="rId13"/>
    <p:sldId id="322" r:id="rId14"/>
    <p:sldId id="292" r:id="rId15"/>
    <p:sldId id="294" r:id="rId16"/>
    <p:sldId id="307" r:id="rId17"/>
    <p:sldId id="296" r:id="rId18"/>
    <p:sldId id="297" r:id="rId19"/>
    <p:sldId id="312" r:id="rId20"/>
    <p:sldId id="298" r:id="rId21"/>
    <p:sldId id="299" r:id="rId22"/>
    <p:sldId id="300" r:id="rId23"/>
    <p:sldId id="320" r:id="rId24"/>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Franklin Gothic Book" pitchFamily="34" charset="0"/>
        <a:ea typeface="+mn-ea"/>
        <a:cs typeface="Arial" pitchFamily="34" charset="0"/>
      </a:defRPr>
    </a:lvl1pPr>
    <a:lvl2pPr marL="457200" algn="l" rtl="0" fontAlgn="base">
      <a:spcBef>
        <a:spcPct val="0"/>
      </a:spcBef>
      <a:spcAft>
        <a:spcPct val="0"/>
      </a:spcAft>
      <a:defRPr kern="1200">
        <a:solidFill>
          <a:schemeClr val="tx1"/>
        </a:solidFill>
        <a:latin typeface="Franklin Gothic Book" pitchFamily="34" charset="0"/>
        <a:ea typeface="+mn-ea"/>
        <a:cs typeface="Arial" pitchFamily="34" charset="0"/>
      </a:defRPr>
    </a:lvl2pPr>
    <a:lvl3pPr marL="914400" algn="l" rtl="0" fontAlgn="base">
      <a:spcBef>
        <a:spcPct val="0"/>
      </a:spcBef>
      <a:spcAft>
        <a:spcPct val="0"/>
      </a:spcAft>
      <a:defRPr kern="1200">
        <a:solidFill>
          <a:schemeClr val="tx1"/>
        </a:solidFill>
        <a:latin typeface="Franklin Gothic Book" pitchFamily="34" charset="0"/>
        <a:ea typeface="+mn-ea"/>
        <a:cs typeface="Arial" pitchFamily="34" charset="0"/>
      </a:defRPr>
    </a:lvl3pPr>
    <a:lvl4pPr marL="1371600" algn="l" rtl="0" fontAlgn="base">
      <a:spcBef>
        <a:spcPct val="0"/>
      </a:spcBef>
      <a:spcAft>
        <a:spcPct val="0"/>
      </a:spcAft>
      <a:defRPr kern="1200">
        <a:solidFill>
          <a:schemeClr val="tx1"/>
        </a:solidFill>
        <a:latin typeface="Franklin Gothic Book" pitchFamily="34" charset="0"/>
        <a:ea typeface="+mn-ea"/>
        <a:cs typeface="Arial" pitchFamily="34" charset="0"/>
      </a:defRPr>
    </a:lvl4pPr>
    <a:lvl5pPr marL="1828800" algn="l" rtl="0" fontAlgn="base">
      <a:spcBef>
        <a:spcPct val="0"/>
      </a:spcBef>
      <a:spcAft>
        <a:spcPct val="0"/>
      </a:spcAft>
      <a:defRPr kern="1200">
        <a:solidFill>
          <a:schemeClr val="tx1"/>
        </a:solidFill>
        <a:latin typeface="Franklin Gothic Book" pitchFamily="34" charset="0"/>
        <a:ea typeface="+mn-ea"/>
        <a:cs typeface="Arial" pitchFamily="34" charset="0"/>
      </a:defRPr>
    </a:lvl5pPr>
    <a:lvl6pPr marL="2286000" algn="l" defTabSz="914400" rtl="0" eaLnBrk="1" latinLnBrk="0" hangingPunct="1">
      <a:defRPr kern="1200">
        <a:solidFill>
          <a:schemeClr val="tx1"/>
        </a:solidFill>
        <a:latin typeface="Franklin Gothic Book" pitchFamily="34" charset="0"/>
        <a:ea typeface="+mn-ea"/>
        <a:cs typeface="Arial" pitchFamily="34" charset="0"/>
      </a:defRPr>
    </a:lvl6pPr>
    <a:lvl7pPr marL="2743200" algn="l" defTabSz="914400" rtl="0" eaLnBrk="1" latinLnBrk="0" hangingPunct="1">
      <a:defRPr kern="1200">
        <a:solidFill>
          <a:schemeClr val="tx1"/>
        </a:solidFill>
        <a:latin typeface="Franklin Gothic Book" pitchFamily="34" charset="0"/>
        <a:ea typeface="+mn-ea"/>
        <a:cs typeface="Arial" pitchFamily="34" charset="0"/>
      </a:defRPr>
    </a:lvl7pPr>
    <a:lvl8pPr marL="3200400" algn="l" defTabSz="914400" rtl="0" eaLnBrk="1" latinLnBrk="0" hangingPunct="1">
      <a:defRPr kern="1200">
        <a:solidFill>
          <a:schemeClr val="tx1"/>
        </a:solidFill>
        <a:latin typeface="Franklin Gothic Book" pitchFamily="34" charset="0"/>
        <a:ea typeface="+mn-ea"/>
        <a:cs typeface="Arial" pitchFamily="34" charset="0"/>
      </a:defRPr>
    </a:lvl8pPr>
    <a:lvl9pPr marL="3657600" algn="l" defTabSz="914400" rtl="0" eaLnBrk="1" latinLnBrk="0" hangingPunct="1">
      <a:defRPr kern="1200">
        <a:solidFill>
          <a:schemeClr val="tx1"/>
        </a:solidFill>
        <a:latin typeface="Franklin Gothic Book"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8ACC"/>
    <a:srgbClr val="FFCCCC"/>
    <a:srgbClr val="D195A6"/>
    <a:srgbClr val="CD8186"/>
    <a:srgbClr val="FFCCFF"/>
    <a:srgbClr val="FF99CC"/>
    <a:srgbClr val="021F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291"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12" d="100"/>
          <a:sy n="112" d="100"/>
        </p:scale>
        <p:origin x="-3610" y="-77"/>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50838"/>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5265740" y="0"/>
            <a:ext cx="4029075" cy="350838"/>
          </a:xfrm>
          <a:prstGeom prst="rect">
            <a:avLst/>
          </a:prstGeom>
        </p:spPr>
        <p:txBody>
          <a:bodyPr vert="horz" lIns="93177" tIns="46589" rIns="93177" bIns="46589" rtlCol="0"/>
          <a:lstStyle>
            <a:lvl1pPr algn="r">
              <a:defRPr sz="1200"/>
            </a:lvl1pPr>
          </a:lstStyle>
          <a:p>
            <a:pPr>
              <a:defRPr/>
            </a:pPr>
            <a:fld id="{00DD89BC-C5ED-43D1-AFBF-19FE9072BA51}" type="datetimeFigureOut">
              <a:rPr lang="en-US"/>
              <a:pPr>
                <a:defRPr/>
              </a:pPr>
              <a:t>5/18/2011</a:t>
            </a:fld>
            <a:endParaRPr lang="en-US"/>
          </a:p>
        </p:txBody>
      </p:sp>
      <p:sp>
        <p:nvSpPr>
          <p:cNvPr id="4" name="Footer Placeholder 3"/>
          <p:cNvSpPr>
            <a:spLocks noGrp="1"/>
          </p:cNvSpPr>
          <p:nvPr>
            <p:ph type="ftr" sz="quarter" idx="2"/>
          </p:nvPr>
        </p:nvSpPr>
        <p:spPr>
          <a:xfrm>
            <a:off x="1" y="6657975"/>
            <a:ext cx="4029075" cy="350838"/>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265740" y="6657975"/>
            <a:ext cx="4029075" cy="350838"/>
          </a:xfrm>
          <a:prstGeom prst="rect">
            <a:avLst/>
          </a:prstGeom>
        </p:spPr>
        <p:txBody>
          <a:bodyPr vert="horz" lIns="93177" tIns="46589" rIns="93177" bIns="46589" rtlCol="0" anchor="b"/>
          <a:lstStyle>
            <a:lvl1pPr algn="r">
              <a:defRPr sz="1200"/>
            </a:lvl1pPr>
          </a:lstStyle>
          <a:p>
            <a:pPr>
              <a:defRPr/>
            </a:pPr>
            <a:fld id="{21C7D598-8C37-43E4-A72A-F4F6A1D7F430}" type="slidenum">
              <a:rPr lang="en-US"/>
              <a:pPr>
                <a:defRPr/>
              </a:pPr>
              <a:t>‹#›</a:t>
            </a:fld>
            <a:endParaRPr lang="en-US"/>
          </a:p>
        </p:txBody>
      </p:sp>
    </p:spTree>
    <p:extLst>
      <p:ext uri="{BB962C8B-B14F-4D97-AF65-F5344CB8AC3E}">
        <p14:creationId xmlns:p14="http://schemas.microsoft.com/office/powerpoint/2010/main" val="4010205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508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740" y="0"/>
            <a:ext cx="4029075" cy="3508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C2A02832-E3C5-42EB-87AF-BCF7162ABAAF}" type="datetimeFigureOut">
              <a:rPr lang="en-US"/>
              <a:pPr>
                <a:defRPr/>
              </a:pPr>
              <a:t>5/18/2011</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30275" y="3330576"/>
            <a:ext cx="7435850" cy="31543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6657975"/>
            <a:ext cx="4029075" cy="3508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740" y="6657975"/>
            <a:ext cx="4029075" cy="3508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B78C8A95-C7AB-4E26-852E-C53D823D173C}" type="slidenum">
              <a:rPr lang="en-US"/>
              <a:pPr>
                <a:defRPr/>
              </a:pPr>
              <a:t>‹#›</a:t>
            </a:fld>
            <a:endParaRPr lang="en-US"/>
          </a:p>
        </p:txBody>
      </p:sp>
    </p:spTree>
    <p:extLst>
      <p:ext uri="{BB962C8B-B14F-4D97-AF65-F5344CB8AC3E}">
        <p14:creationId xmlns:p14="http://schemas.microsoft.com/office/powerpoint/2010/main" val="714700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Book" pitchFamily="34" charset="0"/>
              </a:defRPr>
            </a:lvl1pPr>
            <a:lvl2pPr marL="757066" indent="-291179">
              <a:defRPr>
                <a:solidFill>
                  <a:schemeClr val="tx1"/>
                </a:solidFill>
                <a:latin typeface="Franklin Gothic Book" pitchFamily="34" charset="0"/>
              </a:defRPr>
            </a:lvl2pPr>
            <a:lvl3pPr marL="1164717" indent="-232943">
              <a:defRPr>
                <a:solidFill>
                  <a:schemeClr val="tx1"/>
                </a:solidFill>
                <a:latin typeface="Franklin Gothic Book" pitchFamily="34" charset="0"/>
              </a:defRPr>
            </a:lvl3pPr>
            <a:lvl4pPr marL="1630604" indent="-232943">
              <a:defRPr>
                <a:solidFill>
                  <a:schemeClr val="tx1"/>
                </a:solidFill>
                <a:latin typeface="Franklin Gothic Book" pitchFamily="34" charset="0"/>
              </a:defRPr>
            </a:lvl4pPr>
            <a:lvl5pPr marL="2096491" indent="-232943">
              <a:defRPr>
                <a:solidFill>
                  <a:schemeClr val="tx1"/>
                </a:solidFill>
                <a:latin typeface="Franklin Gothic Book" pitchFamily="34" charset="0"/>
              </a:defRPr>
            </a:lvl5pPr>
            <a:lvl6pPr marL="2562377" indent="-232943" fontAlgn="base">
              <a:spcBef>
                <a:spcPct val="0"/>
              </a:spcBef>
              <a:spcAft>
                <a:spcPct val="0"/>
              </a:spcAft>
              <a:defRPr>
                <a:solidFill>
                  <a:schemeClr val="tx1"/>
                </a:solidFill>
                <a:latin typeface="Franklin Gothic Book" pitchFamily="34" charset="0"/>
              </a:defRPr>
            </a:lvl6pPr>
            <a:lvl7pPr marL="3028264" indent="-232943" fontAlgn="base">
              <a:spcBef>
                <a:spcPct val="0"/>
              </a:spcBef>
              <a:spcAft>
                <a:spcPct val="0"/>
              </a:spcAft>
              <a:defRPr>
                <a:solidFill>
                  <a:schemeClr val="tx1"/>
                </a:solidFill>
                <a:latin typeface="Franklin Gothic Book" pitchFamily="34" charset="0"/>
              </a:defRPr>
            </a:lvl7pPr>
            <a:lvl8pPr marL="3494151" indent="-232943" fontAlgn="base">
              <a:spcBef>
                <a:spcPct val="0"/>
              </a:spcBef>
              <a:spcAft>
                <a:spcPct val="0"/>
              </a:spcAft>
              <a:defRPr>
                <a:solidFill>
                  <a:schemeClr val="tx1"/>
                </a:solidFill>
                <a:latin typeface="Franklin Gothic Book" pitchFamily="34" charset="0"/>
              </a:defRPr>
            </a:lvl8pPr>
            <a:lvl9pPr marL="3960038" indent="-232943" fontAlgn="base">
              <a:spcBef>
                <a:spcPct val="0"/>
              </a:spcBef>
              <a:spcAft>
                <a:spcPct val="0"/>
              </a:spcAft>
              <a:defRPr>
                <a:solidFill>
                  <a:schemeClr val="tx1"/>
                </a:solidFill>
                <a:latin typeface="Franklin Gothic Book" pitchFamily="34" charset="0"/>
              </a:defRPr>
            </a:lvl9pPr>
          </a:lstStyle>
          <a:p>
            <a:pPr fontAlgn="base">
              <a:spcBef>
                <a:spcPct val="0"/>
              </a:spcBef>
              <a:spcAft>
                <a:spcPct val="0"/>
              </a:spcAft>
              <a:defRPr/>
            </a:pPr>
            <a:fld id="{CF5CDA12-0656-4A07-BC96-EFB61C6A9537}" type="slidenum">
              <a:rPr lang="en-US" smtClean="0">
                <a:solidFill>
                  <a:srgbClr val="000000"/>
                </a:solidFill>
                <a:latin typeface="Calibri" pitchFamily="34" charset="0"/>
                <a:ea typeface="ＭＳ Ｐゴシック" pitchFamily="34" charset="-128"/>
              </a:rPr>
              <a:pPr fontAlgn="base">
                <a:spcBef>
                  <a:spcPct val="0"/>
                </a:spcBef>
                <a:spcAft>
                  <a:spcPct val="0"/>
                </a:spcAft>
                <a:defRPr/>
              </a:pPr>
              <a:t>1</a:t>
            </a:fld>
            <a:endParaRPr lang="en-US" smtClean="0">
              <a:solidFill>
                <a:srgbClr val="000000"/>
              </a:solidFill>
              <a:latin typeface="Calibri" pitchFamily="34" charset="0"/>
              <a:ea typeface="ＭＳ Ｐゴシック" pitchFamily="34" charset="-128"/>
            </a:endParaRPr>
          </a:p>
        </p:txBody>
      </p:sp>
      <p:sp>
        <p:nvSpPr>
          <p:cNvPr id="46083" name="Rectangle 2"/>
          <p:cNvSpPr>
            <a:spLocks noGrp="1" noRot="1" noChangeAspect="1" noChangeArrowheads="1" noTextEdit="1"/>
          </p:cNvSpPr>
          <p:nvPr>
            <p:ph type="sldImg"/>
          </p:nvPr>
        </p:nvSpPr>
        <p:spPr bwMode="auto">
          <a:xfrm>
            <a:off x="2903538" y="546100"/>
            <a:ext cx="3508375" cy="2632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xfrm>
            <a:off x="1239839" y="3341688"/>
            <a:ext cx="6816725" cy="312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Ellipse Center: (133.572 , 16.972)</a:t>
            </a:r>
          </a:p>
          <a:p>
            <a:r>
              <a:rPr lang="en-US" dirty="0" smtClean="0"/>
              <a:t>Major Axis 25.6 km</a:t>
            </a:r>
          </a:p>
          <a:p>
            <a:r>
              <a:rPr lang="en-US" dirty="0" smtClean="0"/>
              <a:t>Minor Axis 18.8 km</a:t>
            </a:r>
          </a:p>
          <a:p>
            <a:r>
              <a:rPr lang="en-US" dirty="0" smtClean="0"/>
              <a:t>Major Axis Azimuth: -34.1 </a:t>
            </a:r>
            <a:r>
              <a:rPr lang="en-US" dirty="0" err="1" smtClean="0"/>
              <a:t>deg</a:t>
            </a:r>
            <a:endParaRPr lang="en-US" dirty="0" smtClean="0"/>
          </a:p>
          <a:p>
            <a:r>
              <a:rPr lang="en-US" dirty="0" smtClean="0"/>
              <a:t>Ellipse Area: 378.8 km^2</a:t>
            </a:r>
          </a:p>
          <a:p>
            <a:r>
              <a:rPr lang="en-US" dirty="0" smtClean="0"/>
              <a:t>Eye Area: 262.5 km^2</a:t>
            </a:r>
          </a:p>
          <a:p>
            <a:endParaRPr lang="en-US" dirty="0"/>
          </a:p>
        </p:txBody>
      </p:sp>
      <p:sp>
        <p:nvSpPr>
          <p:cNvPr id="4" name="Slide Number Placeholder 3"/>
          <p:cNvSpPr>
            <a:spLocks noGrp="1"/>
          </p:cNvSpPr>
          <p:nvPr>
            <p:ph type="sldNum" sz="quarter" idx="10"/>
          </p:nvPr>
        </p:nvSpPr>
        <p:spPr/>
        <p:txBody>
          <a:bodyPr/>
          <a:lstStyle/>
          <a:p>
            <a:pPr>
              <a:defRPr/>
            </a:pPr>
            <a:fld id="{B78C8A95-C7AB-4E26-852E-C53D823D173C}" type="slidenum">
              <a:rPr lang="en-US" smtClean="0"/>
              <a:pPr>
                <a:defRPr/>
              </a:pPr>
              <a:t>14</a:t>
            </a:fld>
            <a:endParaRPr lang="en-US"/>
          </a:p>
        </p:txBody>
      </p:sp>
    </p:spTree>
    <p:extLst>
      <p:ext uri="{BB962C8B-B14F-4D97-AF65-F5344CB8AC3E}">
        <p14:creationId xmlns:p14="http://schemas.microsoft.com/office/powerpoint/2010/main" val="135205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8C8A95-C7AB-4E26-852E-C53D823D173C}" type="slidenum">
              <a:rPr lang="en-US" smtClean="0"/>
              <a:pPr>
                <a:defRPr/>
              </a:pPr>
              <a:t>15</a:t>
            </a:fld>
            <a:endParaRPr lang="en-US"/>
          </a:p>
        </p:txBody>
      </p:sp>
    </p:spTree>
    <p:extLst>
      <p:ext uri="{BB962C8B-B14F-4D97-AF65-F5344CB8AC3E}">
        <p14:creationId xmlns:p14="http://schemas.microsoft.com/office/powerpoint/2010/main" val="2449285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4.jpe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4.jpe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4.jpe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Title 28"/>
          <p:cNvSpPr>
            <a:spLocks noGrp="1"/>
          </p:cNvSpPr>
          <p:nvPr>
            <p:ph type="ctrTitle"/>
          </p:nvPr>
        </p:nvSpPr>
        <p:spPr>
          <a:xfrm>
            <a:off x="381000" y="4853411"/>
            <a:ext cx="84582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Slide Number Placeholder 14"/>
          <p:cNvSpPr>
            <a:spLocks noGrp="1"/>
          </p:cNvSpPr>
          <p:nvPr>
            <p:ph type="sldNum" sz="quarter" idx="10"/>
          </p:nvPr>
        </p:nvSpPr>
        <p:spPr>
          <a:xfrm>
            <a:off x="8229600" y="6473825"/>
            <a:ext cx="758825" cy="247650"/>
          </a:xfrm>
        </p:spPr>
        <p:txBody>
          <a:bodyPr/>
          <a:lstStyle>
            <a:lvl1pPr>
              <a:defRPr/>
            </a:lvl1pPr>
          </a:lstStyle>
          <a:p>
            <a:pPr>
              <a:defRPr/>
            </a:pPr>
            <a:fld id="{DEE19F70-D8E1-40C3-8114-6DB18BE0B61F}" type="slidenum">
              <a:rPr lang="en-US"/>
              <a:pPr>
                <a:defRPr/>
              </a:pPr>
              <a:t>‹#›</a:t>
            </a:fld>
            <a:endParaRPr lang="en-US"/>
          </a:p>
        </p:txBody>
      </p:sp>
    </p:spTree>
    <p:extLst>
      <p:ext uri="{BB962C8B-B14F-4D97-AF65-F5344CB8AC3E}">
        <p14:creationId xmlns:p14="http://schemas.microsoft.com/office/powerpoint/2010/main" val="31540840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r>
              <a:rPr lang="en-US" smtClean="0"/>
              <a:t>5/18/2011</a:t>
            </a:r>
            <a:endParaRPr lang="en-US"/>
          </a:p>
        </p:txBody>
      </p:sp>
      <p:sp>
        <p:nvSpPr>
          <p:cNvPr id="5" name="Footer Placeholder 27"/>
          <p:cNvSpPr>
            <a:spLocks noGrp="1"/>
          </p:cNvSpPr>
          <p:nvPr>
            <p:ph type="ftr" sz="quarter" idx="11"/>
          </p:nvPr>
        </p:nvSpPr>
        <p:spPr/>
        <p:txBody>
          <a:bodyPr/>
          <a:lstStyle>
            <a:lvl1pPr>
              <a:defRPr/>
            </a:lvl1pPr>
          </a:lstStyle>
          <a:p>
            <a:pPr>
              <a:defRPr/>
            </a:pPr>
            <a:r>
              <a:rPr lang="de-DE" smtClean="0"/>
              <a:t>Graber, Caruso, Romeiser, Horstmann, Wackerman, Foster, Walker</a:t>
            </a:r>
            <a:endParaRPr lang="en-US"/>
          </a:p>
        </p:txBody>
      </p:sp>
      <p:sp>
        <p:nvSpPr>
          <p:cNvPr id="6" name="Slide Number Placeholder 4"/>
          <p:cNvSpPr>
            <a:spLocks noGrp="1"/>
          </p:cNvSpPr>
          <p:nvPr>
            <p:ph type="sldNum" sz="quarter" idx="12"/>
          </p:nvPr>
        </p:nvSpPr>
        <p:spPr/>
        <p:txBody>
          <a:bodyPr/>
          <a:lstStyle>
            <a:lvl1pPr>
              <a:defRPr/>
            </a:lvl1pPr>
          </a:lstStyle>
          <a:p>
            <a:pPr>
              <a:defRPr/>
            </a:pPr>
            <a:fld id="{13D9F371-2B21-46C5-9564-7F20F0FD00D9}" type="slidenum">
              <a:rPr lang="en-US"/>
              <a:pPr>
                <a:defRPr/>
              </a:pPr>
              <a:t>‹#›</a:t>
            </a:fld>
            <a:endParaRPr lang="en-US"/>
          </a:p>
        </p:txBody>
      </p:sp>
    </p:spTree>
    <p:extLst>
      <p:ext uri="{BB962C8B-B14F-4D97-AF65-F5344CB8AC3E}">
        <p14:creationId xmlns:p14="http://schemas.microsoft.com/office/powerpoint/2010/main" val="1424425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5/18/2011</a:t>
            </a:r>
            <a:endParaRPr lang="en-US"/>
          </a:p>
        </p:txBody>
      </p:sp>
      <p:sp>
        <p:nvSpPr>
          <p:cNvPr id="5" name="Footer Placeholder 4"/>
          <p:cNvSpPr>
            <a:spLocks noGrp="1"/>
          </p:cNvSpPr>
          <p:nvPr>
            <p:ph type="ftr" sz="quarter" idx="11"/>
          </p:nvPr>
        </p:nvSpPr>
        <p:spPr/>
        <p:txBody>
          <a:bodyPr/>
          <a:lstStyle>
            <a:lvl1pPr>
              <a:defRPr/>
            </a:lvl1pPr>
          </a:lstStyle>
          <a:p>
            <a:pPr>
              <a:defRPr/>
            </a:pPr>
            <a:r>
              <a:rPr lang="de-DE" smtClean="0"/>
              <a:t>Graber, Caruso, Romeiser, Horstmann, Wackerman, Foster, Walker</a:t>
            </a:r>
            <a:endParaRPr lang="en-US"/>
          </a:p>
        </p:txBody>
      </p:sp>
      <p:sp>
        <p:nvSpPr>
          <p:cNvPr id="6" name="Slide Number Placeholder 5"/>
          <p:cNvSpPr>
            <a:spLocks noGrp="1"/>
          </p:cNvSpPr>
          <p:nvPr>
            <p:ph type="sldNum" sz="quarter" idx="12"/>
          </p:nvPr>
        </p:nvSpPr>
        <p:spPr/>
        <p:txBody>
          <a:bodyPr/>
          <a:lstStyle>
            <a:lvl1pPr>
              <a:defRPr/>
            </a:lvl1pPr>
          </a:lstStyle>
          <a:p>
            <a:pPr>
              <a:defRPr/>
            </a:pPr>
            <a:fld id="{1103F018-88AC-4688-8DDF-F7D382C22E2E}" type="slidenum">
              <a:rPr lang="en-US"/>
              <a:pPr>
                <a:defRPr/>
              </a:pPr>
              <a:t>‹#›</a:t>
            </a:fld>
            <a:endParaRPr lang="en-US"/>
          </a:p>
        </p:txBody>
      </p:sp>
    </p:spTree>
    <p:extLst>
      <p:ext uri="{BB962C8B-B14F-4D97-AF65-F5344CB8AC3E}">
        <p14:creationId xmlns:p14="http://schemas.microsoft.com/office/powerpoint/2010/main" val="43234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 name="Straight Connector 4"/>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Straight Connector 5"/>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aphicFrame>
        <p:nvGraphicFramePr>
          <p:cNvPr id="7" name="Object 2"/>
          <p:cNvGraphicFramePr>
            <a:graphicFrameLocks noChangeAspect="1"/>
          </p:cNvGraphicFramePr>
          <p:nvPr/>
        </p:nvGraphicFramePr>
        <p:xfrm>
          <a:off x="6705600" y="0"/>
          <a:ext cx="2443163" cy="644525"/>
        </p:xfrm>
        <a:graphic>
          <a:graphicData uri="http://schemas.openxmlformats.org/presentationml/2006/ole">
            <mc:AlternateContent xmlns:mc="http://schemas.openxmlformats.org/markup-compatibility/2006">
              <mc:Choice xmlns:v="urn:schemas-microsoft-com:vml" Requires="v">
                <p:oleObj spid="_x0000_s64625" name="CorelDRAW" r:id="rId3" imgW="5524500" imgH="1435100" progId="">
                  <p:embed/>
                </p:oleObj>
              </mc:Choice>
              <mc:Fallback>
                <p:oleObj name="CorelDRAW" r:id="rId3" imgW="5524500" imgH="1435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24431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0"/>
            <a:ext cx="1371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Date Placeholder 1"/>
          <p:cNvSpPr>
            <a:spLocks noGrp="1"/>
          </p:cNvSpPr>
          <p:nvPr>
            <p:ph type="dt" sz="half" idx="10"/>
          </p:nvPr>
        </p:nvSpPr>
        <p:spPr/>
        <p:txBody>
          <a:bodyPr/>
          <a:lstStyle/>
          <a:p>
            <a:pPr>
              <a:defRPr/>
            </a:pPr>
            <a:r>
              <a:rPr lang="en-US" smtClean="0"/>
              <a:t>5/18/2011</a:t>
            </a:r>
            <a:endParaRPr lang="en-US" dirty="0"/>
          </a:p>
        </p:txBody>
      </p:sp>
      <p:sp>
        <p:nvSpPr>
          <p:cNvPr id="3" name="Footer Placeholder 2"/>
          <p:cNvSpPr>
            <a:spLocks noGrp="1"/>
          </p:cNvSpPr>
          <p:nvPr>
            <p:ph type="ftr" sz="quarter" idx="11"/>
          </p:nvPr>
        </p:nvSpPr>
        <p:spPr/>
        <p:txBody>
          <a:bodyPr/>
          <a:lstStyle/>
          <a:p>
            <a:pPr>
              <a:defRPr/>
            </a:pPr>
            <a:r>
              <a:rPr lang="de-DE" smtClean="0"/>
              <a:t>Graber, Caruso, Romeiser, Horstmann, Wackerman, Foster, Walker</a:t>
            </a:r>
            <a:endParaRPr lang="en-US"/>
          </a:p>
        </p:txBody>
      </p:sp>
      <p:sp>
        <p:nvSpPr>
          <p:cNvPr id="12" name="Slide Number Placeholder 11"/>
          <p:cNvSpPr>
            <a:spLocks noGrp="1"/>
          </p:cNvSpPr>
          <p:nvPr>
            <p:ph type="sldNum" sz="quarter" idx="12"/>
          </p:nvPr>
        </p:nvSpPr>
        <p:spPr/>
        <p:txBody>
          <a:bodyPr/>
          <a:lstStyle/>
          <a:p>
            <a:pPr>
              <a:defRPr/>
            </a:pPr>
            <a:fld id="{3B359FA6-86DE-4DA4-B091-1A2854EB1FF6}" type="slidenum">
              <a:rPr lang="en-US" smtClean="0"/>
              <a:pPr>
                <a:defRPr/>
              </a:pPr>
              <a:t>‹#›</a:t>
            </a:fld>
            <a:endParaRPr lang="en-US"/>
          </a:p>
        </p:txBody>
      </p:sp>
    </p:spTree>
    <p:extLst>
      <p:ext uri="{BB962C8B-B14F-4D97-AF65-F5344CB8AC3E}">
        <p14:creationId xmlns:p14="http://schemas.microsoft.com/office/powerpoint/2010/main" val="18113604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r>
              <a:rPr lang="en-US" smtClean="0"/>
              <a:t>5/18/2011</a:t>
            </a:r>
            <a:endParaRPr lang="en-US"/>
          </a:p>
        </p:txBody>
      </p:sp>
      <p:sp>
        <p:nvSpPr>
          <p:cNvPr id="7" name="Footer Placeholder 10"/>
          <p:cNvSpPr>
            <a:spLocks noGrp="1"/>
          </p:cNvSpPr>
          <p:nvPr>
            <p:ph type="ftr" sz="quarter" idx="11"/>
          </p:nvPr>
        </p:nvSpPr>
        <p:spPr/>
        <p:txBody>
          <a:bodyPr/>
          <a:lstStyle>
            <a:lvl1pPr>
              <a:defRPr/>
            </a:lvl1pPr>
          </a:lstStyle>
          <a:p>
            <a:pPr>
              <a:defRPr/>
            </a:pPr>
            <a:r>
              <a:rPr lang="de-DE" smtClean="0"/>
              <a:t>Graber, Caruso, Romeiser, Horstmann, Wackerman, Foster, Walker</a:t>
            </a:r>
            <a:endParaRPr lang="en-US"/>
          </a:p>
        </p:txBody>
      </p:sp>
      <p:sp>
        <p:nvSpPr>
          <p:cNvPr id="9" name="Slide Number Placeholder 15"/>
          <p:cNvSpPr>
            <a:spLocks noGrp="1"/>
          </p:cNvSpPr>
          <p:nvPr>
            <p:ph type="sldNum" sz="quarter" idx="12"/>
          </p:nvPr>
        </p:nvSpPr>
        <p:spPr/>
        <p:txBody>
          <a:bodyPr/>
          <a:lstStyle>
            <a:lvl1pPr>
              <a:defRPr/>
            </a:lvl1pPr>
          </a:lstStyle>
          <a:p>
            <a:pPr>
              <a:defRPr/>
            </a:pPr>
            <a:fld id="{B561A6C3-9BD0-473A-9D29-EEAC8C8CEAB7}" type="slidenum">
              <a:rPr lang="en-US"/>
              <a:pPr>
                <a:defRPr/>
              </a:pPr>
              <a:t>‹#›</a:t>
            </a:fld>
            <a:endParaRPr lang="en-US"/>
          </a:p>
        </p:txBody>
      </p:sp>
    </p:spTree>
    <p:extLst>
      <p:ext uri="{BB962C8B-B14F-4D97-AF65-F5344CB8AC3E}">
        <p14:creationId xmlns:p14="http://schemas.microsoft.com/office/powerpoint/2010/main" val="24731787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Straight Connector 5"/>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Straight Connector 6"/>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aphicFrame>
        <p:nvGraphicFramePr>
          <p:cNvPr id="8" name="Object 2"/>
          <p:cNvGraphicFramePr>
            <a:graphicFrameLocks noChangeAspect="1"/>
          </p:cNvGraphicFramePr>
          <p:nvPr/>
        </p:nvGraphicFramePr>
        <p:xfrm>
          <a:off x="6705600" y="0"/>
          <a:ext cx="2443163" cy="644525"/>
        </p:xfrm>
        <a:graphic>
          <a:graphicData uri="http://schemas.openxmlformats.org/presentationml/2006/ole">
            <mc:AlternateContent xmlns:mc="http://schemas.openxmlformats.org/markup-compatibility/2006">
              <mc:Choice xmlns:v="urn:schemas-microsoft-com:vml" Requires="v">
                <p:oleObj spid="_x0000_s65649" name="CorelDRAW" r:id="rId3" imgW="5524500" imgH="1435100" progId="">
                  <p:embed/>
                </p:oleObj>
              </mc:Choice>
              <mc:Fallback>
                <p:oleObj name="CorelDRAW" r:id="rId3" imgW="5524500" imgH="1435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24431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0"/>
            <a:ext cx="1371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20"/>
          <p:cNvSpPr>
            <a:spLocks noGrp="1"/>
          </p:cNvSpPr>
          <p:nvPr>
            <p:ph type="dt" sz="half" idx="10"/>
          </p:nvPr>
        </p:nvSpPr>
        <p:spPr>
          <a:xfrm>
            <a:off x="5867400" y="6324600"/>
            <a:ext cx="2514600" cy="288925"/>
          </a:xfrm>
        </p:spPr>
        <p:txBody>
          <a:bodyPr/>
          <a:lstStyle>
            <a:lvl1pPr>
              <a:defRPr/>
            </a:lvl1pPr>
          </a:lstStyle>
          <a:p>
            <a:pPr>
              <a:defRPr/>
            </a:pPr>
            <a:r>
              <a:rPr lang="en-US" smtClean="0"/>
              <a:t>5/18/2011</a:t>
            </a:r>
            <a:endParaRPr lang="en-US"/>
          </a:p>
        </p:txBody>
      </p:sp>
      <p:sp>
        <p:nvSpPr>
          <p:cNvPr id="11" name="Footer Placeholder 9"/>
          <p:cNvSpPr>
            <a:spLocks noGrp="1"/>
          </p:cNvSpPr>
          <p:nvPr>
            <p:ph type="ftr" sz="quarter" idx="11"/>
          </p:nvPr>
        </p:nvSpPr>
        <p:spPr>
          <a:xfrm>
            <a:off x="2514600" y="6324600"/>
            <a:ext cx="3352800" cy="288925"/>
          </a:xfrm>
        </p:spPr>
        <p:txBody>
          <a:bodyPr/>
          <a:lstStyle>
            <a:lvl1pPr>
              <a:defRPr/>
            </a:lvl1pPr>
          </a:lstStyle>
          <a:p>
            <a:pPr>
              <a:defRPr/>
            </a:pPr>
            <a:r>
              <a:rPr lang="de-DE" smtClean="0"/>
              <a:t>Graber, Caruso, Romeiser, Horstmann, Wackerman, Foster, Walker</a:t>
            </a:r>
            <a:endParaRPr lang="en-US"/>
          </a:p>
        </p:txBody>
      </p:sp>
      <p:sp>
        <p:nvSpPr>
          <p:cNvPr id="12" name="Slide Number Placeholder 30"/>
          <p:cNvSpPr>
            <a:spLocks noGrp="1"/>
          </p:cNvSpPr>
          <p:nvPr>
            <p:ph type="sldNum" sz="quarter" idx="12"/>
          </p:nvPr>
        </p:nvSpPr>
        <p:spPr/>
        <p:txBody>
          <a:bodyPr/>
          <a:lstStyle>
            <a:lvl1pPr>
              <a:defRPr/>
            </a:lvl1pPr>
          </a:lstStyle>
          <a:p>
            <a:pPr>
              <a:defRPr/>
            </a:pPr>
            <a:fld id="{29F1C225-BE8C-4CCC-8B82-26021671AD23}" type="slidenum">
              <a:rPr lang="en-US"/>
              <a:pPr>
                <a:defRPr/>
              </a:pPr>
              <a:t>‹#›</a:t>
            </a:fld>
            <a:endParaRPr lang="en-US"/>
          </a:p>
        </p:txBody>
      </p:sp>
    </p:spTree>
    <p:extLst>
      <p:ext uri="{BB962C8B-B14F-4D97-AF65-F5344CB8AC3E}">
        <p14:creationId xmlns:p14="http://schemas.microsoft.com/office/powerpoint/2010/main" val="3215771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r>
              <a:rPr lang="en-US" smtClean="0"/>
              <a:t>5/18/2011</a:t>
            </a:r>
            <a:endParaRPr lang="en-US"/>
          </a:p>
        </p:txBody>
      </p:sp>
      <p:sp>
        <p:nvSpPr>
          <p:cNvPr id="9" name="Footer Placeholder 5"/>
          <p:cNvSpPr>
            <a:spLocks noGrp="1"/>
          </p:cNvSpPr>
          <p:nvPr>
            <p:ph type="ftr" sz="quarter" idx="11"/>
          </p:nvPr>
        </p:nvSpPr>
        <p:spPr/>
        <p:txBody>
          <a:bodyPr/>
          <a:lstStyle>
            <a:lvl1pPr>
              <a:defRPr/>
            </a:lvl1pPr>
          </a:lstStyle>
          <a:p>
            <a:pPr>
              <a:defRPr/>
            </a:pPr>
            <a:r>
              <a:rPr lang="de-DE" smtClean="0"/>
              <a:t>Graber, Caruso, Romeiser, Horstmann, Wackerman, Foster, Walker</a:t>
            </a: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EF478C9C-6305-4D75-B871-066E48A4BC85}" type="slidenum">
              <a:rPr lang="en-US"/>
              <a:pPr>
                <a:defRPr/>
              </a:pPr>
              <a:t>‹#›</a:t>
            </a:fld>
            <a:endParaRPr lang="en-US"/>
          </a:p>
        </p:txBody>
      </p:sp>
    </p:spTree>
    <p:extLst>
      <p:ext uri="{BB962C8B-B14F-4D97-AF65-F5344CB8AC3E}">
        <p14:creationId xmlns:p14="http://schemas.microsoft.com/office/powerpoint/2010/main" val="2257476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traight Connector 2"/>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4" name="Straight Connector 3"/>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 name="Straight Connector 4"/>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aphicFrame>
        <p:nvGraphicFramePr>
          <p:cNvPr id="6" name="Object 2"/>
          <p:cNvGraphicFramePr>
            <a:graphicFrameLocks noChangeAspect="1"/>
          </p:cNvGraphicFramePr>
          <p:nvPr/>
        </p:nvGraphicFramePr>
        <p:xfrm>
          <a:off x="6705600" y="0"/>
          <a:ext cx="2443163" cy="644525"/>
        </p:xfrm>
        <a:graphic>
          <a:graphicData uri="http://schemas.openxmlformats.org/presentationml/2006/ole">
            <mc:AlternateContent xmlns:mc="http://schemas.openxmlformats.org/markup-compatibility/2006">
              <mc:Choice xmlns:v="urn:schemas-microsoft-com:vml" Requires="v">
                <p:oleObj spid="_x0000_s66673" name="CorelDRAW" r:id="rId3" imgW="5524500" imgH="1435100" progId="">
                  <p:embed/>
                </p:oleObj>
              </mc:Choice>
              <mc:Fallback>
                <p:oleObj name="CorelDRAW" r:id="rId3" imgW="5524500" imgH="1435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24431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0"/>
            <a:ext cx="1371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29"/>
          <p:cNvSpPr>
            <a:spLocks noGrp="1"/>
          </p:cNvSpPr>
          <p:nvPr>
            <p:ph type="title"/>
          </p:nvPr>
        </p:nvSpPr>
        <p:spPr>
          <a:xfrm>
            <a:off x="301752" y="457200"/>
            <a:ext cx="8686800" cy="841248"/>
          </a:xfrm>
        </p:spPr>
        <p:txBody>
          <a:bodyPr/>
          <a:lstStyle/>
          <a:p>
            <a:r>
              <a:rPr lang="en-US" smtClean="0"/>
              <a:t>Click to edit Master title style</a:t>
            </a:r>
            <a:endParaRPr lang="en-US"/>
          </a:p>
        </p:txBody>
      </p:sp>
      <p:sp>
        <p:nvSpPr>
          <p:cNvPr id="8" name="Date Placeholder 11"/>
          <p:cNvSpPr>
            <a:spLocks noGrp="1"/>
          </p:cNvSpPr>
          <p:nvPr>
            <p:ph type="dt" sz="half" idx="10"/>
          </p:nvPr>
        </p:nvSpPr>
        <p:spPr>
          <a:xfrm>
            <a:off x="6096000" y="6324600"/>
            <a:ext cx="2514600" cy="288925"/>
          </a:xfrm>
        </p:spPr>
        <p:txBody>
          <a:bodyPr/>
          <a:lstStyle>
            <a:lvl1pPr>
              <a:defRPr/>
            </a:lvl1pPr>
          </a:lstStyle>
          <a:p>
            <a:pPr>
              <a:defRPr/>
            </a:pPr>
            <a:r>
              <a:rPr lang="en-US" smtClean="0"/>
              <a:t>5/18/2011</a:t>
            </a:r>
            <a:endParaRPr lang="en-US"/>
          </a:p>
        </p:txBody>
      </p:sp>
      <p:sp>
        <p:nvSpPr>
          <p:cNvPr id="9" name="Footer Placeholder 20"/>
          <p:cNvSpPr>
            <a:spLocks noGrp="1"/>
          </p:cNvSpPr>
          <p:nvPr>
            <p:ph type="ftr" sz="quarter" idx="11"/>
          </p:nvPr>
        </p:nvSpPr>
        <p:spPr>
          <a:xfrm>
            <a:off x="2743200" y="6324600"/>
            <a:ext cx="3352800" cy="288925"/>
          </a:xfrm>
        </p:spPr>
        <p:txBody>
          <a:bodyPr/>
          <a:lstStyle>
            <a:lvl1pPr>
              <a:defRPr/>
            </a:lvl1pPr>
          </a:lstStyle>
          <a:p>
            <a:pPr>
              <a:defRPr/>
            </a:pPr>
            <a:r>
              <a:rPr lang="de-DE" smtClean="0"/>
              <a:t>Graber, Caruso, Romeiser, Horstmann, Wackerman, Foster, Walker</a:t>
            </a:r>
            <a:endParaRPr lang="en-US"/>
          </a:p>
        </p:txBody>
      </p:sp>
      <p:sp>
        <p:nvSpPr>
          <p:cNvPr id="10" name="Slide Number Placeholder 5"/>
          <p:cNvSpPr>
            <a:spLocks noGrp="1"/>
          </p:cNvSpPr>
          <p:nvPr>
            <p:ph type="sldNum" sz="quarter" idx="12"/>
          </p:nvPr>
        </p:nvSpPr>
        <p:spPr/>
        <p:txBody>
          <a:bodyPr/>
          <a:lstStyle>
            <a:lvl1pPr>
              <a:defRPr/>
            </a:lvl1pPr>
          </a:lstStyle>
          <a:p>
            <a:pPr>
              <a:defRPr/>
            </a:pPr>
            <a:fld id="{BD5DB5D0-7D7C-4B95-B8A4-46AEB6AA099B}" type="slidenum">
              <a:rPr lang="en-US"/>
              <a:pPr>
                <a:defRPr/>
              </a:pPr>
              <a:t>‹#›</a:t>
            </a:fld>
            <a:endParaRPr lang="en-US" dirty="0"/>
          </a:p>
        </p:txBody>
      </p:sp>
    </p:spTree>
    <p:extLst>
      <p:ext uri="{BB962C8B-B14F-4D97-AF65-F5344CB8AC3E}">
        <p14:creationId xmlns:p14="http://schemas.microsoft.com/office/powerpoint/2010/main" val="27612361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a:xfrm>
            <a:off x="4648200" y="6400800"/>
            <a:ext cx="2514600" cy="288925"/>
          </a:xfrm>
        </p:spPr>
        <p:txBody>
          <a:bodyPr/>
          <a:lstStyle>
            <a:lvl1pPr>
              <a:defRPr/>
            </a:lvl1pPr>
          </a:lstStyle>
          <a:p>
            <a:pPr>
              <a:defRPr/>
            </a:pPr>
            <a:r>
              <a:rPr lang="en-US" smtClean="0"/>
              <a:t>5/18/2011</a:t>
            </a:r>
            <a:endParaRPr lang="en-US"/>
          </a:p>
        </p:txBody>
      </p:sp>
      <p:sp>
        <p:nvSpPr>
          <p:cNvPr id="3" name="Footer Placeholder 23"/>
          <p:cNvSpPr>
            <a:spLocks noGrp="1"/>
          </p:cNvSpPr>
          <p:nvPr>
            <p:ph type="ftr" sz="quarter" idx="11"/>
          </p:nvPr>
        </p:nvSpPr>
        <p:spPr/>
        <p:txBody>
          <a:bodyPr/>
          <a:lstStyle>
            <a:lvl1pPr>
              <a:defRPr/>
            </a:lvl1pPr>
          </a:lstStyle>
          <a:p>
            <a:pPr>
              <a:defRPr/>
            </a:pPr>
            <a:r>
              <a:rPr lang="de-DE" smtClean="0"/>
              <a:t>Graber, Caruso, Romeiser, Horstmann, Wackerman, Foster, Walker</a:t>
            </a:r>
            <a:endParaRPr lang="en-US"/>
          </a:p>
        </p:txBody>
      </p:sp>
      <p:sp>
        <p:nvSpPr>
          <p:cNvPr id="4" name="Slide Number Placeholder 6"/>
          <p:cNvSpPr>
            <a:spLocks noGrp="1"/>
          </p:cNvSpPr>
          <p:nvPr>
            <p:ph type="sldNum" sz="quarter" idx="12"/>
          </p:nvPr>
        </p:nvSpPr>
        <p:spPr/>
        <p:txBody>
          <a:bodyPr/>
          <a:lstStyle>
            <a:lvl1pPr>
              <a:defRPr/>
            </a:lvl1pPr>
          </a:lstStyle>
          <a:p>
            <a:pPr>
              <a:defRPr/>
            </a:pPr>
            <a:fld id="{74C36B0F-6C8C-46E1-A8F8-0277E46F47E1}" type="slidenum">
              <a:rPr lang="en-US"/>
              <a:pPr>
                <a:defRPr/>
              </a:pPr>
              <a:t>‹#›</a:t>
            </a:fld>
            <a:endParaRPr lang="en-US"/>
          </a:p>
        </p:txBody>
      </p:sp>
    </p:spTree>
    <p:extLst>
      <p:ext uri="{BB962C8B-B14F-4D97-AF65-F5344CB8AC3E}">
        <p14:creationId xmlns:p14="http://schemas.microsoft.com/office/powerpoint/2010/main" val="3547444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r>
              <a:rPr lang="en-US" smtClean="0"/>
              <a:t>5/18/2011</a:t>
            </a:r>
            <a:endParaRPr lang="en-US"/>
          </a:p>
        </p:txBody>
      </p:sp>
      <p:sp>
        <p:nvSpPr>
          <p:cNvPr id="7" name="Footer Placeholder 28"/>
          <p:cNvSpPr>
            <a:spLocks noGrp="1"/>
          </p:cNvSpPr>
          <p:nvPr>
            <p:ph type="ftr" sz="quarter" idx="11"/>
          </p:nvPr>
        </p:nvSpPr>
        <p:spPr/>
        <p:txBody>
          <a:bodyPr/>
          <a:lstStyle>
            <a:lvl1pPr>
              <a:defRPr/>
            </a:lvl1pPr>
          </a:lstStyle>
          <a:p>
            <a:pPr>
              <a:defRPr/>
            </a:pPr>
            <a:r>
              <a:rPr lang="de-DE" smtClean="0"/>
              <a:t>Graber, Caruso, Romeiser, Horstmann, Wackerman, Foster, Walker</a:t>
            </a:r>
            <a:endParaRPr lang="en-US"/>
          </a:p>
        </p:txBody>
      </p:sp>
      <p:sp>
        <p:nvSpPr>
          <p:cNvPr id="8" name="Slide Number Placeholder 6"/>
          <p:cNvSpPr>
            <a:spLocks noGrp="1"/>
          </p:cNvSpPr>
          <p:nvPr>
            <p:ph type="sldNum" sz="quarter" idx="12"/>
          </p:nvPr>
        </p:nvSpPr>
        <p:spPr/>
        <p:txBody>
          <a:bodyPr/>
          <a:lstStyle>
            <a:lvl1pPr>
              <a:defRPr/>
            </a:lvl1pPr>
          </a:lstStyle>
          <a:p>
            <a:pPr>
              <a:defRPr/>
            </a:pPr>
            <a:fld id="{5A33F8F7-2C45-4B4F-8C82-8535442A48E4}" type="slidenum">
              <a:rPr lang="en-US"/>
              <a:pPr>
                <a:defRPr/>
              </a:pPr>
              <a:t>‹#›</a:t>
            </a:fld>
            <a:endParaRPr lang="en-US"/>
          </a:p>
        </p:txBody>
      </p:sp>
    </p:spTree>
    <p:extLst>
      <p:ext uri="{BB962C8B-B14F-4D97-AF65-F5344CB8AC3E}">
        <p14:creationId xmlns:p14="http://schemas.microsoft.com/office/powerpoint/2010/main" val="3047706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r>
              <a:rPr lang="en-US" smtClean="0"/>
              <a:t>5/18/2011</a:t>
            </a:r>
            <a:endParaRPr lang="en-US"/>
          </a:p>
        </p:txBody>
      </p:sp>
      <p:sp>
        <p:nvSpPr>
          <p:cNvPr id="6" name="Footer Placeholder 4"/>
          <p:cNvSpPr>
            <a:spLocks noGrp="1"/>
          </p:cNvSpPr>
          <p:nvPr>
            <p:ph type="ftr" sz="quarter" idx="11"/>
          </p:nvPr>
        </p:nvSpPr>
        <p:spPr/>
        <p:txBody>
          <a:bodyPr/>
          <a:lstStyle>
            <a:lvl1pPr>
              <a:defRPr/>
            </a:lvl1pPr>
          </a:lstStyle>
          <a:p>
            <a:pPr>
              <a:defRPr/>
            </a:pPr>
            <a:r>
              <a:rPr lang="de-DE" smtClean="0"/>
              <a:t>Graber, Caruso, Romeiser, Horstmann, Wackerman, Foster, Walker</a:t>
            </a:r>
            <a:endParaRPr lang="en-US"/>
          </a:p>
        </p:txBody>
      </p:sp>
      <p:sp>
        <p:nvSpPr>
          <p:cNvPr id="7" name="Slide Number Placeholder 30"/>
          <p:cNvSpPr>
            <a:spLocks noGrp="1"/>
          </p:cNvSpPr>
          <p:nvPr>
            <p:ph type="sldNum" sz="quarter" idx="12"/>
          </p:nvPr>
        </p:nvSpPr>
        <p:spPr/>
        <p:txBody>
          <a:bodyPr/>
          <a:lstStyle>
            <a:lvl1pPr>
              <a:defRPr/>
            </a:lvl1pPr>
          </a:lstStyle>
          <a:p>
            <a:pPr>
              <a:defRPr/>
            </a:pPr>
            <a:fld id="{1BDF436B-FEE0-4EE7-8189-1272BF30E61B}" type="slidenum">
              <a:rPr lang="en-US"/>
              <a:pPr>
                <a:defRPr/>
              </a:pPr>
              <a:t>‹#›</a:t>
            </a:fld>
            <a:endParaRPr lang="en-US"/>
          </a:p>
        </p:txBody>
      </p:sp>
    </p:spTree>
    <p:extLst>
      <p:ext uri="{BB962C8B-B14F-4D97-AF65-F5344CB8AC3E}">
        <p14:creationId xmlns:p14="http://schemas.microsoft.com/office/powerpoint/2010/main" val="121594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172200" y="631825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r>
              <a:rPr lang="en-US" smtClean="0"/>
              <a:t>5/18/2011</a:t>
            </a:r>
            <a:endParaRPr lang="en-US" dirty="0"/>
          </a:p>
        </p:txBody>
      </p:sp>
      <p:sp>
        <p:nvSpPr>
          <p:cNvPr id="28" name="Footer Placeholder 27"/>
          <p:cNvSpPr>
            <a:spLocks noGrp="1"/>
          </p:cNvSpPr>
          <p:nvPr>
            <p:ph type="ftr" sz="quarter" idx="3"/>
          </p:nvPr>
        </p:nvSpPr>
        <p:spPr>
          <a:xfrm>
            <a:off x="2819400" y="6313488"/>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r>
              <a:rPr lang="en-US" dirty="0" smtClean="0"/>
              <a:t>Graber, Caruso, </a:t>
            </a:r>
            <a:r>
              <a:rPr lang="en-US" dirty="0" err="1" smtClean="0"/>
              <a:t>Romeiser</a:t>
            </a:r>
            <a:r>
              <a:rPr lang="en-US" dirty="0" smtClean="0"/>
              <a:t>, </a:t>
            </a:r>
            <a:r>
              <a:rPr lang="en-US" dirty="0" err="1" smtClean="0"/>
              <a:t>Horstmann</a:t>
            </a:r>
            <a:r>
              <a:rPr lang="en-US" dirty="0" smtClean="0"/>
              <a:t>, </a:t>
            </a:r>
            <a:r>
              <a:rPr lang="en-US" dirty="0" err="1" smtClean="0"/>
              <a:t>Wackerman</a:t>
            </a:r>
            <a:r>
              <a:rPr lang="en-US" dirty="0" smtClean="0"/>
              <a:t>, Foster, Walker</a:t>
            </a:r>
            <a:endParaRPr lang="en-US" dirty="0"/>
          </a:p>
        </p:txBody>
      </p:sp>
      <p:sp>
        <p:nvSpPr>
          <p:cNvPr id="5" name="Slide Number Placeholder 4"/>
          <p:cNvSpPr>
            <a:spLocks noGrp="1"/>
          </p:cNvSpPr>
          <p:nvPr>
            <p:ph type="sldNum" sz="quarter" idx="4"/>
          </p:nvPr>
        </p:nvSpPr>
        <p:spPr>
          <a:xfrm>
            <a:off x="8305800" y="6096000"/>
            <a:ext cx="762000" cy="24447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cs typeface="+mn-cs"/>
              </a:defRPr>
            </a:lvl1pPr>
          </a:lstStyle>
          <a:p>
            <a:pPr>
              <a:defRPr/>
            </a:pPr>
            <a:fld id="{3B359FA6-86DE-4DA4-B091-1A2854EB1FF6}"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aphicFrame>
        <p:nvGraphicFramePr>
          <p:cNvPr id="1040" name="Object 2"/>
          <p:cNvGraphicFramePr>
            <a:graphicFrameLocks noChangeAspect="1"/>
          </p:cNvGraphicFramePr>
          <p:nvPr/>
        </p:nvGraphicFramePr>
        <p:xfrm>
          <a:off x="6705600" y="0"/>
          <a:ext cx="2443163" cy="644525"/>
        </p:xfrm>
        <a:graphic>
          <a:graphicData uri="http://schemas.openxmlformats.org/presentationml/2006/ole">
            <mc:AlternateContent xmlns:mc="http://schemas.openxmlformats.org/markup-compatibility/2006">
              <mc:Choice xmlns:v="urn:schemas-microsoft-com:vml" Requires="v">
                <p:oleObj spid="_x0000_s1153" name="CorelDRAW" r:id="rId14" imgW="5524500" imgH="1435100" progId="">
                  <p:embed/>
                </p:oleObj>
              </mc:Choice>
              <mc:Fallback>
                <p:oleObj name="CorelDRAW" r:id="rId14" imgW="5524500" imgH="1435100" progId="">
                  <p:embed/>
                  <p:pic>
                    <p:nvPicPr>
                      <p:cNvPr id="0"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5600" y="0"/>
                        <a:ext cx="24431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41" name="Picture 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588" y="0"/>
            <a:ext cx="1371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29" r:id="rId10"/>
    <p:sldLayoutId id="2147483839" r:id="rId11"/>
  </p:sldLayoutIdLst>
  <p:timing>
    <p:tnLst>
      <p:par>
        <p:cTn id="1" dur="indefinite" restart="never" nodeType="tmRoot"/>
      </p:par>
    </p:tnLst>
  </p:timing>
  <p:hf sldNum="0" hdr="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oleObject" Target="../embeddings/oleObject5.bin"/><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gif"/><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gif"/><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gif"/><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4.gif"/><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gif"/><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gif"/><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gif"/><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81200"/>
            <a:ext cx="13411200" cy="10058400"/>
          </a:xfrm>
          <a:prstGeom prst="rect">
            <a:avLst/>
          </a:prstGeom>
          <a:noFill/>
          <a:ln>
            <a:noFill/>
          </a:ln>
          <a:scene3d>
            <a:camera prst="orthographicFront">
              <a:rot lat="10800000" lon="1080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4"/>
          <p:cNvSpPr txBox="1">
            <a:spLocks noChangeArrowheads="1"/>
          </p:cNvSpPr>
          <p:nvPr/>
        </p:nvSpPr>
        <p:spPr bwMode="auto">
          <a:xfrm>
            <a:off x="685800" y="420688"/>
            <a:ext cx="7772400" cy="1200150"/>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algn="ctr"/>
            <a:r>
              <a:rPr lang="en-US" sz="3600" b="1">
                <a:solidFill>
                  <a:srgbClr val="FF9900"/>
                </a:solidFill>
                <a:latin typeface="Arial Black" pitchFamily="34" charset="0"/>
                <a:ea typeface="ＭＳ Ｐゴシック" pitchFamily="34" charset="-128"/>
              </a:rPr>
              <a:t>Status of SAR Wind Processing System</a:t>
            </a:r>
          </a:p>
        </p:txBody>
      </p:sp>
      <p:sp>
        <p:nvSpPr>
          <p:cNvPr id="12292" name="Text Box 8"/>
          <p:cNvSpPr txBox="1">
            <a:spLocks noChangeArrowheads="1"/>
          </p:cNvSpPr>
          <p:nvPr/>
        </p:nvSpPr>
        <p:spPr bwMode="auto">
          <a:xfrm>
            <a:off x="469900" y="4445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algn="ctr"/>
            <a:r>
              <a:rPr lang="en-US" sz="3600" b="1">
                <a:solidFill>
                  <a:srgbClr val="000062"/>
                </a:solidFill>
                <a:latin typeface="Arial Black" pitchFamily="34" charset="0"/>
                <a:ea typeface="ＭＳ Ｐゴシック" pitchFamily="34" charset="-128"/>
              </a:rPr>
              <a:t>Status of SAR Wind </a:t>
            </a:r>
          </a:p>
          <a:p>
            <a:pPr algn="ctr"/>
            <a:r>
              <a:rPr lang="en-US" sz="3600" b="1">
                <a:solidFill>
                  <a:srgbClr val="000062"/>
                </a:solidFill>
                <a:latin typeface="Arial Black" pitchFamily="34" charset="0"/>
                <a:ea typeface="ＭＳ Ｐゴシック" pitchFamily="34" charset="-128"/>
              </a:rPr>
              <a:t>Processing System</a:t>
            </a:r>
            <a:endParaRPr lang="de-DE" sz="3600" b="1">
              <a:solidFill>
                <a:srgbClr val="000062"/>
              </a:solidFill>
              <a:latin typeface="Arial Black" pitchFamily="34" charset="0"/>
              <a:ea typeface="ＭＳ Ｐゴシック" pitchFamily="34" charset="-128"/>
            </a:endParaRPr>
          </a:p>
        </p:txBody>
      </p:sp>
      <p:sp>
        <p:nvSpPr>
          <p:cNvPr id="12293" name="Rectangle 11"/>
          <p:cNvSpPr>
            <a:spLocks noChangeArrowheads="1"/>
          </p:cNvSpPr>
          <p:nvPr/>
        </p:nvSpPr>
        <p:spPr bwMode="auto">
          <a:xfrm>
            <a:off x="2381250" y="32448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endParaRPr>
          </a:p>
        </p:txBody>
      </p:sp>
      <p:sp>
        <p:nvSpPr>
          <p:cNvPr id="13" name="Text Box 3"/>
          <p:cNvSpPr txBox="1">
            <a:spLocks noChangeArrowheads="1"/>
          </p:cNvSpPr>
          <p:nvPr/>
        </p:nvSpPr>
        <p:spPr bwMode="auto">
          <a:xfrm>
            <a:off x="2743200" y="4419600"/>
            <a:ext cx="3886200" cy="1446213"/>
          </a:xfrm>
          <a:prstGeom prst="rect">
            <a:avLst/>
          </a:prstGeom>
          <a:solidFill>
            <a:srgbClr val="F8F8F8">
              <a:alpha val="70000"/>
            </a:srgbClr>
          </a:solidFill>
          <a:ln w="9525">
            <a:noFill/>
            <a:miter lim="800000"/>
            <a:headEnd/>
            <a:tailEnd/>
          </a:ln>
          <a:effectLst/>
        </p:spPr>
        <p:txBody>
          <a:bodyPr>
            <a:spAutoFit/>
          </a:bodyPr>
          <a:lstStyle/>
          <a:p>
            <a:pPr algn="ctr" eaLnBrk="0" fontAlgn="auto" hangingPunct="0">
              <a:spcBef>
                <a:spcPts val="0"/>
              </a:spcBef>
              <a:spcAft>
                <a:spcPts val="0"/>
              </a:spcAft>
              <a:defRPr/>
            </a:pPr>
            <a:r>
              <a:rPr lang="en-US" sz="2400" b="1" dirty="0">
                <a:solidFill>
                  <a:srgbClr val="000050"/>
                </a:solidFill>
                <a:effectLst>
                  <a:outerShdw blurRad="38100" dist="38100" dir="2700000" algn="tl">
                    <a:srgbClr val="DDDDDD"/>
                  </a:outerShdw>
                </a:effectLst>
                <a:latin typeface="+mn-lt"/>
                <a:cs typeface="ＭＳ Ｐゴシック" charset="-128"/>
              </a:rPr>
              <a:t>ITOP SAR Team</a:t>
            </a:r>
            <a:endParaRPr lang="en-US" sz="800" b="1" dirty="0">
              <a:solidFill>
                <a:srgbClr val="000050"/>
              </a:solidFill>
              <a:effectLst>
                <a:outerShdw blurRad="38100" dist="38100" dir="2700000" algn="tl">
                  <a:srgbClr val="DDDDDD"/>
                </a:outerShdw>
              </a:effectLst>
              <a:latin typeface="+mn-lt"/>
              <a:cs typeface="ＭＳ Ｐゴシック" charset="-128"/>
            </a:endParaRPr>
          </a:p>
          <a:p>
            <a:pPr algn="ctr" eaLnBrk="0" fontAlgn="auto" hangingPunct="0">
              <a:spcBef>
                <a:spcPts val="0"/>
              </a:spcBef>
              <a:spcAft>
                <a:spcPts val="0"/>
              </a:spcAft>
              <a:defRPr/>
            </a:pPr>
            <a:endParaRPr lang="en-US" sz="1600" b="1" dirty="0">
              <a:solidFill>
                <a:srgbClr val="000050"/>
              </a:solidFill>
              <a:effectLst>
                <a:outerShdw blurRad="38100" dist="38100" dir="2700000" algn="tl">
                  <a:srgbClr val="DDDDDD"/>
                </a:outerShdw>
              </a:effectLst>
              <a:latin typeface="+mn-lt"/>
              <a:cs typeface="ＭＳ Ｐゴシック" charset="-128"/>
            </a:endParaRPr>
          </a:p>
          <a:p>
            <a:pPr algn="ctr" eaLnBrk="0" fontAlgn="auto" hangingPunct="0">
              <a:spcBef>
                <a:spcPts val="0"/>
              </a:spcBef>
              <a:spcAft>
                <a:spcPts val="0"/>
              </a:spcAft>
              <a:defRPr/>
            </a:pPr>
            <a:r>
              <a:rPr lang="en-US" sz="1600" b="1" dirty="0">
                <a:solidFill>
                  <a:srgbClr val="000050"/>
                </a:solidFill>
                <a:effectLst>
                  <a:outerShdw blurRad="38100" dist="38100" dir="2700000" algn="tl">
                    <a:srgbClr val="DDDDDD"/>
                  </a:outerShdw>
                </a:effectLst>
                <a:latin typeface="+mn-lt"/>
                <a:cs typeface="ＭＳ Ｐゴシック" charset="-128"/>
              </a:rPr>
              <a:t>ONR funded within Code 32 </a:t>
            </a:r>
          </a:p>
          <a:p>
            <a:pPr algn="ctr" eaLnBrk="0" fontAlgn="auto" hangingPunct="0">
              <a:spcBef>
                <a:spcPts val="0"/>
              </a:spcBef>
              <a:spcAft>
                <a:spcPts val="0"/>
              </a:spcAft>
              <a:defRPr/>
            </a:pPr>
            <a:r>
              <a:rPr lang="en-US" sz="1600" b="1" dirty="0">
                <a:solidFill>
                  <a:srgbClr val="000050"/>
                </a:solidFill>
                <a:effectLst>
                  <a:outerShdw blurRad="38100" dist="38100" dir="2700000" algn="tl">
                    <a:srgbClr val="DDDDDD"/>
                  </a:outerShdw>
                </a:effectLst>
                <a:latin typeface="+mn-lt"/>
                <a:cs typeface="ＭＳ Ｐゴシック" charset="-128"/>
              </a:rPr>
              <a:t>DRI on West Pacific Typhoons</a:t>
            </a:r>
          </a:p>
          <a:p>
            <a:pPr algn="ctr" eaLnBrk="0" fontAlgn="auto" hangingPunct="0">
              <a:spcBef>
                <a:spcPts val="0"/>
              </a:spcBef>
              <a:spcAft>
                <a:spcPts val="0"/>
              </a:spcAft>
              <a:defRPr/>
            </a:pPr>
            <a:r>
              <a:rPr lang="en-US" sz="1600" b="1" dirty="0">
                <a:solidFill>
                  <a:srgbClr val="000050"/>
                </a:solidFill>
                <a:effectLst>
                  <a:outerShdw blurRad="38100" dist="38100" dir="2700000" algn="tl">
                    <a:srgbClr val="DDDDDD"/>
                  </a:outerShdw>
                </a:effectLst>
                <a:latin typeface="+mn-lt"/>
                <a:cs typeface="ＭＳ Ｐゴシック" charset="-128"/>
              </a:rPr>
              <a:t> </a:t>
            </a:r>
          </a:p>
        </p:txBody>
      </p:sp>
      <p:grpSp>
        <p:nvGrpSpPr>
          <p:cNvPr id="12295" name="Group 8"/>
          <p:cNvGrpSpPr>
            <a:grpSpLocks/>
          </p:cNvGrpSpPr>
          <p:nvPr/>
        </p:nvGrpSpPr>
        <p:grpSpPr bwMode="auto">
          <a:xfrm>
            <a:off x="2743200" y="5638800"/>
            <a:ext cx="3886200" cy="1066800"/>
            <a:chOff x="5070790" y="1198420"/>
            <a:chExt cx="3947473" cy="1067062"/>
          </a:xfrm>
        </p:grpSpPr>
        <p:sp>
          <p:nvSpPr>
            <p:cNvPr id="10" name="Rectangle 9"/>
            <p:cNvSpPr/>
            <p:nvPr/>
          </p:nvSpPr>
          <p:spPr>
            <a:xfrm>
              <a:off x="5070790" y="1198420"/>
              <a:ext cx="3947473" cy="10670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graphicFrame>
          <p:nvGraphicFramePr>
            <p:cNvPr id="12299" name="Object 2"/>
            <p:cNvGraphicFramePr>
              <a:graphicFrameLocks noChangeAspect="1"/>
            </p:cNvGraphicFramePr>
            <p:nvPr/>
          </p:nvGraphicFramePr>
          <p:xfrm>
            <a:off x="5105400" y="1229908"/>
            <a:ext cx="3883163" cy="1009555"/>
          </p:xfrm>
          <a:graphic>
            <a:graphicData uri="http://schemas.openxmlformats.org/presentationml/2006/ole">
              <mc:AlternateContent xmlns:mc="http://schemas.openxmlformats.org/markup-compatibility/2006">
                <mc:Choice xmlns:v="urn:schemas-microsoft-com:vml" Requires="v">
                  <p:oleObj spid="_x0000_s12412" name="CorelDRAW" r:id="rId5" imgW="5524500" imgH="1435100" progId="">
                    <p:embed/>
                  </p:oleObj>
                </mc:Choice>
                <mc:Fallback>
                  <p:oleObj name="CorelDRAW" r:id="rId5" imgW="5524500" imgH="1435100"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229908"/>
                          <a:ext cx="3883163" cy="100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 name="Date Placeholder 1"/>
          <p:cNvSpPr>
            <a:spLocks noGrp="1"/>
          </p:cNvSpPr>
          <p:nvPr>
            <p:ph type="dt" sz="half" idx="10"/>
          </p:nvPr>
        </p:nvSpPr>
        <p:spPr/>
        <p:txBody>
          <a:bodyPr/>
          <a:lstStyle/>
          <a:p>
            <a:pPr>
              <a:defRPr/>
            </a:pPr>
            <a:r>
              <a:rPr lang="en-US" smtClean="0"/>
              <a:t>5/18/2011</a:t>
            </a:r>
            <a:endParaRPr lang="en-US"/>
          </a:p>
        </p:txBody>
      </p:sp>
      <p:sp>
        <p:nvSpPr>
          <p:cNvPr id="3" name="Footer Placeholder 2"/>
          <p:cNvSpPr>
            <a:spLocks noGrp="1"/>
          </p:cNvSpPr>
          <p:nvPr>
            <p:ph type="ftr" sz="quarter" idx="11"/>
          </p:nvPr>
        </p:nvSpPr>
        <p:spPr/>
        <p:txBody>
          <a:bodyPr/>
          <a:lstStyle/>
          <a:p>
            <a:pPr>
              <a:defRPr/>
            </a:pPr>
            <a:r>
              <a:rPr lang="de-DE" smtClean="0"/>
              <a:t>Graber, Caruso, Romeiser, Horstmann, Wackerman, Foster, Walker</a:t>
            </a:r>
            <a:endParaRPr lang="en-US"/>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1000"/>
            <a:ext cx="8686800" cy="841248"/>
          </a:xfrm>
        </p:spPr>
        <p:txBody>
          <a:bodyPr>
            <a:normAutofit fontScale="90000"/>
          </a:bodyPr>
          <a:lstStyle/>
          <a:p>
            <a:pPr>
              <a:defRPr/>
            </a:pPr>
            <a:r>
              <a:rPr lang="en-US" dirty="0" smtClean="0"/>
              <a:t>Typhoon </a:t>
            </a:r>
            <a:r>
              <a:rPr lang="en-US" dirty="0" err="1" smtClean="0"/>
              <a:t>Fanapi</a:t>
            </a:r>
            <a:r>
              <a:rPr lang="en-US" dirty="0" smtClean="0"/>
              <a:t> Sep 17, 2010 21:14 GMT</a:t>
            </a:r>
            <a:endParaRPr lang="en-US" dirty="0"/>
          </a:p>
        </p:txBody>
      </p:sp>
      <p:sp>
        <p:nvSpPr>
          <p:cNvPr id="6" name="Footer Placeholder 5"/>
          <p:cNvSpPr>
            <a:spLocks noGrp="1"/>
          </p:cNvSpPr>
          <p:nvPr>
            <p:ph type="ftr" sz="quarter" idx="11"/>
          </p:nvPr>
        </p:nvSpPr>
        <p:spPr/>
        <p:txBody>
          <a:bodyPr/>
          <a:lstStyle/>
          <a:p>
            <a:pPr>
              <a:defRPr/>
            </a:pPr>
            <a:r>
              <a:rPr lang="de-DE" smtClean="0"/>
              <a:t>Graber, Caruso, Romeiser, Horstmann, Wackerman, Foster, Walker</a:t>
            </a:r>
            <a:endParaRPr lang="en-US" dirty="0"/>
          </a:p>
        </p:txBody>
      </p:sp>
      <p:sp>
        <p:nvSpPr>
          <p:cNvPr id="3" name="Date Placeholder 2"/>
          <p:cNvSpPr>
            <a:spLocks noGrp="1"/>
          </p:cNvSpPr>
          <p:nvPr>
            <p:ph type="dt" sz="quarter" idx="10"/>
          </p:nvPr>
        </p:nvSpPr>
        <p:spPr/>
        <p:txBody>
          <a:bodyPr/>
          <a:lstStyle/>
          <a:p>
            <a:pPr>
              <a:defRPr/>
            </a:pPr>
            <a:r>
              <a:rPr lang="en-US" smtClean="0"/>
              <a:t>5/18/2011</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5120" y="1005840"/>
            <a:ext cx="2366682" cy="1828800"/>
          </a:xfrm>
          <a:prstGeom prst="rect">
            <a:avLst/>
          </a:prstGeom>
        </p:spPr>
      </p:pic>
      <p:sp>
        <p:nvSpPr>
          <p:cNvPr id="9" name="TextBox 8"/>
          <p:cNvSpPr txBox="1"/>
          <p:nvPr/>
        </p:nvSpPr>
        <p:spPr>
          <a:xfrm>
            <a:off x="228600" y="1447800"/>
            <a:ext cx="2133600" cy="2862322"/>
          </a:xfrm>
          <a:prstGeom prst="rect">
            <a:avLst/>
          </a:prstGeom>
          <a:noFill/>
        </p:spPr>
        <p:txBody>
          <a:bodyPr wrap="square" rtlCol="0">
            <a:spAutoFit/>
          </a:bodyPr>
          <a:lstStyle/>
          <a:p>
            <a:r>
              <a:rPr lang="en-US" dirty="0" smtClean="0"/>
              <a:t>Radarsat-2</a:t>
            </a:r>
          </a:p>
          <a:p>
            <a:r>
              <a:rPr lang="en-US" dirty="0" smtClean="0"/>
              <a:t>Polarization:  HH,HV</a:t>
            </a:r>
          </a:p>
          <a:p>
            <a:r>
              <a:rPr lang="en-US" dirty="0" smtClean="0"/>
              <a:t>Beam:            SCWA</a:t>
            </a:r>
          </a:p>
          <a:p>
            <a:r>
              <a:rPr lang="en-US" dirty="0" smtClean="0"/>
              <a:t>Resolution:    100m</a:t>
            </a:r>
          </a:p>
          <a:p>
            <a:endParaRPr lang="en-US" dirty="0"/>
          </a:p>
          <a:p>
            <a:r>
              <a:rPr lang="en-US" dirty="0"/>
              <a:t>USAF C130</a:t>
            </a:r>
          </a:p>
          <a:p>
            <a:r>
              <a:rPr lang="en-US" dirty="0"/>
              <a:t>Sep </a:t>
            </a:r>
            <a:r>
              <a:rPr lang="en-US" dirty="0" smtClean="0"/>
              <a:t>17, 21:30 </a:t>
            </a:r>
            <a:r>
              <a:rPr lang="en-US" dirty="0"/>
              <a:t>– Sep </a:t>
            </a:r>
            <a:r>
              <a:rPr lang="en-US" dirty="0" smtClean="0"/>
              <a:t>18, 03:00</a:t>
            </a:r>
            <a:endParaRPr lang="en-US" dirty="0"/>
          </a:p>
          <a:p>
            <a:r>
              <a:rPr lang="en-US" dirty="0"/>
              <a:t>Cross</a:t>
            </a:r>
          </a:p>
          <a:p>
            <a:endParaRPr lang="en-US" dirty="0"/>
          </a:p>
        </p:txBody>
      </p:sp>
      <p:pic>
        <p:nvPicPr>
          <p:cNvPr id="10" name="Picture 4" descr="\\alexandria\home\home\kpolk\scripts\logos\mda_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64275"/>
            <a:ext cx="9366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990600"/>
            <a:ext cx="4388652" cy="5486400"/>
          </a:xfrm>
          <a:prstGeom prst="rect">
            <a:avLst/>
          </a:prstGeom>
        </p:spPr>
      </p:pic>
    </p:spTree>
    <p:extLst>
      <p:ext uri="{BB962C8B-B14F-4D97-AF65-F5344CB8AC3E}">
        <p14:creationId xmlns:p14="http://schemas.microsoft.com/office/powerpoint/2010/main" val="2418057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81000"/>
            <a:ext cx="8686800" cy="841248"/>
          </a:xfrm>
        </p:spPr>
        <p:txBody>
          <a:bodyPr/>
          <a:lstStyle/>
          <a:p>
            <a:pPr>
              <a:defRPr/>
            </a:pPr>
            <a:r>
              <a:rPr lang="en-US" dirty="0" smtClean="0"/>
              <a:t>Typhoon </a:t>
            </a:r>
            <a:r>
              <a:rPr lang="en-US" dirty="0" err="1" smtClean="0"/>
              <a:t>Malakas</a:t>
            </a:r>
            <a:r>
              <a:rPr lang="en-US" dirty="0" smtClean="0"/>
              <a:t> Overview</a:t>
            </a:r>
            <a:endParaRPr lang="en-US" dirty="0"/>
          </a:p>
        </p:txBody>
      </p:sp>
      <p:sp>
        <p:nvSpPr>
          <p:cNvPr id="3" name="Footer Placeholder 2"/>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23556" name="Picture 4" descr="\\alexandria\home\home\kpolk\scripts\logos\mda_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264275"/>
            <a:ext cx="9366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p>
            <a:pPr>
              <a:defRPr/>
            </a:pPr>
            <a:r>
              <a:rPr lang="en-US" smtClean="0"/>
              <a:t>5/18/2011</a:t>
            </a:r>
            <a:endParaRPr lang="en-US"/>
          </a:p>
        </p:txBody>
      </p:sp>
      <p:grpSp>
        <p:nvGrpSpPr>
          <p:cNvPr id="9" name="Group 8"/>
          <p:cNvGrpSpPr/>
          <p:nvPr/>
        </p:nvGrpSpPr>
        <p:grpSpPr>
          <a:xfrm>
            <a:off x="0" y="593725"/>
            <a:ext cx="9144000" cy="5670550"/>
            <a:chOff x="0" y="593725"/>
            <a:chExt cx="9144000" cy="5670550"/>
          </a:xfrm>
        </p:grpSpPr>
        <p:pic>
          <p:nvPicPr>
            <p:cNvPr id="235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19800" y="3962400"/>
              <a:ext cx="1905000" cy="523220"/>
            </a:xfrm>
            <a:prstGeom prst="rect">
              <a:avLst/>
            </a:prstGeom>
            <a:noFill/>
          </p:spPr>
          <p:txBody>
            <a:bodyPr wrap="square" rtlCol="0">
              <a:spAutoFit/>
            </a:bodyPr>
            <a:lstStyle/>
            <a:p>
              <a:r>
                <a:rPr lang="en-US" sz="1400" dirty="0" smtClean="0"/>
                <a:t>Sep 22, 2010</a:t>
              </a:r>
            </a:p>
            <a:p>
              <a:r>
                <a:rPr lang="en-US" sz="1400" dirty="0" smtClean="0"/>
                <a:t>20:29 GMT</a:t>
              </a:r>
              <a:endParaRPr lang="en-US" sz="1400" dirty="0"/>
            </a:p>
          </p:txBody>
        </p:sp>
      </p:grpSp>
      <p:grpSp>
        <p:nvGrpSpPr>
          <p:cNvPr id="8" name="Group 7"/>
          <p:cNvGrpSpPr/>
          <p:nvPr/>
        </p:nvGrpSpPr>
        <p:grpSpPr>
          <a:xfrm>
            <a:off x="0" y="593725"/>
            <a:ext cx="9144000" cy="5670550"/>
            <a:chOff x="0" y="593725"/>
            <a:chExt cx="9144000" cy="5670550"/>
          </a:xfrm>
        </p:grpSpPr>
        <p:pic>
          <p:nvPicPr>
            <p:cNvPr id="235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495800" y="1905000"/>
              <a:ext cx="1905000" cy="523220"/>
            </a:xfrm>
            <a:prstGeom prst="rect">
              <a:avLst/>
            </a:prstGeom>
            <a:noFill/>
          </p:spPr>
          <p:txBody>
            <a:bodyPr wrap="square" rtlCol="0">
              <a:spAutoFit/>
            </a:bodyPr>
            <a:lstStyle/>
            <a:p>
              <a:r>
                <a:rPr lang="en-US" sz="1400" dirty="0" smtClean="0"/>
                <a:t>Sep 24, 2010</a:t>
              </a:r>
            </a:p>
            <a:p>
              <a:r>
                <a:rPr lang="en-US" sz="1400" dirty="0" smtClean="0"/>
                <a:t>08:49 GMT</a:t>
              </a:r>
              <a:endParaRPr lang="en-US"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81000"/>
            <a:ext cx="8686800" cy="841248"/>
          </a:xfrm>
        </p:spPr>
        <p:txBody>
          <a:bodyPr/>
          <a:lstStyle/>
          <a:p>
            <a:pPr>
              <a:defRPr/>
            </a:pPr>
            <a:r>
              <a:rPr lang="en-US" dirty="0" smtClean="0"/>
              <a:t>Typhoon </a:t>
            </a:r>
            <a:r>
              <a:rPr lang="en-US" dirty="0" err="1" smtClean="0"/>
              <a:t>Malakas</a:t>
            </a:r>
            <a:r>
              <a:rPr lang="en-US" dirty="0" smtClean="0"/>
              <a:t> Sep 22, 2010 20:29</a:t>
            </a:r>
            <a:endParaRPr lang="en-US" dirty="0"/>
          </a:p>
        </p:txBody>
      </p:sp>
      <p:sp>
        <p:nvSpPr>
          <p:cNvPr id="3" name="Footer Placeholder 2"/>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23556" name="Picture 4" descr="\\alexandria\home\home\kpolk\scripts\logos\mda_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264275"/>
            <a:ext cx="9366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quarter" idx="10"/>
          </p:nvPr>
        </p:nvSpPr>
        <p:spPr/>
        <p:txBody>
          <a:bodyPr/>
          <a:lstStyle/>
          <a:p>
            <a:pPr>
              <a:defRPr/>
            </a:pPr>
            <a:r>
              <a:rPr lang="en-US" smtClean="0"/>
              <a:t>5/18/2011</a:t>
            </a: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005840"/>
            <a:ext cx="5283513" cy="5486400"/>
          </a:xfrm>
          <a:prstGeom prst="rect">
            <a:avLst/>
          </a:prstGeom>
        </p:spPr>
      </p:pic>
      <p:sp>
        <p:nvSpPr>
          <p:cNvPr id="7" name="TextBox 6"/>
          <p:cNvSpPr txBox="1"/>
          <p:nvPr/>
        </p:nvSpPr>
        <p:spPr>
          <a:xfrm>
            <a:off x="228600" y="1447800"/>
            <a:ext cx="2133600" cy="2585323"/>
          </a:xfrm>
          <a:prstGeom prst="rect">
            <a:avLst/>
          </a:prstGeom>
          <a:noFill/>
        </p:spPr>
        <p:txBody>
          <a:bodyPr wrap="square" rtlCol="0">
            <a:spAutoFit/>
          </a:bodyPr>
          <a:lstStyle/>
          <a:p>
            <a:r>
              <a:rPr lang="en-US" dirty="0" smtClean="0"/>
              <a:t>Radarsat-2</a:t>
            </a:r>
          </a:p>
          <a:p>
            <a:r>
              <a:rPr lang="en-US" dirty="0" smtClean="0"/>
              <a:t>Polarization:  HH,HV</a:t>
            </a:r>
          </a:p>
          <a:p>
            <a:r>
              <a:rPr lang="en-US" dirty="0" smtClean="0"/>
              <a:t>Beam:            SCWA</a:t>
            </a:r>
          </a:p>
          <a:p>
            <a:r>
              <a:rPr lang="en-US" dirty="0" smtClean="0"/>
              <a:t>Resolution:    100m</a:t>
            </a:r>
          </a:p>
          <a:p>
            <a:endParaRPr lang="en-US" dirty="0"/>
          </a:p>
          <a:p>
            <a:r>
              <a:rPr lang="en-US" dirty="0" smtClean="0"/>
              <a:t>USAF C130</a:t>
            </a:r>
          </a:p>
          <a:p>
            <a:r>
              <a:rPr lang="en-US" dirty="0" smtClean="0"/>
              <a:t>Sep 22, 20:00 – Sep 23, 02:00</a:t>
            </a:r>
          </a:p>
          <a:p>
            <a:r>
              <a:rPr lang="en-US" dirty="0" smtClean="0"/>
              <a:t>Cross</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5120" y="1005840"/>
            <a:ext cx="2366682" cy="1828800"/>
          </a:xfrm>
          <a:prstGeom prst="rect">
            <a:avLst/>
          </a:prstGeom>
        </p:spPr>
      </p:pic>
      <p:sp>
        <p:nvSpPr>
          <p:cNvPr id="9" name="TextBox 14"/>
          <p:cNvSpPr txBox="1">
            <a:spLocks noChangeArrowheads="1"/>
          </p:cNvSpPr>
          <p:nvPr/>
        </p:nvSpPr>
        <p:spPr bwMode="auto">
          <a:xfrm>
            <a:off x="91440" y="4297680"/>
            <a:ext cx="201168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19° 32’ 35” N</a:t>
            </a:r>
            <a:endParaRPr lang="en-US" sz="1400" dirty="0"/>
          </a:p>
          <a:p>
            <a:pPr eaLnBrk="1" hangingPunct="1"/>
            <a:r>
              <a:rPr lang="en-US" sz="1400" dirty="0" smtClean="0"/>
              <a:t>141° 22’ 8” E</a:t>
            </a:r>
          </a:p>
          <a:p>
            <a:pPr eaLnBrk="1" hangingPunct="1"/>
            <a:r>
              <a:rPr lang="en-US" sz="1400" dirty="0" smtClean="0"/>
              <a:t>Major Axis: 205 km</a:t>
            </a:r>
          </a:p>
          <a:p>
            <a:pPr eaLnBrk="1" hangingPunct="1"/>
            <a:r>
              <a:rPr lang="en-US" sz="1400" dirty="0" smtClean="0"/>
              <a:t>Minor Axis: 80.6 km</a:t>
            </a:r>
          </a:p>
          <a:p>
            <a:pPr eaLnBrk="1" hangingPunct="1"/>
            <a:r>
              <a:rPr lang="en-US" sz="1400" dirty="0" smtClean="0"/>
              <a:t>Azimuth: </a:t>
            </a:r>
            <a:r>
              <a:rPr lang="en-US" sz="1400" dirty="0"/>
              <a:t> </a:t>
            </a:r>
            <a:r>
              <a:rPr lang="en-US" sz="1400" dirty="0" smtClean="0"/>
              <a:t>   92.4°</a:t>
            </a:r>
          </a:p>
          <a:p>
            <a:pPr eaLnBrk="1" hangingPunct="1"/>
            <a:endParaRPr lang="en-US" sz="1400" dirty="0" smtClean="0"/>
          </a:p>
          <a:p>
            <a:pPr eaLnBrk="1" hangingPunct="1"/>
            <a:endParaRPr lang="en-US" sz="1400" dirty="0"/>
          </a:p>
        </p:txBody>
      </p:sp>
    </p:spTree>
    <p:extLst>
      <p:ext uri="{BB962C8B-B14F-4D97-AF65-F5344CB8AC3E}">
        <p14:creationId xmlns:p14="http://schemas.microsoft.com/office/powerpoint/2010/main" val="1340032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Collection Sequence</a:t>
            </a:r>
            <a:endParaRPr lang="en-US" dirty="0"/>
          </a:p>
        </p:txBody>
      </p:sp>
      <p:pic>
        <p:nvPicPr>
          <p:cNvPr id="16" name="Picture 4" descr="\\alexandria\home\home\kpolk\scripts\logos\mda_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6019800"/>
            <a:ext cx="9366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10"/>
          </p:nvPr>
        </p:nvSpPr>
        <p:spPr/>
        <p:txBody>
          <a:bodyPr/>
          <a:lstStyle/>
          <a:p>
            <a:pPr>
              <a:defRPr/>
            </a:pPr>
            <a:r>
              <a:rPr lang="en-US" smtClean="0"/>
              <a:t>5/18/2011</a:t>
            </a:r>
            <a:endParaRPr lang="en-US"/>
          </a:p>
        </p:txBody>
      </p:sp>
      <p:sp>
        <p:nvSpPr>
          <p:cNvPr id="10" name="Footer Placeholder 9"/>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25" y="5638800"/>
            <a:ext cx="1196340" cy="914400"/>
          </a:xfrm>
          <a:prstGeom prst="rect">
            <a:avLst/>
          </a:prstGeom>
        </p:spPr>
      </p:pic>
      <p:pic>
        <p:nvPicPr>
          <p:cNvPr id="67588" name="Picture 4" descr="C:\Users\mcaruso\Pictures\tsx_org-trans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615" y="6490893"/>
            <a:ext cx="1237535" cy="2743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mcaruso\Pictures\Logo4_ES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891" y="6477000"/>
            <a:ext cx="694509" cy="27432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0" y="593725"/>
            <a:ext cx="9144000" cy="5670550"/>
            <a:chOff x="0" y="593725"/>
            <a:chExt cx="9144000" cy="567055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394960" y="1463040"/>
              <a:ext cx="2834640" cy="276999"/>
            </a:xfrm>
            <a:prstGeom prst="rect">
              <a:avLst/>
            </a:prstGeom>
            <a:noFill/>
          </p:spPr>
          <p:txBody>
            <a:bodyPr wrap="square" rtlCol="0">
              <a:spAutoFit/>
            </a:bodyPr>
            <a:lstStyle/>
            <a:p>
              <a:pPr algn="r"/>
              <a:r>
                <a:rPr lang="en-US" sz="1200" dirty="0" smtClean="0">
                  <a:solidFill>
                    <a:srgbClr val="FF0000"/>
                  </a:solidFill>
                  <a:latin typeface="Arial" pitchFamily="34" charset="0"/>
                </a:rPr>
                <a:t>Radarsat-2 Oct 15 21:00</a:t>
              </a:r>
              <a:endParaRPr lang="en-US" sz="1200" dirty="0">
                <a:solidFill>
                  <a:srgbClr val="FF0000"/>
                </a:solidFill>
                <a:latin typeface="Arial" pitchFamily="34" charset="0"/>
              </a:endParaRPr>
            </a:p>
          </p:txBody>
        </p:sp>
      </p:grpSp>
      <p:grpSp>
        <p:nvGrpSpPr>
          <p:cNvPr id="33" name="Group 32"/>
          <p:cNvGrpSpPr/>
          <p:nvPr/>
        </p:nvGrpSpPr>
        <p:grpSpPr>
          <a:xfrm>
            <a:off x="0" y="593725"/>
            <a:ext cx="9144000" cy="5670550"/>
            <a:chOff x="0" y="593725"/>
            <a:chExt cx="9144000" cy="5670550"/>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p:nvPr/>
          </p:nvSpPr>
          <p:spPr>
            <a:xfrm>
              <a:off x="5394960" y="1463040"/>
              <a:ext cx="2837329" cy="461665"/>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rgbClr val="FF0000"/>
                  </a:solidFill>
                  <a:latin typeface="Arial" pitchFamily="34" charset="0"/>
                </a:rPr>
                <a:t>Cosmo/Skymed-3 </a:t>
              </a:r>
              <a:r>
                <a:rPr lang="en-US" sz="1200" dirty="0">
                  <a:solidFill>
                    <a:srgbClr val="FF0000"/>
                  </a:solidFill>
                  <a:latin typeface="Arial" pitchFamily="34" charset="0"/>
                </a:rPr>
                <a:t>Oct </a:t>
              </a:r>
              <a:r>
                <a:rPr lang="en-US" sz="1200" dirty="0" smtClean="0">
                  <a:solidFill>
                    <a:srgbClr val="FF0000"/>
                  </a:solidFill>
                  <a:latin typeface="Arial" pitchFamily="34" charset="0"/>
                </a:rPr>
                <a:t>16 09:17</a:t>
              </a:r>
              <a:endParaRPr lang="en-US" sz="1200" dirty="0">
                <a:solidFill>
                  <a:srgbClr val="FF0000"/>
                </a:solidFill>
                <a:latin typeface="Arial" pitchFamily="34" charset="0"/>
              </a:endParaRPr>
            </a:p>
          </p:txBody>
        </p:sp>
      </p:grpSp>
      <p:grpSp>
        <p:nvGrpSpPr>
          <p:cNvPr id="34" name="Group 33"/>
          <p:cNvGrpSpPr/>
          <p:nvPr/>
        </p:nvGrpSpPr>
        <p:grpSpPr>
          <a:xfrm>
            <a:off x="0" y="593725"/>
            <a:ext cx="9144000" cy="5670550"/>
            <a:chOff x="0" y="593725"/>
            <a:chExt cx="9144000" cy="567055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5392271" y="1463040"/>
              <a:ext cx="2837329" cy="646331"/>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rgbClr val="FF0000"/>
                  </a:solidFill>
                  <a:latin typeface="Arial" pitchFamily="34" charset="0"/>
                </a:rPr>
                <a:t>Envisat</a:t>
              </a:r>
              <a:r>
                <a:rPr lang="en-US" sz="1200" dirty="0" smtClean="0">
                  <a:solidFill>
                    <a:srgbClr val="FF0000"/>
                  </a:solidFill>
                  <a:latin typeface="Arial" pitchFamily="34" charset="0"/>
                </a:rPr>
                <a:t> Oct 17 01:27</a:t>
              </a:r>
              <a:endParaRPr lang="en-US" sz="1200" dirty="0">
                <a:solidFill>
                  <a:srgbClr val="FF0000"/>
                </a:solidFill>
                <a:latin typeface="Arial" pitchFamily="34" charset="0"/>
              </a:endParaRPr>
            </a:p>
          </p:txBody>
        </p:sp>
      </p:grpSp>
      <p:grpSp>
        <p:nvGrpSpPr>
          <p:cNvPr id="35" name="Group 34"/>
          <p:cNvGrpSpPr/>
          <p:nvPr/>
        </p:nvGrpSpPr>
        <p:grpSpPr>
          <a:xfrm>
            <a:off x="0" y="593725"/>
            <a:ext cx="9144000" cy="5670550"/>
            <a:chOff x="0" y="593725"/>
            <a:chExt cx="9144000" cy="567055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p:cNvSpPr txBox="1"/>
            <p:nvPr/>
          </p:nvSpPr>
          <p:spPr>
            <a:xfrm>
              <a:off x="5394960" y="1463040"/>
              <a:ext cx="2837329" cy="830997"/>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chemeClr val="bg2">
                      <a:lumMod val="50000"/>
                    </a:schemeClr>
                  </a:solidFill>
                  <a:latin typeface="Arial" pitchFamily="34" charset="0"/>
                </a:rPr>
                <a:t>Envisat</a:t>
              </a:r>
              <a:r>
                <a:rPr lang="en-US" sz="1200" dirty="0" smtClean="0">
                  <a:solidFill>
                    <a:schemeClr val="bg2">
                      <a:lumMod val="50000"/>
                    </a:schemeClr>
                  </a:solidFill>
                  <a:latin typeface="Arial" pitchFamily="34" charset="0"/>
                </a:rPr>
                <a:t> Oct 17 01:27</a:t>
              </a:r>
            </a:p>
            <a:p>
              <a:pPr algn="r"/>
              <a:r>
                <a:rPr lang="en-US" sz="1200" dirty="0" smtClean="0">
                  <a:solidFill>
                    <a:srgbClr val="FF0000"/>
                  </a:solidFill>
                  <a:latin typeface="Arial" pitchFamily="34" charset="0"/>
                </a:rPr>
                <a:t>Cosmo/Skymed-3 Oct 17 09:35</a:t>
              </a:r>
              <a:endParaRPr lang="en-US" sz="1200" dirty="0">
                <a:solidFill>
                  <a:srgbClr val="FF0000"/>
                </a:solidFill>
                <a:latin typeface="Arial" pitchFamily="34" charset="0"/>
              </a:endParaRPr>
            </a:p>
          </p:txBody>
        </p:sp>
      </p:grpSp>
      <p:grpSp>
        <p:nvGrpSpPr>
          <p:cNvPr id="36" name="Group 35"/>
          <p:cNvGrpSpPr/>
          <p:nvPr/>
        </p:nvGrpSpPr>
        <p:grpSpPr>
          <a:xfrm>
            <a:off x="0" y="593725"/>
            <a:ext cx="9144000" cy="5670550"/>
            <a:chOff x="0" y="593725"/>
            <a:chExt cx="9144000" cy="5670550"/>
          </a:xfrm>
        </p:grpSpPr>
        <p:pic>
          <p:nvPicPr>
            <p:cNvPr id="5"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5392270" y="1463040"/>
              <a:ext cx="2837329" cy="1015663"/>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chemeClr val="bg2">
                      <a:lumMod val="50000"/>
                    </a:schemeClr>
                  </a:solidFill>
                  <a:latin typeface="Arial" pitchFamily="34" charset="0"/>
                </a:rPr>
                <a:t>Envisat</a:t>
              </a:r>
              <a:r>
                <a:rPr lang="en-US" sz="1200" dirty="0" smtClean="0">
                  <a:solidFill>
                    <a:schemeClr val="bg2">
                      <a:lumMod val="50000"/>
                    </a:schemeClr>
                  </a:solidFill>
                  <a:latin typeface="Arial" pitchFamily="34" charset="0"/>
                </a:rPr>
                <a:t> Oct 17 01:27</a:t>
              </a:r>
            </a:p>
            <a:p>
              <a:pPr algn="r"/>
              <a:r>
                <a:rPr lang="en-US" sz="1200" dirty="0" smtClean="0">
                  <a:solidFill>
                    <a:schemeClr val="bg2">
                      <a:lumMod val="50000"/>
                    </a:schemeClr>
                  </a:solidFill>
                  <a:latin typeface="Arial" pitchFamily="34" charset="0"/>
                </a:rPr>
                <a:t>Cosmo/Skymed-3 Oct 17 09:35</a:t>
              </a:r>
            </a:p>
            <a:p>
              <a:pPr algn="r"/>
              <a:r>
                <a:rPr lang="en-US" sz="1200" dirty="0" smtClean="0">
                  <a:solidFill>
                    <a:srgbClr val="FF0000"/>
                  </a:solidFill>
                  <a:latin typeface="Arial" pitchFamily="34" charset="0"/>
                </a:rPr>
                <a:t>Radarsat-2 Oct 17 21:41</a:t>
              </a:r>
              <a:endParaRPr lang="en-US" sz="1200" dirty="0">
                <a:solidFill>
                  <a:srgbClr val="FF0000"/>
                </a:solidFill>
                <a:latin typeface="Arial" pitchFamily="34" charset="0"/>
              </a:endParaRPr>
            </a:p>
          </p:txBody>
        </p:sp>
      </p:grpSp>
      <p:grpSp>
        <p:nvGrpSpPr>
          <p:cNvPr id="37" name="Group 36"/>
          <p:cNvGrpSpPr/>
          <p:nvPr/>
        </p:nvGrpSpPr>
        <p:grpSpPr>
          <a:xfrm>
            <a:off x="0" y="593725"/>
            <a:ext cx="9144000" cy="5670550"/>
            <a:chOff x="0" y="593725"/>
            <a:chExt cx="9144000" cy="5670550"/>
          </a:xfrm>
        </p:grpSpPr>
        <p:pic>
          <p:nvPicPr>
            <p:cNvPr id="8"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5394960" y="1463040"/>
              <a:ext cx="2837329" cy="1200329"/>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chemeClr val="bg2">
                      <a:lumMod val="50000"/>
                    </a:schemeClr>
                  </a:solidFill>
                  <a:latin typeface="Arial" pitchFamily="34" charset="0"/>
                </a:rPr>
                <a:t>Envisat</a:t>
              </a:r>
              <a:r>
                <a:rPr lang="en-US" sz="1200" dirty="0" smtClean="0">
                  <a:solidFill>
                    <a:schemeClr val="bg2">
                      <a:lumMod val="50000"/>
                    </a:schemeClr>
                  </a:solidFill>
                  <a:latin typeface="Arial" pitchFamily="34" charset="0"/>
                </a:rPr>
                <a:t> Oct 17 01:27</a:t>
              </a:r>
            </a:p>
            <a:p>
              <a:pPr algn="r"/>
              <a:r>
                <a:rPr lang="en-US" sz="1200" dirty="0" smtClean="0">
                  <a:solidFill>
                    <a:schemeClr val="bg2">
                      <a:lumMod val="50000"/>
                    </a:schemeClr>
                  </a:solidFill>
                  <a:latin typeface="Arial" pitchFamily="34" charset="0"/>
                </a:rPr>
                <a:t>Cosmo/Skymed-3 Oct 17 09:35</a:t>
              </a:r>
            </a:p>
            <a:p>
              <a:pPr algn="r"/>
              <a:r>
                <a:rPr lang="en-US" sz="1200" dirty="0" smtClean="0">
                  <a:solidFill>
                    <a:schemeClr val="bg2">
                      <a:lumMod val="50000"/>
                    </a:schemeClr>
                  </a:solidFill>
                  <a:latin typeface="Arial" pitchFamily="34" charset="0"/>
                </a:rPr>
                <a:t>Radarsat-2 Oct 17 21:41</a:t>
              </a:r>
            </a:p>
            <a:p>
              <a:pPr algn="r"/>
              <a:r>
                <a:rPr lang="en-US" sz="1200" dirty="0" smtClean="0">
                  <a:solidFill>
                    <a:srgbClr val="FF0000"/>
                  </a:solidFill>
                  <a:latin typeface="Arial" pitchFamily="34" charset="0"/>
                </a:rPr>
                <a:t>Cosmo/Skymed-3 Oct 17 21:53</a:t>
              </a:r>
              <a:endParaRPr lang="en-US" sz="1200" dirty="0">
                <a:solidFill>
                  <a:srgbClr val="FF0000"/>
                </a:solidFill>
                <a:latin typeface="Arial" pitchFamily="34" charset="0"/>
              </a:endParaRPr>
            </a:p>
          </p:txBody>
        </p:sp>
      </p:grpSp>
      <p:grpSp>
        <p:nvGrpSpPr>
          <p:cNvPr id="39" name="Group 38"/>
          <p:cNvGrpSpPr/>
          <p:nvPr/>
        </p:nvGrpSpPr>
        <p:grpSpPr>
          <a:xfrm>
            <a:off x="0" y="593725"/>
            <a:ext cx="9144000" cy="5670550"/>
            <a:chOff x="0" y="593725"/>
            <a:chExt cx="9144000" cy="5670550"/>
          </a:xfrm>
        </p:grpSpPr>
        <p:pic>
          <p:nvPicPr>
            <p:cNvPr id="11" name="Pictur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5392269" y="1463040"/>
              <a:ext cx="2837329" cy="1384995"/>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chemeClr val="bg2">
                      <a:lumMod val="50000"/>
                    </a:schemeClr>
                  </a:solidFill>
                  <a:latin typeface="Arial" pitchFamily="34" charset="0"/>
                </a:rPr>
                <a:t>Envisat</a:t>
              </a:r>
              <a:r>
                <a:rPr lang="en-US" sz="1200" dirty="0" smtClean="0">
                  <a:solidFill>
                    <a:schemeClr val="bg2">
                      <a:lumMod val="50000"/>
                    </a:schemeClr>
                  </a:solidFill>
                  <a:latin typeface="Arial" pitchFamily="34" charset="0"/>
                </a:rPr>
                <a:t> Oct 17 01:27</a:t>
              </a:r>
            </a:p>
            <a:p>
              <a:pPr algn="r"/>
              <a:r>
                <a:rPr lang="en-US" sz="1200" dirty="0" smtClean="0">
                  <a:solidFill>
                    <a:schemeClr val="bg2">
                      <a:lumMod val="50000"/>
                    </a:schemeClr>
                  </a:solidFill>
                  <a:latin typeface="Arial" pitchFamily="34" charset="0"/>
                </a:rPr>
                <a:t>Cosmo/Skymed-3 Oct 17 09:35</a:t>
              </a:r>
            </a:p>
            <a:p>
              <a:pPr algn="r"/>
              <a:r>
                <a:rPr lang="en-US" sz="1200" dirty="0" smtClean="0">
                  <a:solidFill>
                    <a:schemeClr val="bg2">
                      <a:lumMod val="50000"/>
                    </a:schemeClr>
                  </a:solidFill>
                  <a:latin typeface="Arial" pitchFamily="34" charset="0"/>
                </a:rPr>
                <a:t>Radarsat-2 Oct 17 21:41</a:t>
              </a:r>
            </a:p>
            <a:p>
              <a:pPr algn="r"/>
              <a:r>
                <a:rPr lang="en-US" sz="1200" dirty="0" smtClean="0">
                  <a:solidFill>
                    <a:schemeClr val="bg2">
                      <a:lumMod val="50000"/>
                    </a:schemeClr>
                  </a:solidFill>
                  <a:latin typeface="Arial" pitchFamily="34" charset="0"/>
                </a:rPr>
                <a:t>Cosmo/Skymed-3 Oct 17 21:53</a:t>
              </a:r>
            </a:p>
            <a:p>
              <a:pPr algn="r"/>
              <a:r>
                <a:rPr lang="en-US" sz="1200" dirty="0" smtClean="0">
                  <a:solidFill>
                    <a:srgbClr val="FF0000"/>
                  </a:solidFill>
                  <a:latin typeface="Arial" pitchFamily="34" charset="0"/>
                </a:rPr>
                <a:t>Cosmo/Skymed-3 Oct 18 20:12</a:t>
              </a:r>
              <a:endParaRPr lang="en-US" sz="1200" dirty="0">
                <a:solidFill>
                  <a:srgbClr val="FF0000"/>
                </a:solidFill>
                <a:latin typeface="Arial" pitchFamily="34" charset="0"/>
              </a:endParaRPr>
            </a:p>
          </p:txBody>
        </p:sp>
      </p:grpSp>
      <p:grpSp>
        <p:nvGrpSpPr>
          <p:cNvPr id="41" name="Group 40"/>
          <p:cNvGrpSpPr/>
          <p:nvPr/>
        </p:nvGrpSpPr>
        <p:grpSpPr>
          <a:xfrm>
            <a:off x="0" y="593725"/>
            <a:ext cx="9144000" cy="5670550"/>
            <a:chOff x="0" y="593725"/>
            <a:chExt cx="9144000" cy="5670550"/>
          </a:xfrm>
        </p:grpSpPr>
        <p:pic>
          <p:nvPicPr>
            <p:cNvPr id="14"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5392267" y="1463040"/>
              <a:ext cx="2837329" cy="1569660"/>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chemeClr val="bg2">
                      <a:lumMod val="50000"/>
                    </a:schemeClr>
                  </a:solidFill>
                  <a:latin typeface="Arial" pitchFamily="34" charset="0"/>
                </a:rPr>
                <a:t>Envisat</a:t>
              </a:r>
              <a:r>
                <a:rPr lang="en-US" sz="1200" dirty="0" smtClean="0">
                  <a:solidFill>
                    <a:schemeClr val="bg2">
                      <a:lumMod val="50000"/>
                    </a:schemeClr>
                  </a:solidFill>
                  <a:latin typeface="Arial" pitchFamily="34" charset="0"/>
                </a:rPr>
                <a:t> Oct 17 01:27</a:t>
              </a:r>
            </a:p>
            <a:p>
              <a:pPr algn="r"/>
              <a:r>
                <a:rPr lang="en-US" sz="1200" dirty="0" smtClean="0">
                  <a:solidFill>
                    <a:schemeClr val="bg2">
                      <a:lumMod val="50000"/>
                    </a:schemeClr>
                  </a:solidFill>
                  <a:latin typeface="Arial" pitchFamily="34" charset="0"/>
                </a:rPr>
                <a:t>Cosmo/Skymed-3 Oct 17 09:35</a:t>
              </a:r>
            </a:p>
            <a:p>
              <a:pPr algn="r"/>
              <a:r>
                <a:rPr lang="en-US" sz="1200" dirty="0" smtClean="0">
                  <a:solidFill>
                    <a:schemeClr val="bg2">
                      <a:lumMod val="50000"/>
                    </a:schemeClr>
                  </a:solidFill>
                  <a:latin typeface="Arial" pitchFamily="34" charset="0"/>
                </a:rPr>
                <a:t>Radarsat-2 Oct 17 21:41</a:t>
              </a:r>
            </a:p>
            <a:p>
              <a:pPr algn="r"/>
              <a:r>
                <a:rPr lang="en-US" sz="1200" dirty="0" smtClean="0">
                  <a:solidFill>
                    <a:schemeClr val="bg2">
                      <a:lumMod val="50000"/>
                    </a:schemeClr>
                  </a:solidFill>
                  <a:latin typeface="Arial" pitchFamily="34" charset="0"/>
                </a:rPr>
                <a:t>Cosmo/Skymed-3 Oct 17 21:53</a:t>
              </a:r>
            </a:p>
            <a:p>
              <a:pPr algn="r"/>
              <a:r>
                <a:rPr lang="en-US" sz="1200" dirty="0" smtClean="0">
                  <a:solidFill>
                    <a:schemeClr val="bg2">
                      <a:lumMod val="50000"/>
                    </a:schemeClr>
                  </a:solidFill>
                  <a:latin typeface="Arial" pitchFamily="34" charset="0"/>
                </a:rPr>
                <a:t>Cosmo/Skymed-3 Oct 18 20:12</a:t>
              </a:r>
            </a:p>
            <a:p>
              <a:pPr algn="r"/>
              <a:r>
                <a:rPr lang="en-US" sz="1200" dirty="0" smtClean="0">
                  <a:solidFill>
                    <a:srgbClr val="FF0000"/>
                  </a:solidFill>
                  <a:latin typeface="Arial" pitchFamily="34" charset="0"/>
                </a:rPr>
                <a:t>Cosmo/Skymed-1 Oct 19 09:41</a:t>
              </a:r>
              <a:endParaRPr lang="en-US" sz="1200" dirty="0">
                <a:solidFill>
                  <a:srgbClr val="FF0000"/>
                </a:solidFill>
                <a:latin typeface="Arial" pitchFamily="34" charset="0"/>
              </a:endParaRPr>
            </a:p>
          </p:txBody>
        </p:sp>
      </p:grpSp>
      <p:grpSp>
        <p:nvGrpSpPr>
          <p:cNvPr id="43" name="Group 42"/>
          <p:cNvGrpSpPr/>
          <p:nvPr/>
        </p:nvGrpSpPr>
        <p:grpSpPr>
          <a:xfrm>
            <a:off x="0" y="593725"/>
            <a:ext cx="9144000" cy="5670550"/>
            <a:chOff x="0" y="593725"/>
            <a:chExt cx="9144000" cy="5670550"/>
          </a:xfrm>
        </p:grpSpPr>
        <p:pic>
          <p:nvPicPr>
            <p:cNvPr id="13" name="Picture 1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54"/>
            <p:cNvSpPr txBox="1"/>
            <p:nvPr/>
          </p:nvSpPr>
          <p:spPr>
            <a:xfrm>
              <a:off x="5394960" y="1463040"/>
              <a:ext cx="2837329" cy="1754326"/>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chemeClr val="bg2">
                      <a:lumMod val="50000"/>
                    </a:schemeClr>
                  </a:solidFill>
                  <a:latin typeface="Arial" pitchFamily="34" charset="0"/>
                </a:rPr>
                <a:t>Envisat</a:t>
              </a:r>
              <a:r>
                <a:rPr lang="en-US" sz="1200" dirty="0" smtClean="0">
                  <a:solidFill>
                    <a:schemeClr val="bg2">
                      <a:lumMod val="50000"/>
                    </a:schemeClr>
                  </a:solidFill>
                  <a:latin typeface="Arial" pitchFamily="34" charset="0"/>
                </a:rPr>
                <a:t> Oct 17 01:27</a:t>
              </a:r>
            </a:p>
            <a:p>
              <a:pPr algn="r"/>
              <a:r>
                <a:rPr lang="en-US" sz="1200" dirty="0" smtClean="0">
                  <a:solidFill>
                    <a:schemeClr val="bg2">
                      <a:lumMod val="50000"/>
                    </a:schemeClr>
                  </a:solidFill>
                  <a:latin typeface="Arial" pitchFamily="34" charset="0"/>
                </a:rPr>
                <a:t>Cosmo/Skymed-3 Oct 17 09:35</a:t>
              </a:r>
            </a:p>
            <a:p>
              <a:pPr algn="r"/>
              <a:r>
                <a:rPr lang="en-US" sz="1200" dirty="0" smtClean="0">
                  <a:solidFill>
                    <a:schemeClr val="bg2">
                      <a:lumMod val="50000"/>
                    </a:schemeClr>
                  </a:solidFill>
                  <a:latin typeface="Arial" pitchFamily="34" charset="0"/>
                </a:rPr>
                <a:t>Radarsat-2 Oct 17 21:41</a:t>
              </a:r>
            </a:p>
            <a:p>
              <a:pPr algn="r"/>
              <a:r>
                <a:rPr lang="en-US" sz="1200" dirty="0" smtClean="0">
                  <a:solidFill>
                    <a:schemeClr val="bg2">
                      <a:lumMod val="50000"/>
                    </a:schemeClr>
                  </a:solidFill>
                  <a:latin typeface="Arial" pitchFamily="34" charset="0"/>
                </a:rPr>
                <a:t>Cosmo/Skymed-3 Oct 17 21:53</a:t>
              </a:r>
            </a:p>
            <a:p>
              <a:pPr algn="r"/>
              <a:r>
                <a:rPr lang="en-US" sz="1200" dirty="0" smtClean="0">
                  <a:solidFill>
                    <a:schemeClr val="bg2">
                      <a:lumMod val="50000"/>
                    </a:schemeClr>
                  </a:solidFill>
                  <a:latin typeface="Arial" pitchFamily="34" charset="0"/>
                </a:rPr>
                <a:t>Cosmo/Skymed-3 Oct 18 20:12</a:t>
              </a:r>
            </a:p>
            <a:p>
              <a:pPr algn="r"/>
              <a:r>
                <a:rPr lang="en-US" sz="1200" dirty="0" smtClean="0">
                  <a:solidFill>
                    <a:schemeClr val="bg2">
                      <a:lumMod val="50000"/>
                    </a:schemeClr>
                  </a:solidFill>
                  <a:latin typeface="Arial" pitchFamily="34" charset="0"/>
                </a:rPr>
                <a:t>Cosmo/Skymed-1 Oct 19 09:41</a:t>
              </a:r>
            </a:p>
            <a:p>
              <a:pPr algn="r"/>
              <a:r>
                <a:rPr lang="en-US" sz="1200" dirty="0" smtClean="0">
                  <a:solidFill>
                    <a:srgbClr val="FF0000"/>
                  </a:solidFill>
                  <a:latin typeface="Arial" pitchFamily="34" charset="0"/>
                </a:rPr>
                <a:t>Cosmo/Skymed-3 Oct 19 22:30</a:t>
              </a:r>
            </a:p>
          </p:txBody>
        </p:sp>
      </p:grpSp>
      <p:grpSp>
        <p:nvGrpSpPr>
          <p:cNvPr id="45" name="Group 44"/>
          <p:cNvGrpSpPr/>
          <p:nvPr/>
        </p:nvGrpSpPr>
        <p:grpSpPr>
          <a:xfrm>
            <a:off x="0" y="593725"/>
            <a:ext cx="9144000" cy="5670550"/>
            <a:chOff x="0" y="593725"/>
            <a:chExt cx="9144000" cy="5670550"/>
          </a:xfrm>
        </p:grpSpPr>
        <p:pic>
          <p:nvPicPr>
            <p:cNvPr id="15" name="Picture 1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5392266" y="1463040"/>
              <a:ext cx="2837329" cy="1938992"/>
            </a:xfrm>
            <a:prstGeom prst="rect">
              <a:avLst/>
            </a:prstGeom>
            <a:noFill/>
          </p:spPr>
          <p:txBody>
            <a:bodyPr wrap="square" rtlCol="0">
              <a:spAutoFit/>
            </a:bodyPr>
            <a:lstStyle/>
            <a:p>
              <a:pPr algn="r"/>
              <a:r>
                <a:rPr lang="en-US" sz="1200" dirty="0" smtClean="0">
                  <a:solidFill>
                    <a:schemeClr val="bg2">
                      <a:lumMod val="50000"/>
                    </a:schemeClr>
                  </a:solidFill>
                  <a:latin typeface="Arial" pitchFamily="34" charset="0"/>
                </a:rPr>
                <a:t>Radarsat-2 Oct 15 21:00</a:t>
              </a:r>
            </a:p>
            <a:p>
              <a:pPr algn="r"/>
              <a:r>
                <a:rPr lang="en-US" sz="1200" dirty="0" smtClean="0">
                  <a:solidFill>
                    <a:schemeClr val="bg2">
                      <a:lumMod val="50000"/>
                    </a:schemeClr>
                  </a:solidFill>
                  <a:latin typeface="Arial" pitchFamily="34" charset="0"/>
                </a:rPr>
                <a:t>Cosmo/Skymed-3 </a:t>
              </a:r>
              <a:r>
                <a:rPr lang="en-US" sz="1200" dirty="0">
                  <a:solidFill>
                    <a:schemeClr val="bg2">
                      <a:lumMod val="50000"/>
                    </a:schemeClr>
                  </a:solidFill>
                  <a:latin typeface="Arial" pitchFamily="34" charset="0"/>
                </a:rPr>
                <a:t>Oct </a:t>
              </a:r>
              <a:r>
                <a:rPr lang="en-US" sz="1200" dirty="0" smtClean="0">
                  <a:solidFill>
                    <a:schemeClr val="bg2">
                      <a:lumMod val="50000"/>
                    </a:schemeClr>
                  </a:solidFill>
                  <a:latin typeface="Arial" pitchFamily="34" charset="0"/>
                </a:rPr>
                <a:t>16 09:17</a:t>
              </a:r>
            </a:p>
            <a:p>
              <a:pPr algn="r"/>
              <a:r>
                <a:rPr lang="en-US" sz="1200" dirty="0" err="1" smtClean="0">
                  <a:solidFill>
                    <a:schemeClr val="bg2">
                      <a:lumMod val="50000"/>
                    </a:schemeClr>
                  </a:solidFill>
                  <a:latin typeface="Arial" pitchFamily="34" charset="0"/>
                </a:rPr>
                <a:t>Envisat</a:t>
              </a:r>
              <a:r>
                <a:rPr lang="en-US" sz="1200" dirty="0" smtClean="0">
                  <a:solidFill>
                    <a:schemeClr val="bg2">
                      <a:lumMod val="50000"/>
                    </a:schemeClr>
                  </a:solidFill>
                  <a:latin typeface="Arial" pitchFamily="34" charset="0"/>
                </a:rPr>
                <a:t> Oct 17 01:27</a:t>
              </a:r>
            </a:p>
            <a:p>
              <a:pPr algn="r"/>
              <a:r>
                <a:rPr lang="en-US" sz="1200" dirty="0" smtClean="0">
                  <a:solidFill>
                    <a:schemeClr val="bg2">
                      <a:lumMod val="50000"/>
                    </a:schemeClr>
                  </a:solidFill>
                  <a:latin typeface="Arial" pitchFamily="34" charset="0"/>
                </a:rPr>
                <a:t>Cosmo/Skymed-3 Oct 17 09:35</a:t>
              </a:r>
            </a:p>
            <a:p>
              <a:pPr algn="r"/>
              <a:r>
                <a:rPr lang="en-US" sz="1200" dirty="0" smtClean="0">
                  <a:solidFill>
                    <a:schemeClr val="bg2">
                      <a:lumMod val="50000"/>
                    </a:schemeClr>
                  </a:solidFill>
                  <a:latin typeface="Arial" pitchFamily="34" charset="0"/>
                </a:rPr>
                <a:t>Radarsat-2 Oct 17 21:41</a:t>
              </a:r>
            </a:p>
            <a:p>
              <a:pPr algn="r"/>
              <a:r>
                <a:rPr lang="en-US" sz="1200" dirty="0" smtClean="0">
                  <a:solidFill>
                    <a:schemeClr val="bg2">
                      <a:lumMod val="50000"/>
                    </a:schemeClr>
                  </a:solidFill>
                  <a:latin typeface="Arial" pitchFamily="34" charset="0"/>
                </a:rPr>
                <a:t>Cosmo/Skymed-3 Oct 17 21:53</a:t>
              </a:r>
            </a:p>
            <a:p>
              <a:pPr algn="r"/>
              <a:r>
                <a:rPr lang="en-US" sz="1200" dirty="0" smtClean="0">
                  <a:solidFill>
                    <a:schemeClr val="bg2">
                      <a:lumMod val="50000"/>
                    </a:schemeClr>
                  </a:solidFill>
                  <a:latin typeface="Arial" pitchFamily="34" charset="0"/>
                </a:rPr>
                <a:t>Cosmo/Skymed-3 Oct 18 20:12</a:t>
              </a:r>
            </a:p>
            <a:p>
              <a:pPr algn="r"/>
              <a:r>
                <a:rPr lang="en-US" sz="1200" dirty="0" smtClean="0">
                  <a:solidFill>
                    <a:schemeClr val="bg2">
                      <a:lumMod val="50000"/>
                    </a:schemeClr>
                  </a:solidFill>
                  <a:latin typeface="Arial" pitchFamily="34" charset="0"/>
                </a:rPr>
                <a:t>Cosmo/Skymed-1 Oct 19 09:41</a:t>
              </a:r>
            </a:p>
            <a:p>
              <a:pPr algn="r"/>
              <a:r>
                <a:rPr lang="en-US" sz="1200" dirty="0" smtClean="0">
                  <a:solidFill>
                    <a:schemeClr val="bg2">
                      <a:lumMod val="50000"/>
                    </a:schemeClr>
                  </a:solidFill>
                  <a:latin typeface="Arial" pitchFamily="34" charset="0"/>
                </a:rPr>
                <a:t>Cosmo/Skymed-3 Oct 19 22:30</a:t>
              </a:r>
            </a:p>
            <a:p>
              <a:pPr algn="r"/>
              <a:r>
                <a:rPr lang="en-US" sz="1200" dirty="0" err="1" smtClean="0">
                  <a:solidFill>
                    <a:srgbClr val="FF0000"/>
                  </a:solidFill>
                  <a:latin typeface="Arial" pitchFamily="34" charset="0"/>
                </a:rPr>
                <a:t>TerraSAR</a:t>
              </a:r>
              <a:r>
                <a:rPr lang="en-US" sz="1200" dirty="0" smtClean="0">
                  <a:solidFill>
                    <a:srgbClr val="FF0000"/>
                  </a:solidFill>
                  <a:latin typeface="Arial" pitchFamily="34" charset="0"/>
                </a:rPr>
                <a:t>-X Oct 21 22:05</a:t>
              </a:r>
            </a:p>
          </p:txBody>
        </p:sp>
      </p:grpSp>
    </p:spTree>
    <p:extLst>
      <p:ext uri="{BB962C8B-B14F-4D97-AF65-F5344CB8AC3E}">
        <p14:creationId xmlns:p14="http://schemas.microsoft.com/office/powerpoint/2010/main" val="4198602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14"/>
          <p:cNvSpPr txBox="1">
            <a:spLocks noChangeArrowheads="1"/>
          </p:cNvSpPr>
          <p:nvPr/>
        </p:nvSpPr>
        <p:spPr bwMode="auto">
          <a:xfrm>
            <a:off x="91440" y="4297680"/>
            <a:ext cx="201168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17° </a:t>
            </a:r>
            <a:r>
              <a:rPr lang="en-US" sz="1400" dirty="0"/>
              <a:t>00’ 28” N</a:t>
            </a:r>
          </a:p>
          <a:p>
            <a:pPr eaLnBrk="1" hangingPunct="1"/>
            <a:r>
              <a:rPr lang="en-US" sz="1400" dirty="0" smtClean="0"/>
              <a:t>133° </a:t>
            </a:r>
            <a:r>
              <a:rPr lang="en-US" sz="1400" dirty="0"/>
              <a:t>30’ 44” </a:t>
            </a:r>
            <a:r>
              <a:rPr lang="en-US" sz="1400" dirty="0" smtClean="0"/>
              <a:t>E</a:t>
            </a:r>
          </a:p>
          <a:p>
            <a:pPr eaLnBrk="1" hangingPunct="1"/>
            <a:r>
              <a:rPr lang="en-US" sz="1400" dirty="0" smtClean="0"/>
              <a:t>Major Axis: 25.6 km</a:t>
            </a:r>
          </a:p>
          <a:p>
            <a:pPr eaLnBrk="1" hangingPunct="1"/>
            <a:r>
              <a:rPr lang="en-US" sz="1400" dirty="0" smtClean="0"/>
              <a:t>Minor Axis: 18.8 km</a:t>
            </a:r>
          </a:p>
          <a:p>
            <a:pPr eaLnBrk="1" hangingPunct="1"/>
            <a:r>
              <a:rPr lang="en-US" sz="1400" dirty="0" smtClean="0"/>
              <a:t>Azimuth: -34.1°</a:t>
            </a:r>
          </a:p>
          <a:p>
            <a:pPr eaLnBrk="1" hangingPunct="1"/>
            <a:endParaRPr lang="en-US" sz="1400" dirty="0" smtClean="0"/>
          </a:p>
          <a:p>
            <a:pPr eaLnBrk="1" hangingPunct="1"/>
            <a:endParaRPr lang="en-US" sz="1400" dirty="0"/>
          </a:p>
        </p:txBody>
      </p:sp>
      <p:sp>
        <p:nvSpPr>
          <p:cNvPr id="24"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15, 2010 20:06 GMT</a:t>
            </a:r>
            <a:endParaRPr lang="en-US" dirty="0"/>
          </a:p>
        </p:txBody>
      </p:sp>
      <p:pic>
        <p:nvPicPr>
          <p:cNvPr id="7" name="Picture 4" descr="\\alexandria\home\home\kpolk\scripts\logos\mda_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64275"/>
            <a:ext cx="9366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5/18/2011</a:t>
            </a:r>
            <a:endParaRPr lang="en-US"/>
          </a:p>
        </p:txBody>
      </p:sp>
      <p:sp>
        <p:nvSpPr>
          <p:cNvPr id="5" name="Footer Placeholder 4"/>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5120" y="1005840"/>
            <a:ext cx="2366682" cy="1828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960438"/>
            <a:ext cx="5107746" cy="5486400"/>
          </a:xfrm>
          <a:prstGeom prst="rect">
            <a:avLst/>
          </a:prstGeom>
        </p:spPr>
      </p:pic>
      <p:sp>
        <p:nvSpPr>
          <p:cNvPr id="11" name="TextBox 10"/>
          <p:cNvSpPr txBox="1"/>
          <p:nvPr/>
        </p:nvSpPr>
        <p:spPr>
          <a:xfrm>
            <a:off x="91440" y="1280160"/>
            <a:ext cx="2194560" cy="2862322"/>
          </a:xfrm>
          <a:prstGeom prst="rect">
            <a:avLst/>
          </a:prstGeom>
          <a:noFill/>
        </p:spPr>
        <p:txBody>
          <a:bodyPr wrap="square" rtlCol="0">
            <a:spAutoFit/>
          </a:bodyPr>
          <a:lstStyle/>
          <a:p>
            <a:r>
              <a:rPr lang="en-US" dirty="0" smtClean="0"/>
              <a:t>Radarsat-2</a:t>
            </a:r>
          </a:p>
          <a:p>
            <a:r>
              <a:rPr lang="en-US" dirty="0" smtClean="0"/>
              <a:t>Polarization:  HH,HV</a:t>
            </a:r>
          </a:p>
          <a:p>
            <a:r>
              <a:rPr lang="en-US" dirty="0" smtClean="0"/>
              <a:t>Beam:            SCWA</a:t>
            </a:r>
          </a:p>
          <a:p>
            <a:r>
              <a:rPr lang="en-US" dirty="0" smtClean="0"/>
              <a:t>Resolution:    100m</a:t>
            </a:r>
          </a:p>
          <a:p>
            <a:endParaRPr lang="en-US" dirty="0"/>
          </a:p>
          <a:p>
            <a:r>
              <a:rPr lang="en-US" dirty="0" smtClean="0"/>
              <a:t>USAF C130</a:t>
            </a:r>
          </a:p>
          <a:p>
            <a:r>
              <a:rPr lang="en-US" dirty="0" smtClean="0"/>
              <a:t>Oct 15, 21:15 Outbound</a:t>
            </a:r>
          </a:p>
          <a:p>
            <a:r>
              <a:rPr lang="en-US" dirty="0" smtClean="0"/>
              <a:t>Oct 15, 02:00 </a:t>
            </a:r>
          </a:p>
          <a:p>
            <a:r>
              <a:rPr lang="en-US" dirty="0" smtClean="0"/>
              <a:t>Cross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14"/>
          <p:cNvSpPr txBox="1">
            <a:spLocks noChangeArrowheads="1"/>
          </p:cNvSpPr>
          <p:nvPr/>
        </p:nvSpPr>
        <p:spPr bwMode="auto">
          <a:xfrm>
            <a:off x="91440" y="1280160"/>
            <a:ext cx="21945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dirty="0" err="1" smtClean="0"/>
              <a:t>Envisat</a:t>
            </a:r>
            <a:r>
              <a:rPr lang="en-US" dirty="0" smtClean="0"/>
              <a:t> ASAR</a:t>
            </a:r>
          </a:p>
          <a:p>
            <a:pPr eaLnBrk="1" hangingPunct="1"/>
            <a:r>
              <a:rPr lang="en-US" dirty="0" smtClean="0"/>
              <a:t>Polarization:      VV</a:t>
            </a:r>
          </a:p>
          <a:p>
            <a:pPr eaLnBrk="1" hangingPunct="1"/>
            <a:r>
              <a:rPr lang="en-US" dirty="0" smtClean="0"/>
              <a:t>Beam:            WSM</a:t>
            </a:r>
          </a:p>
          <a:p>
            <a:pPr eaLnBrk="1" hangingPunct="1"/>
            <a:r>
              <a:rPr lang="en-US" dirty="0" smtClean="0"/>
              <a:t>Resolution:  150 m</a:t>
            </a:r>
          </a:p>
          <a:p>
            <a:pPr eaLnBrk="1" hangingPunct="1"/>
            <a:endParaRPr lang="en-US" dirty="0"/>
          </a:p>
          <a:p>
            <a:r>
              <a:rPr lang="en-US" dirty="0"/>
              <a:t>USAF C130</a:t>
            </a:r>
          </a:p>
          <a:p>
            <a:r>
              <a:rPr lang="en-US" dirty="0" smtClean="0"/>
              <a:t>Oct 17, 00:00</a:t>
            </a:r>
          </a:p>
          <a:p>
            <a:r>
              <a:rPr lang="en-US" dirty="0" smtClean="0"/>
              <a:t>Cross</a:t>
            </a:r>
            <a:endParaRPr lang="en-US" dirty="0"/>
          </a:p>
        </p:txBody>
      </p:sp>
      <p:sp>
        <p:nvSpPr>
          <p:cNvPr id="21" name="Title 3"/>
          <p:cNvSpPr>
            <a:spLocks noGrp="1"/>
          </p:cNvSpPr>
          <p:nvPr>
            <p:ph type="title"/>
          </p:nvPr>
        </p:nvSpPr>
        <p:spPr>
          <a:xfrm>
            <a:off x="301752" y="381000"/>
            <a:ext cx="8686800" cy="841248"/>
          </a:xfrm>
        </p:spPr>
        <p:txBody>
          <a:bodyPr/>
          <a:lstStyle/>
          <a:p>
            <a:pPr>
              <a:defRPr/>
            </a:pPr>
            <a:r>
              <a:rPr lang="en-US" dirty="0" smtClean="0"/>
              <a:t>Typhoon </a:t>
            </a:r>
            <a:r>
              <a:rPr lang="en-US" dirty="0" err="1" smtClean="0"/>
              <a:t>Megi</a:t>
            </a:r>
            <a:r>
              <a:rPr lang="en-US" dirty="0" smtClean="0"/>
              <a:t> Oct 1</a:t>
            </a:r>
            <a:r>
              <a:rPr lang="en-US" dirty="0"/>
              <a:t>7</a:t>
            </a:r>
            <a:r>
              <a:rPr lang="en-US" dirty="0" smtClean="0"/>
              <a:t>, 2010 01:27 GMT</a:t>
            </a:r>
            <a:endParaRPr lang="en-US" dirty="0"/>
          </a:p>
        </p:txBody>
      </p:sp>
      <p:sp>
        <p:nvSpPr>
          <p:cNvPr id="2" name="Date Placeholder 1"/>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120" y="1008530"/>
            <a:ext cx="2366682" cy="1828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7082" y="914400"/>
            <a:ext cx="6051177" cy="5486400"/>
          </a:xfrm>
          <a:prstGeom prst="rect">
            <a:avLst/>
          </a:prstGeom>
        </p:spPr>
      </p:pic>
      <p:pic>
        <p:nvPicPr>
          <p:cNvPr id="72706" name="Picture 2" descr="C:\Users\mcaruso\Pictures\Logo4_ES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957" y="6263640"/>
            <a:ext cx="694509" cy="2743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p:cNvSpPr txBox="1">
            <a:spLocks noChangeArrowheads="1"/>
          </p:cNvSpPr>
          <p:nvPr/>
        </p:nvSpPr>
        <p:spPr bwMode="auto">
          <a:xfrm>
            <a:off x="91440" y="4297680"/>
            <a:ext cx="201168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18° 39’ 47” N</a:t>
            </a:r>
            <a:endParaRPr lang="en-US" sz="1400" dirty="0"/>
          </a:p>
          <a:p>
            <a:pPr eaLnBrk="1" hangingPunct="1"/>
            <a:r>
              <a:rPr lang="en-US" sz="1400" dirty="0" smtClean="0"/>
              <a:t>127° 04’ 52” E</a:t>
            </a:r>
          </a:p>
          <a:p>
            <a:pPr eaLnBrk="1" hangingPunct="1"/>
            <a:r>
              <a:rPr lang="en-US" sz="1400" dirty="0" smtClean="0"/>
              <a:t>Major Axis: 20.8 km</a:t>
            </a:r>
          </a:p>
          <a:p>
            <a:pPr eaLnBrk="1" hangingPunct="1"/>
            <a:r>
              <a:rPr lang="en-US" sz="1400" dirty="0" smtClean="0"/>
              <a:t>Minor Axis: 12.7 km</a:t>
            </a:r>
          </a:p>
          <a:p>
            <a:pPr eaLnBrk="1" hangingPunct="1"/>
            <a:r>
              <a:rPr lang="en-US" sz="1400" dirty="0" smtClean="0"/>
              <a:t>Azimuth:     97.5°</a:t>
            </a:r>
          </a:p>
          <a:p>
            <a:pPr eaLnBrk="1" hangingPunct="1"/>
            <a:endParaRPr lang="en-US" sz="1400" dirty="0" smtClean="0"/>
          </a:p>
          <a:p>
            <a:pPr eaLnBrk="1" hangingPunct="1"/>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4"/>
          <p:cNvSpPr txBox="1">
            <a:spLocks noChangeArrowheads="1"/>
          </p:cNvSpPr>
          <p:nvPr/>
        </p:nvSpPr>
        <p:spPr bwMode="auto">
          <a:xfrm>
            <a:off x="91440" y="1280160"/>
            <a:ext cx="20116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dirty="0" smtClean="0"/>
              <a:t>Cosmo/Skymed3</a:t>
            </a:r>
          </a:p>
          <a:p>
            <a:pPr eaLnBrk="1" hangingPunct="1"/>
            <a:r>
              <a:rPr lang="en-US" dirty="0" smtClean="0"/>
              <a:t>Polarization       VV</a:t>
            </a:r>
          </a:p>
          <a:p>
            <a:pPr eaLnBrk="1" hangingPunct="1"/>
            <a:r>
              <a:rPr lang="en-US" dirty="0" smtClean="0"/>
              <a:t>Beam:                HR</a:t>
            </a:r>
          </a:p>
          <a:p>
            <a:pPr eaLnBrk="1" hangingPunct="1"/>
            <a:r>
              <a:rPr lang="en-US" dirty="0" smtClean="0"/>
              <a:t>Resolution:  100 m</a:t>
            </a:r>
          </a:p>
          <a:p>
            <a:pPr eaLnBrk="1" hangingPunct="1"/>
            <a:endParaRPr lang="en-US" dirty="0"/>
          </a:p>
          <a:p>
            <a:r>
              <a:rPr lang="en-US" dirty="0"/>
              <a:t>USAF C130</a:t>
            </a:r>
          </a:p>
          <a:p>
            <a:r>
              <a:rPr lang="en-US" dirty="0"/>
              <a:t>Oct </a:t>
            </a:r>
            <a:r>
              <a:rPr lang="en-US" dirty="0" smtClean="0"/>
              <a:t>17, 13:00</a:t>
            </a:r>
          </a:p>
          <a:p>
            <a:r>
              <a:rPr lang="en-US" dirty="0" smtClean="0"/>
              <a:t>Cross </a:t>
            </a:r>
            <a:endParaRPr lang="en-US" dirty="0"/>
          </a:p>
        </p:txBody>
      </p:sp>
      <p:sp>
        <p:nvSpPr>
          <p:cNvPr id="21"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1</a:t>
            </a:r>
            <a:r>
              <a:rPr lang="en-US" dirty="0"/>
              <a:t>7</a:t>
            </a:r>
            <a:r>
              <a:rPr lang="en-US" dirty="0" smtClean="0"/>
              <a:t>, 2010 09:35 GMT</a:t>
            </a:r>
            <a:endParaRPr lang="en-US" dirty="0"/>
          </a:p>
        </p:txBody>
      </p:sp>
      <p:sp>
        <p:nvSpPr>
          <p:cNvPr id="2" name="Date Placeholder 1"/>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5120" y="1005840"/>
            <a:ext cx="2366682" cy="18288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91200"/>
            <a:ext cx="1196340" cy="914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990600"/>
            <a:ext cx="6051177" cy="5486400"/>
          </a:xfrm>
          <a:prstGeom prst="rect">
            <a:avLst/>
          </a:prstGeom>
        </p:spPr>
      </p:pic>
      <p:sp>
        <p:nvSpPr>
          <p:cNvPr id="10" name="TextBox 14"/>
          <p:cNvSpPr txBox="1">
            <a:spLocks noChangeArrowheads="1"/>
          </p:cNvSpPr>
          <p:nvPr/>
        </p:nvSpPr>
        <p:spPr bwMode="auto">
          <a:xfrm>
            <a:off x="91440" y="4297680"/>
            <a:ext cx="21945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18° 13’ 55” N</a:t>
            </a:r>
            <a:endParaRPr lang="en-US" sz="1400" dirty="0"/>
          </a:p>
          <a:p>
            <a:pPr eaLnBrk="1" hangingPunct="1"/>
            <a:r>
              <a:rPr lang="en-US" sz="1400" dirty="0" smtClean="0"/>
              <a:t>125° 29’ 49” E</a:t>
            </a:r>
          </a:p>
          <a:p>
            <a:pPr eaLnBrk="1" hangingPunct="1"/>
            <a:r>
              <a:rPr lang="en-US" sz="1400" dirty="0" smtClean="0"/>
              <a:t>Major Axis: 45.3/19.7 km</a:t>
            </a:r>
          </a:p>
          <a:p>
            <a:pPr eaLnBrk="1" hangingPunct="1"/>
            <a:r>
              <a:rPr lang="en-US" sz="1400" dirty="0" smtClean="0"/>
              <a:t>Minor Axis: 44.6/11.1 km</a:t>
            </a:r>
          </a:p>
          <a:p>
            <a:pPr eaLnBrk="1" hangingPunct="1"/>
            <a:r>
              <a:rPr lang="en-US" sz="1400" dirty="0" smtClean="0"/>
              <a:t>Azimuth:    49.2°/111.0°</a:t>
            </a:r>
          </a:p>
          <a:p>
            <a:pPr eaLnBrk="1" hangingPunct="1"/>
            <a:endParaRPr lang="en-US" sz="1400" dirty="0" smtClean="0"/>
          </a:p>
          <a:p>
            <a:pPr eaLnBrk="1" hangingPunct="1"/>
            <a:endParaRPr lang="en-US" sz="1400" dirty="0"/>
          </a:p>
        </p:txBody>
      </p:sp>
    </p:spTree>
    <p:extLst>
      <p:ext uri="{BB962C8B-B14F-4D97-AF65-F5344CB8AC3E}">
        <p14:creationId xmlns:p14="http://schemas.microsoft.com/office/powerpoint/2010/main" val="22241661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alexandria\home\home\kpolk\scripts\logos\mda_2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6182178"/>
            <a:ext cx="9366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4"/>
          <p:cNvSpPr txBox="1">
            <a:spLocks noChangeArrowheads="1"/>
          </p:cNvSpPr>
          <p:nvPr/>
        </p:nvSpPr>
        <p:spPr bwMode="auto">
          <a:xfrm>
            <a:off x="91440" y="1280160"/>
            <a:ext cx="219456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r>
              <a:rPr lang="en-US" dirty="0"/>
              <a:t>Radarsat-2</a:t>
            </a:r>
          </a:p>
          <a:p>
            <a:r>
              <a:rPr lang="en-US" dirty="0"/>
              <a:t>Polarization:  HH,HV</a:t>
            </a:r>
          </a:p>
          <a:p>
            <a:r>
              <a:rPr lang="en-US" dirty="0"/>
              <a:t>Beam:            SCWA</a:t>
            </a:r>
          </a:p>
          <a:p>
            <a:r>
              <a:rPr lang="en-US" dirty="0"/>
              <a:t>Resolution:    100m</a:t>
            </a:r>
          </a:p>
          <a:p>
            <a:pPr eaLnBrk="1" hangingPunct="1"/>
            <a:endParaRPr lang="en-US" dirty="0"/>
          </a:p>
        </p:txBody>
      </p:sp>
      <p:sp>
        <p:nvSpPr>
          <p:cNvPr id="21"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1</a:t>
            </a:r>
            <a:r>
              <a:rPr lang="en-US" dirty="0"/>
              <a:t>7</a:t>
            </a:r>
            <a:r>
              <a:rPr lang="en-US" dirty="0" smtClean="0"/>
              <a:t>, 2010 21:41 GMT</a:t>
            </a:r>
            <a:endParaRPr lang="en-US" dirty="0"/>
          </a:p>
        </p:txBody>
      </p:sp>
      <p:sp>
        <p:nvSpPr>
          <p:cNvPr id="2" name="Date Placeholder 1"/>
          <p:cNvSpPr>
            <a:spLocks noGrp="1"/>
          </p:cNvSpPr>
          <p:nvPr>
            <p:ph type="dt" sz="half" idx="10"/>
          </p:nvPr>
        </p:nvSpPr>
        <p:spPr/>
        <p:txBody>
          <a:bodyPr/>
          <a:lstStyle/>
          <a:p>
            <a:pPr>
              <a:defRPr/>
            </a:pPr>
            <a:r>
              <a:rPr lang="en-US" smtClean="0"/>
              <a:t>5/18/2011</a:t>
            </a:r>
            <a:endParaRPr lang="en-US"/>
          </a:p>
        </p:txBody>
      </p:sp>
      <p:sp>
        <p:nvSpPr>
          <p:cNvPr id="5" name="Footer Placeholder 4"/>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120" y="1005840"/>
            <a:ext cx="2366682" cy="1828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990600"/>
            <a:ext cx="4069225" cy="5486400"/>
          </a:xfrm>
          <a:prstGeom prst="rect">
            <a:avLst/>
          </a:prstGeom>
        </p:spPr>
      </p:pic>
      <p:sp>
        <p:nvSpPr>
          <p:cNvPr id="9" name="TextBox 14"/>
          <p:cNvSpPr txBox="1">
            <a:spLocks noChangeArrowheads="1"/>
          </p:cNvSpPr>
          <p:nvPr/>
        </p:nvSpPr>
        <p:spPr bwMode="auto">
          <a:xfrm>
            <a:off x="91440" y="4297680"/>
            <a:ext cx="21945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17° 21’ 07” N</a:t>
            </a:r>
            <a:endParaRPr lang="en-US" sz="1400" dirty="0"/>
          </a:p>
          <a:p>
            <a:pPr eaLnBrk="1" hangingPunct="1"/>
            <a:r>
              <a:rPr lang="en-US" sz="1400" dirty="0" smtClean="0"/>
              <a:t>123° 40’ 34” E</a:t>
            </a:r>
          </a:p>
          <a:p>
            <a:pPr eaLnBrk="1" hangingPunct="1"/>
            <a:r>
              <a:rPr lang="en-US" sz="1400" dirty="0" smtClean="0"/>
              <a:t>Major Axis: 42.9/17.4 km</a:t>
            </a:r>
          </a:p>
          <a:p>
            <a:pPr eaLnBrk="1" hangingPunct="1"/>
            <a:r>
              <a:rPr lang="en-US" sz="1400" dirty="0" smtClean="0"/>
              <a:t>Minor Axis: 31.2/11.6 km</a:t>
            </a:r>
          </a:p>
          <a:p>
            <a:pPr eaLnBrk="1" hangingPunct="1"/>
            <a:r>
              <a:rPr lang="en-US" sz="1400" dirty="0" smtClean="0"/>
              <a:t>Azimuth:      6.8°/125.6°</a:t>
            </a:r>
          </a:p>
          <a:p>
            <a:pPr eaLnBrk="1" hangingPunct="1"/>
            <a:endParaRPr lang="en-US" sz="1400" dirty="0" smtClean="0"/>
          </a:p>
          <a:p>
            <a:pPr eaLnBrk="1" hangingPunct="1"/>
            <a:endParaRPr 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14"/>
          <p:cNvSpPr txBox="1">
            <a:spLocks noChangeArrowheads="1"/>
          </p:cNvSpPr>
          <p:nvPr/>
        </p:nvSpPr>
        <p:spPr bwMode="auto">
          <a:xfrm>
            <a:off x="91440" y="1280160"/>
            <a:ext cx="219456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dirty="0"/>
              <a:t>Cosmo/Skymed3</a:t>
            </a:r>
          </a:p>
          <a:p>
            <a:pPr eaLnBrk="1" hangingPunct="1"/>
            <a:r>
              <a:rPr lang="en-US" dirty="0"/>
              <a:t>Polarization       VV</a:t>
            </a:r>
          </a:p>
          <a:p>
            <a:pPr eaLnBrk="1" hangingPunct="1"/>
            <a:r>
              <a:rPr lang="en-US" dirty="0"/>
              <a:t>Beam:                HR</a:t>
            </a:r>
          </a:p>
          <a:p>
            <a:pPr eaLnBrk="1" hangingPunct="1"/>
            <a:r>
              <a:rPr lang="en-US" dirty="0"/>
              <a:t>Resolution:  100 m </a:t>
            </a:r>
          </a:p>
          <a:p>
            <a:pPr eaLnBrk="1" hangingPunct="1"/>
            <a:endParaRPr lang="en-US" dirty="0"/>
          </a:p>
        </p:txBody>
      </p:sp>
      <p:sp>
        <p:nvSpPr>
          <p:cNvPr id="21"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1</a:t>
            </a:r>
            <a:r>
              <a:rPr lang="en-US" dirty="0"/>
              <a:t>7</a:t>
            </a:r>
            <a:r>
              <a:rPr lang="en-US" dirty="0" smtClean="0"/>
              <a:t>, 2010 21:53 GMT</a:t>
            </a:r>
            <a:endParaRPr lang="en-US" dirty="0"/>
          </a:p>
        </p:txBody>
      </p:sp>
      <p:sp>
        <p:nvSpPr>
          <p:cNvPr id="3" name="Date Placeholder 2"/>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130" y="1066800"/>
            <a:ext cx="4783670" cy="5486400"/>
          </a:xfrm>
          <a:prstGeom prst="rect">
            <a:avLst/>
          </a:prstGeom>
        </p:spPr>
      </p:pic>
      <p:pic>
        <p:nvPicPr>
          <p:cNvPr id="68610" name="Picture 2" descr="Y:\gsamuels\PLOTS\SAT_Footprints\CSKS3_GEC_B_HR_03_VV_RA_FF_20101017215358_20101017215457.MBI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120" y="1005840"/>
            <a:ext cx="2366682"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4"/>
          <p:cNvSpPr txBox="1">
            <a:spLocks noChangeArrowheads="1"/>
          </p:cNvSpPr>
          <p:nvPr/>
        </p:nvSpPr>
        <p:spPr bwMode="auto">
          <a:xfrm>
            <a:off x="91440" y="4297680"/>
            <a:ext cx="21945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17° 28’ 23” N</a:t>
            </a:r>
            <a:endParaRPr lang="en-US" sz="1400" dirty="0"/>
          </a:p>
          <a:p>
            <a:pPr eaLnBrk="1" hangingPunct="1"/>
            <a:r>
              <a:rPr lang="en-US" sz="1400" dirty="0" smtClean="0"/>
              <a:t>123° 43’ 08” E</a:t>
            </a:r>
          </a:p>
          <a:p>
            <a:pPr eaLnBrk="1" hangingPunct="1"/>
            <a:r>
              <a:rPr lang="en-US" sz="1400" dirty="0" smtClean="0"/>
              <a:t>Major Axis: 46.2/21.6 km</a:t>
            </a:r>
          </a:p>
          <a:p>
            <a:pPr eaLnBrk="1" hangingPunct="1"/>
            <a:r>
              <a:rPr lang="en-US" sz="1400" dirty="0" smtClean="0"/>
              <a:t>Minor Axis: 38.0/10.9 km</a:t>
            </a:r>
          </a:p>
          <a:p>
            <a:pPr eaLnBrk="1" hangingPunct="1"/>
            <a:r>
              <a:rPr lang="en-US" sz="1400" dirty="0" smtClean="0"/>
              <a:t>Azimuth:     91.8°/102.9°</a:t>
            </a:r>
          </a:p>
          <a:p>
            <a:pPr eaLnBrk="1" hangingPunct="1"/>
            <a:endParaRPr lang="en-US" sz="1400" dirty="0" smtClean="0"/>
          </a:p>
          <a:p>
            <a:pPr eaLnBrk="1" hangingPunct="1"/>
            <a:endParaRPr lang="en-US"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14"/>
          <p:cNvSpPr txBox="1">
            <a:spLocks noChangeArrowheads="1"/>
          </p:cNvSpPr>
          <p:nvPr/>
        </p:nvSpPr>
        <p:spPr bwMode="auto">
          <a:xfrm>
            <a:off x="91440" y="1280160"/>
            <a:ext cx="219456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dirty="0" smtClean="0"/>
              <a:t>Cosmo/Skymed3</a:t>
            </a:r>
          </a:p>
          <a:p>
            <a:pPr eaLnBrk="1" hangingPunct="1"/>
            <a:r>
              <a:rPr lang="en-US" dirty="0"/>
              <a:t>Polarization       VV</a:t>
            </a:r>
          </a:p>
          <a:p>
            <a:pPr eaLnBrk="1" hangingPunct="1"/>
            <a:r>
              <a:rPr lang="en-US" dirty="0"/>
              <a:t>Beam:                HR</a:t>
            </a:r>
          </a:p>
          <a:p>
            <a:pPr eaLnBrk="1" hangingPunct="1"/>
            <a:r>
              <a:rPr lang="en-US" dirty="0"/>
              <a:t>Resolution:  100 m </a:t>
            </a:r>
          </a:p>
          <a:p>
            <a:pPr eaLnBrk="1" hangingPunct="1"/>
            <a:r>
              <a:rPr lang="en-US" sz="1400" dirty="0" smtClean="0"/>
              <a:t> </a:t>
            </a:r>
            <a:endParaRPr lang="en-US" sz="1400" dirty="0"/>
          </a:p>
        </p:txBody>
      </p:sp>
      <p:sp>
        <p:nvSpPr>
          <p:cNvPr id="21"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18, 2010 22:12 GMT</a:t>
            </a:r>
            <a:endParaRPr lang="en-US" dirty="0"/>
          </a:p>
        </p:txBody>
      </p:sp>
      <p:sp>
        <p:nvSpPr>
          <p:cNvPr id="2" name="Date Placeholder 1"/>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791200"/>
            <a:ext cx="1196340" cy="914400"/>
          </a:xfrm>
          <a:prstGeom prst="rect">
            <a:avLst/>
          </a:prstGeom>
        </p:spPr>
      </p:pic>
      <p:pic>
        <p:nvPicPr>
          <p:cNvPr id="69634" name="Picture 2" descr="Y:\gsamuels\PLOTS\SAT_Footprints\CSKS3_GEC_B_HR_03_VV_RA_SF_20101018221202_20101018221256.MBI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120" y="1003300"/>
            <a:ext cx="23666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999100"/>
            <a:ext cx="5056889" cy="5486400"/>
          </a:xfrm>
          <a:prstGeom prst="rect">
            <a:avLst/>
          </a:prstGeom>
        </p:spPr>
      </p:pic>
      <p:sp>
        <p:nvSpPr>
          <p:cNvPr id="9" name="TextBox 14"/>
          <p:cNvSpPr txBox="1">
            <a:spLocks noChangeArrowheads="1"/>
          </p:cNvSpPr>
          <p:nvPr/>
        </p:nvSpPr>
        <p:spPr bwMode="auto">
          <a:xfrm>
            <a:off x="91440" y="4297680"/>
            <a:ext cx="21945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16° 14’ 13” N</a:t>
            </a:r>
            <a:endParaRPr lang="en-US" sz="1400" dirty="0"/>
          </a:p>
          <a:p>
            <a:pPr eaLnBrk="1" hangingPunct="1"/>
            <a:r>
              <a:rPr lang="en-US" sz="1400" dirty="0" smtClean="0"/>
              <a:t>119° 30’ 54” E</a:t>
            </a:r>
          </a:p>
          <a:p>
            <a:pPr eaLnBrk="1" hangingPunct="1"/>
            <a:r>
              <a:rPr lang="en-US" sz="1400" dirty="0" smtClean="0"/>
              <a:t>Major Axis: 7.8 km</a:t>
            </a:r>
          </a:p>
          <a:p>
            <a:pPr eaLnBrk="1" hangingPunct="1"/>
            <a:r>
              <a:rPr lang="en-US" sz="1400" dirty="0" smtClean="0"/>
              <a:t>Minor Axis: 6.2 km</a:t>
            </a:r>
          </a:p>
          <a:p>
            <a:pPr eaLnBrk="1" hangingPunct="1"/>
            <a:r>
              <a:rPr lang="en-US" sz="1400" dirty="0" smtClean="0"/>
              <a:t>Azimuth:     80.9°</a:t>
            </a:r>
          </a:p>
          <a:p>
            <a:pPr eaLnBrk="1" hangingPunct="1"/>
            <a:endParaRPr lang="en-US" sz="1400" dirty="0" smtClean="0"/>
          </a:p>
          <a:p>
            <a:pPr eaLnBrk="1" hangingPunct="1"/>
            <a:endParaRPr lang="en-US" sz="1400" dirty="0"/>
          </a:p>
        </p:txBody>
      </p:sp>
    </p:spTree>
    <p:extLst>
      <p:ext uri="{BB962C8B-B14F-4D97-AF65-F5344CB8AC3E}">
        <p14:creationId xmlns:p14="http://schemas.microsoft.com/office/powerpoint/2010/main" val="130551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pPr>
              <a:defRPr/>
            </a:pPr>
            <a:r>
              <a:rPr lang="en-US" dirty="0" smtClean="0"/>
              <a:t>Outline</a:t>
            </a:r>
            <a:endParaRPr lang="en-US" dirty="0"/>
          </a:p>
        </p:txBody>
      </p:sp>
      <p:sp>
        <p:nvSpPr>
          <p:cNvPr id="13315" name="Content Placeholder 2"/>
          <p:cNvSpPr>
            <a:spLocks noGrp="1"/>
          </p:cNvSpPr>
          <p:nvPr>
            <p:ph idx="1"/>
          </p:nvPr>
        </p:nvSpPr>
        <p:spPr/>
        <p:txBody>
          <a:bodyPr/>
          <a:lstStyle/>
          <a:p>
            <a:r>
              <a:rPr lang="en-US" dirty="0" smtClean="0"/>
              <a:t>SAR Wind processing system</a:t>
            </a:r>
            <a:endParaRPr lang="en-US" dirty="0" smtClean="0"/>
          </a:p>
          <a:p>
            <a:r>
              <a:rPr lang="en-US" dirty="0" smtClean="0"/>
              <a:t>SAR coverage of 2010 Typhoon season</a:t>
            </a:r>
          </a:p>
          <a:p>
            <a:pPr lvl="1"/>
            <a:r>
              <a:rPr lang="en-US" dirty="0" smtClean="0"/>
              <a:t>Background collections</a:t>
            </a:r>
          </a:p>
          <a:p>
            <a:pPr lvl="1"/>
            <a:r>
              <a:rPr lang="en-US" dirty="0" smtClean="0"/>
              <a:t>Targeted collections</a:t>
            </a:r>
          </a:p>
          <a:p>
            <a:r>
              <a:rPr lang="en-US" dirty="0" smtClean="0"/>
              <a:t>Typhoon </a:t>
            </a:r>
            <a:r>
              <a:rPr lang="en-US" dirty="0" err="1" smtClean="0"/>
              <a:t>Fanapi</a:t>
            </a:r>
            <a:endParaRPr lang="en-US" dirty="0" smtClean="0"/>
          </a:p>
          <a:p>
            <a:r>
              <a:rPr lang="en-US" dirty="0" smtClean="0"/>
              <a:t>Typhoon </a:t>
            </a:r>
            <a:r>
              <a:rPr lang="en-US" dirty="0" err="1" smtClean="0"/>
              <a:t>Malakas</a:t>
            </a:r>
            <a:endParaRPr lang="en-US" dirty="0" smtClean="0"/>
          </a:p>
          <a:p>
            <a:r>
              <a:rPr lang="en-US" dirty="0" smtClean="0"/>
              <a:t>Typhoon </a:t>
            </a:r>
            <a:r>
              <a:rPr lang="en-US" dirty="0" err="1" smtClean="0"/>
              <a:t>Megi</a:t>
            </a:r>
            <a:endParaRPr lang="en-US" dirty="0" smtClean="0"/>
          </a:p>
          <a:p>
            <a:endParaRPr lang="en-US" dirty="0" smtClean="0"/>
          </a:p>
        </p:txBody>
      </p:sp>
      <p:sp>
        <p:nvSpPr>
          <p:cNvPr id="3" name="Date Placeholder 2"/>
          <p:cNvSpPr>
            <a:spLocks noGrp="1"/>
          </p:cNvSpPr>
          <p:nvPr>
            <p:ph type="dt" sz="half" idx="10"/>
          </p:nvPr>
        </p:nvSpPr>
        <p:spPr/>
        <p:txBody>
          <a:bodyPr/>
          <a:lstStyle/>
          <a:p>
            <a:pPr>
              <a:defRPr/>
            </a:pPr>
            <a:r>
              <a:rPr lang="en-US" smtClean="0"/>
              <a:t>5/18/2011</a:t>
            </a:r>
            <a:endParaRPr lang="en-US" dirty="0"/>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14"/>
          <p:cNvSpPr txBox="1">
            <a:spLocks noChangeArrowheads="1"/>
          </p:cNvSpPr>
          <p:nvPr/>
        </p:nvSpPr>
        <p:spPr bwMode="auto">
          <a:xfrm>
            <a:off x="91440" y="1280160"/>
            <a:ext cx="219456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dirty="0" smtClean="0"/>
              <a:t>Cosmo/Skymed1</a:t>
            </a:r>
          </a:p>
          <a:p>
            <a:pPr eaLnBrk="1" hangingPunct="1"/>
            <a:r>
              <a:rPr lang="en-US" dirty="0"/>
              <a:t>Polarization       VV</a:t>
            </a:r>
          </a:p>
          <a:p>
            <a:pPr eaLnBrk="1" hangingPunct="1"/>
            <a:r>
              <a:rPr lang="en-US" dirty="0"/>
              <a:t>Beam:                HR</a:t>
            </a:r>
          </a:p>
          <a:p>
            <a:pPr eaLnBrk="1" hangingPunct="1"/>
            <a:r>
              <a:rPr lang="en-US" dirty="0"/>
              <a:t>Resolution:  100 m </a:t>
            </a:r>
          </a:p>
          <a:p>
            <a:pPr eaLnBrk="1" hangingPunct="1"/>
            <a:endParaRPr lang="en-US" sz="1400" dirty="0"/>
          </a:p>
          <a:p>
            <a:pPr eaLnBrk="1" hangingPunct="1"/>
            <a:r>
              <a:rPr lang="en-US" sz="1400" dirty="0" smtClean="0"/>
              <a:t> </a:t>
            </a:r>
            <a:endParaRPr lang="en-US" sz="1400" dirty="0"/>
          </a:p>
        </p:txBody>
      </p:sp>
      <p:sp>
        <p:nvSpPr>
          <p:cNvPr id="21"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1</a:t>
            </a:r>
            <a:r>
              <a:rPr lang="en-US" dirty="0"/>
              <a:t>9</a:t>
            </a:r>
            <a:r>
              <a:rPr lang="en-US" dirty="0" smtClean="0"/>
              <a:t>, 2010 09:42 GMT</a:t>
            </a:r>
            <a:endParaRPr lang="en-US" dirty="0"/>
          </a:p>
        </p:txBody>
      </p:sp>
      <p:sp>
        <p:nvSpPr>
          <p:cNvPr id="3" name="Date Placeholder 2"/>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791200"/>
            <a:ext cx="1196340" cy="914400"/>
          </a:xfrm>
          <a:prstGeom prst="rect">
            <a:avLst/>
          </a:prstGeom>
        </p:spPr>
      </p:pic>
      <p:pic>
        <p:nvPicPr>
          <p:cNvPr id="70659" name="Picture 3" descr="Y:\gsamuels\PLOTS\SAT_Footprints\CSKS1_GEC_B_HR_05_VV_RD_FF_20101019094157_20101019094251.MBI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120" y="1005840"/>
            <a:ext cx="23666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914400"/>
            <a:ext cx="4638238" cy="5486400"/>
          </a:xfrm>
          <a:prstGeom prst="rect">
            <a:avLst/>
          </a:prstGeom>
        </p:spPr>
      </p:pic>
      <p:sp>
        <p:nvSpPr>
          <p:cNvPr id="10" name="TextBox 14"/>
          <p:cNvSpPr txBox="1">
            <a:spLocks noChangeArrowheads="1"/>
          </p:cNvSpPr>
          <p:nvPr/>
        </p:nvSpPr>
        <p:spPr bwMode="auto">
          <a:xfrm>
            <a:off x="91440" y="4297680"/>
            <a:ext cx="21945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16° 54’ 10 N</a:t>
            </a:r>
            <a:endParaRPr lang="en-US" sz="1400" dirty="0"/>
          </a:p>
          <a:p>
            <a:pPr eaLnBrk="1" hangingPunct="1"/>
            <a:r>
              <a:rPr lang="en-US" sz="1400" dirty="0" smtClean="0"/>
              <a:t>118° 29’ 17” E</a:t>
            </a:r>
          </a:p>
          <a:p>
            <a:pPr eaLnBrk="1" hangingPunct="1"/>
            <a:r>
              <a:rPr lang="en-US" sz="1400" dirty="0" smtClean="0"/>
              <a:t>Major Axis: 16.4 km</a:t>
            </a:r>
          </a:p>
          <a:p>
            <a:pPr eaLnBrk="1" hangingPunct="1"/>
            <a:r>
              <a:rPr lang="en-US" sz="1400" dirty="0" smtClean="0"/>
              <a:t>Minor Axis: 14.2 km</a:t>
            </a:r>
          </a:p>
          <a:p>
            <a:pPr eaLnBrk="1" hangingPunct="1"/>
            <a:r>
              <a:rPr lang="en-US" sz="1400" dirty="0" smtClean="0"/>
              <a:t>Azimuth:     37.2°</a:t>
            </a:r>
          </a:p>
          <a:p>
            <a:pPr eaLnBrk="1" hangingPunct="1"/>
            <a:endParaRPr lang="en-US" sz="1400" dirty="0" smtClean="0"/>
          </a:p>
          <a:p>
            <a:pPr eaLnBrk="1" hangingPunct="1"/>
            <a:endParaRPr lang="en-US"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14"/>
          <p:cNvSpPr txBox="1">
            <a:spLocks noChangeArrowheads="1"/>
          </p:cNvSpPr>
          <p:nvPr/>
        </p:nvSpPr>
        <p:spPr bwMode="auto">
          <a:xfrm>
            <a:off x="91440" y="1280160"/>
            <a:ext cx="219456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dirty="0" smtClean="0"/>
              <a:t>Cosmo/Skymed3</a:t>
            </a:r>
          </a:p>
          <a:p>
            <a:pPr eaLnBrk="1" hangingPunct="1"/>
            <a:r>
              <a:rPr lang="en-US" dirty="0"/>
              <a:t>Polarization       VV</a:t>
            </a:r>
          </a:p>
          <a:p>
            <a:pPr eaLnBrk="1" hangingPunct="1"/>
            <a:r>
              <a:rPr lang="en-US" dirty="0"/>
              <a:t>Beam:                HR</a:t>
            </a:r>
          </a:p>
          <a:p>
            <a:pPr eaLnBrk="1" hangingPunct="1"/>
            <a:r>
              <a:rPr lang="en-US" dirty="0"/>
              <a:t>Resolution:  100 m </a:t>
            </a:r>
          </a:p>
          <a:p>
            <a:pPr eaLnBrk="1" hangingPunct="1"/>
            <a:endParaRPr lang="en-US" sz="1400" dirty="0"/>
          </a:p>
          <a:p>
            <a:pPr eaLnBrk="1" hangingPunct="1"/>
            <a:r>
              <a:rPr lang="en-US" sz="1400" dirty="0" smtClean="0"/>
              <a:t> </a:t>
            </a:r>
            <a:endParaRPr lang="en-US" sz="1400" dirty="0"/>
          </a:p>
        </p:txBody>
      </p:sp>
      <p:sp>
        <p:nvSpPr>
          <p:cNvPr id="21"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1</a:t>
            </a:r>
            <a:r>
              <a:rPr lang="en-US" dirty="0"/>
              <a:t>9</a:t>
            </a:r>
            <a:r>
              <a:rPr lang="en-US" dirty="0" smtClean="0"/>
              <a:t>, 2010 22:30 GMT</a:t>
            </a:r>
            <a:endParaRPr lang="en-US" dirty="0"/>
          </a:p>
        </p:txBody>
      </p:sp>
      <p:sp>
        <p:nvSpPr>
          <p:cNvPr id="3" name="Date Placeholder 2"/>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791200"/>
            <a:ext cx="1196340" cy="914400"/>
          </a:xfrm>
          <a:prstGeom prst="rect">
            <a:avLst/>
          </a:prstGeom>
        </p:spPr>
      </p:pic>
      <p:pic>
        <p:nvPicPr>
          <p:cNvPr id="8" name="Picture 2" descr="Y:\gsamuels\PLOTS\SAT_Footprints\CSKS3_GEC_B_HR_04_VV_RA_SF_20101019223007_20101019223104.MBI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120" y="1005840"/>
            <a:ext cx="236668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914400"/>
            <a:ext cx="4833196" cy="5486400"/>
          </a:xfrm>
          <a:prstGeom prst="rect">
            <a:avLst/>
          </a:prstGeom>
        </p:spPr>
      </p:pic>
      <p:sp>
        <p:nvSpPr>
          <p:cNvPr id="9" name="TextBox 14"/>
          <p:cNvSpPr txBox="1">
            <a:spLocks noChangeArrowheads="1"/>
          </p:cNvSpPr>
          <p:nvPr/>
        </p:nvSpPr>
        <p:spPr bwMode="auto">
          <a:xfrm>
            <a:off x="91440" y="4297680"/>
            <a:ext cx="21945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17° 08’ 06” N</a:t>
            </a:r>
            <a:endParaRPr lang="en-US" sz="1400" dirty="0"/>
          </a:p>
          <a:p>
            <a:pPr eaLnBrk="1" hangingPunct="1"/>
            <a:r>
              <a:rPr lang="en-US" sz="1400" dirty="0" smtClean="0"/>
              <a:t>117° 20’ 10” E</a:t>
            </a:r>
          </a:p>
          <a:p>
            <a:pPr eaLnBrk="1" hangingPunct="1"/>
            <a:r>
              <a:rPr lang="en-US" sz="1400" dirty="0" smtClean="0"/>
              <a:t>Major Axis: 28.9 km</a:t>
            </a:r>
          </a:p>
          <a:p>
            <a:pPr eaLnBrk="1" hangingPunct="1"/>
            <a:r>
              <a:rPr lang="en-US" sz="1400" dirty="0" smtClean="0"/>
              <a:t>Minor Axis: 22.8 km</a:t>
            </a:r>
          </a:p>
          <a:p>
            <a:pPr eaLnBrk="1" hangingPunct="1"/>
            <a:r>
              <a:rPr lang="en-US" sz="1400" dirty="0" smtClean="0"/>
              <a:t>Azimuth:     -1.6°</a:t>
            </a:r>
          </a:p>
          <a:p>
            <a:pPr eaLnBrk="1" hangingPunct="1"/>
            <a:endParaRPr lang="en-US" sz="1400" dirty="0" smtClean="0"/>
          </a:p>
          <a:p>
            <a:pPr eaLnBrk="1" hangingPunct="1"/>
            <a:endParaRPr 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14"/>
          <p:cNvSpPr txBox="1">
            <a:spLocks noChangeArrowheads="1"/>
          </p:cNvSpPr>
          <p:nvPr/>
        </p:nvSpPr>
        <p:spPr bwMode="auto">
          <a:xfrm>
            <a:off x="91440" y="1280160"/>
            <a:ext cx="219456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dirty="0" smtClean="0"/>
              <a:t>TerraSAR-X</a:t>
            </a:r>
          </a:p>
          <a:p>
            <a:pPr eaLnBrk="1" hangingPunct="1"/>
            <a:r>
              <a:rPr lang="en-US" dirty="0"/>
              <a:t>Polarization       VV</a:t>
            </a:r>
          </a:p>
          <a:p>
            <a:pPr eaLnBrk="1" hangingPunct="1"/>
            <a:r>
              <a:rPr lang="en-US" dirty="0"/>
              <a:t>Beam:      </a:t>
            </a:r>
            <a:r>
              <a:rPr lang="en-US" dirty="0" err="1" smtClean="0"/>
              <a:t>scanSAR</a:t>
            </a:r>
            <a:endParaRPr lang="en-US" dirty="0"/>
          </a:p>
          <a:p>
            <a:pPr eaLnBrk="1" hangingPunct="1"/>
            <a:r>
              <a:rPr lang="en-US" dirty="0"/>
              <a:t>Resolution:  </a:t>
            </a:r>
            <a:r>
              <a:rPr lang="en-US" dirty="0" smtClean="0"/>
              <a:t>  18 </a:t>
            </a:r>
            <a:r>
              <a:rPr lang="en-US" dirty="0"/>
              <a:t>m </a:t>
            </a:r>
          </a:p>
          <a:p>
            <a:pPr eaLnBrk="1" hangingPunct="1"/>
            <a:endParaRPr lang="en-US" sz="1400" dirty="0"/>
          </a:p>
          <a:p>
            <a:pPr eaLnBrk="1" hangingPunct="1"/>
            <a:endParaRPr lang="en-US" sz="1400" dirty="0"/>
          </a:p>
        </p:txBody>
      </p:sp>
      <p:sp>
        <p:nvSpPr>
          <p:cNvPr id="21" name="Title 3"/>
          <p:cNvSpPr>
            <a:spLocks noGrp="1"/>
          </p:cNvSpPr>
          <p:nvPr>
            <p:ph type="title"/>
          </p:nvPr>
        </p:nvSpPr>
        <p:spPr>
          <a:xfrm>
            <a:off x="301752" y="377952"/>
            <a:ext cx="8686800" cy="841248"/>
          </a:xfrm>
        </p:spPr>
        <p:txBody>
          <a:bodyPr/>
          <a:lstStyle/>
          <a:p>
            <a:pPr>
              <a:defRPr/>
            </a:pPr>
            <a:r>
              <a:rPr lang="en-US" dirty="0" smtClean="0"/>
              <a:t>Typhoon </a:t>
            </a:r>
            <a:r>
              <a:rPr lang="en-US" dirty="0" err="1" smtClean="0"/>
              <a:t>Megi</a:t>
            </a:r>
            <a:r>
              <a:rPr lang="en-US" dirty="0" smtClean="0"/>
              <a:t> Oct 21, 2010 22:05 GMT</a:t>
            </a:r>
            <a:endParaRPr lang="en-US" dirty="0"/>
          </a:p>
        </p:txBody>
      </p:sp>
      <p:sp>
        <p:nvSpPr>
          <p:cNvPr id="2" name="Date Placeholder 1"/>
          <p:cNvSpPr>
            <a:spLocks noGrp="1"/>
          </p:cNvSpPr>
          <p:nvPr>
            <p:ph type="dt" sz="half" idx="10"/>
          </p:nvPr>
        </p:nvSpPr>
        <p:spPr/>
        <p:txBody>
          <a:bodyPr/>
          <a:lstStyle/>
          <a:p>
            <a:pPr>
              <a:defRPr/>
            </a:pPr>
            <a:r>
              <a:rPr lang="en-US" smtClean="0"/>
              <a:t>5/18/2011</a:t>
            </a:r>
            <a:endParaRPr lang="en-US"/>
          </a:p>
        </p:txBody>
      </p:sp>
      <p:sp>
        <p:nvSpPr>
          <p:cNvPr id="3" name="Footer Placeholder 2"/>
          <p:cNvSpPr>
            <a:spLocks noGrp="1"/>
          </p:cNvSpPr>
          <p:nvPr>
            <p:ph type="ftr" sz="quarter" idx="11"/>
          </p:nvPr>
        </p:nvSpPr>
        <p:spPr/>
        <p:txBody>
          <a:bodyPr/>
          <a:lstStyle/>
          <a:p>
            <a:pPr>
              <a:defRPr/>
            </a:pPr>
            <a:r>
              <a:rPr lang="de-DE" smtClean="0"/>
              <a:t>Graber, Caruso, Romeiser, Horstmann, Wackerman, Foster, Walker</a:t>
            </a: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5436" y="990600"/>
            <a:ext cx="4156364" cy="5486400"/>
          </a:xfrm>
          <a:prstGeom prst="rect">
            <a:avLst/>
          </a:prstGeom>
        </p:spPr>
      </p:pic>
      <p:pic>
        <p:nvPicPr>
          <p:cNvPr id="9" name="Picture 4" descr="C:\Users\mcaruso\Pictures\tsx_org-trans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227459"/>
            <a:ext cx="1237535" cy="274320"/>
          </a:xfrm>
          <a:prstGeom prst="rect">
            <a:avLst/>
          </a:prstGeom>
          <a:noFill/>
          <a:extLst>
            <a:ext uri="{909E8E84-426E-40DD-AFC4-6F175D3DCCD1}">
              <a14:hiddenFill xmlns:a14="http://schemas.microsoft.com/office/drawing/2010/main">
                <a:solidFill>
                  <a:srgbClr val="FFFFFF"/>
                </a:solidFill>
              </a14:hiddenFill>
            </a:ext>
          </a:extLst>
        </p:spPr>
      </p:pic>
      <p:pic>
        <p:nvPicPr>
          <p:cNvPr id="71682" name="Picture 2" descr="Y:\gsamuels\PLOTS\SAT_Footprints\TSX_20101021T2205_dsi.sig.sm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120" y="1005840"/>
            <a:ext cx="2366682"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4"/>
          <p:cNvSpPr txBox="1">
            <a:spLocks noChangeArrowheads="1"/>
          </p:cNvSpPr>
          <p:nvPr/>
        </p:nvSpPr>
        <p:spPr bwMode="auto">
          <a:xfrm>
            <a:off x="91440" y="4297680"/>
            <a:ext cx="21945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Franklin Gothic Book" pitchFamily="34" charset="0"/>
                <a:cs typeface="Arial" pitchFamily="34" charset="0"/>
              </a:defRPr>
            </a:lvl1pPr>
            <a:lvl2pPr marL="742950" indent="-285750" eaLnBrk="0" hangingPunct="0">
              <a:defRPr>
                <a:solidFill>
                  <a:schemeClr val="tx1"/>
                </a:solidFill>
                <a:latin typeface="Franklin Gothic Book" pitchFamily="34" charset="0"/>
                <a:cs typeface="Arial" pitchFamily="34" charset="0"/>
              </a:defRPr>
            </a:lvl2pPr>
            <a:lvl3pPr marL="1143000" indent="-228600" eaLnBrk="0" hangingPunct="0">
              <a:defRPr>
                <a:solidFill>
                  <a:schemeClr val="tx1"/>
                </a:solidFill>
                <a:latin typeface="Franklin Gothic Book" pitchFamily="34" charset="0"/>
                <a:cs typeface="Arial" pitchFamily="34" charset="0"/>
              </a:defRPr>
            </a:lvl3pPr>
            <a:lvl4pPr marL="1600200" indent="-228600" eaLnBrk="0" hangingPunct="0">
              <a:defRPr>
                <a:solidFill>
                  <a:schemeClr val="tx1"/>
                </a:solidFill>
                <a:latin typeface="Franklin Gothic Book" pitchFamily="34" charset="0"/>
                <a:cs typeface="Arial" pitchFamily="34" charset="0"/>
              </a:defRPr>
            </a:lvl4pPr>
            <a:lvl5pPr marL="2057400" indent="-228600" eaLnBrk="0" hangingPunct="0">
              <a:defRPr>
                <a:solidFill>
                  <a:schemeClr val="tx1"/>
                </a:solidFill>
                <a:latin typeface="Franklin Gothic Book"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Book"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Book"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Book"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Book" pitchFamily="34" charset="0"/>
                <a:cs typeface="Arial" pitchFamily="34" charset="0"/>
              </a:defRPr>
            </a:lvl9pPr>
          </a:lstStyle>
          <a:p>
            <a:pPr eaLnBrk="1" hangingPunct="1"/>
            <a:r>
              <a:rPr lang="en-US" sz="1400" dirty="0"/>
              <a:t>Center at:</a:t>
            </a:r>
          </a:p>
          <a:p>
            <a:pPr eaLnBrk="1" hangingPunct="1"/>
            <a:r>
              <a:rPr lang="en-US" sz="1400" dirty="0" smtClean="0"/>
              <a:t>20° 54’ 50” N</a:t>
            </a:r>
            <a:endParaRPr lang="en-US" sz="1400" dirty="0"/>
          </a:p>
          <a:p>
            <a:pPr eaLnBrk="1" hangingPunct="1"/>
            <a:r>
              <a:rPr lang="en-US" sz="1400" dirty="0" smtClean="0"/>
              <a:t>118° 09’ 36” E</a:t>
            </a:r>
          </a:p>
          <a:p>
            <a:pPr eaLnBrk="1" hangingPunct="1"/>
            <a:r>
              <a:rPr lang="en-US" sz="1400" dirty="0" smtClean="0"/>
              <a:t>Major Axis: 57.6 km</a:t>
            </a:r>
          </a:p>
          <a:p>
            <a:pPr eaLnBrk="1" hangingPunct="1"/>
            <a:r>
              <a:rPr lang="en-US" sz="1400" dirty="0" smtClean="0"/>
              <a:t>Minor Axis: 43.2 km</a:t>
            </a:r>
          </a:p>
          <a:p>
            <a:pPr eaLnBrk="1" hangingPunct="1"/>
            <a:r>
              <a:rPr lang="en-US" sz="1400" dirty="0" smtClean="0"/>
              <a:t>Azimuth:     104.7°</a:t>
            </a:r>
          </a:p>
          <a:p>
            <a:pPr eaLnBrk="1" hangingPunct="1"/>
            <a:endParaRPr lang="en-US" sz="1400" dirty="0" smtClean="0"/>
          </a:p>
          <a:p>
            <a:pPr eaLnBrk="1" hangingPunct="1"/>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p:txBody>
          <a:bodyPr/>
          <a:lstStyle/>
          <a:p>
            <a:r>
              <a:rPr lang="en-US" dirty="0" smtClean="0"/>
              <a:t>168 SAR </a:t>
            </a:r>
            <a:r>
              <a:rPr lang="en-US" dirty="0" smtClean="0"/>
              <a:t>C- and X-band </a:t>
            </a:r>
            <a:r>
              <a:rPr lang="en-US" dirty="0" smtClean="0"/>
              <a:t>during ITOP 2010 Typhoon season</a:t>
            </a:r>
            <a:endParaRPr lang="en-US" dirty="0" smtClean="0"/>
          </a:p>
          <a:p>
            <a:r>
              <a:rPr lang="en-US" dirty="0" smtClean="0"/>
              <a:t>5 passes nearly coincident </a:t>
            </a:r>
            <a:r>
              <a:rPr lang="en-US" dirty="0" smtClean="0"/>
              <a:t>with aircraft observations</a:t>
            </a:r>
          </a:p>
          <a:p>
            <a:r>
              <a:rPr lang="en-US" dirty="0" smtClean="0"/>
              <a:t>10 eye hits captured </a:t>
            </a:r>
            <a:r>
              <a:rPr lang="en-US" dirty="0" smtClean="0"/>
              <a:t>typhoon </a:t>
            </a:r>
            <a:r>
              <a:rPr lang="en-US" dirty="0" err="1" smtClean="0"/>
              <a:t>Megi</a:t>
            </a:r>
            <a:r>
              <a:rPr lang="en-US" dirty="0" smtClean="0"/>
              <a:t> </a:t>
            </a:r>
            <a:r>
              <a:rPr lang="en-US" dirty="0" smtClean="0"/>
              <a:t>between  Oct 15 and Oct 21</a:t>
            </a:r>
          </a:p>
          <a:p>
            <a:endParaRPr lang="en-US" dirty="0"/>
          </a:p>
        </p:txBody>
      </p:sp>
      <p:sp>
        <p:nvSpPr>
          <p:cNvPr id="3" name="Date Placeholder 2"/>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spTree>
    <p:extLst>
      <p:ext uri="{BB962C8B-B14F-4D97-AF65-F5344CB8AC3E}">
        <p14:creationId xmlns:p14="http://schemas.microsoft.com/office/powerpoint/2010/main" val="364119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ight Arrow 93"/>
          <p:cNvSpPr/>
          <p:nvPr/>
        </p:nvSpPr>
        <p:spPr>
          <a:xfrm>
            <a:off x="3627009" y="6283408"/>
            <a:ext cx="200083" cy="175414"/>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90" name="Rectangle 89"/>
          <p:cNvSpPr/>
          <p:nvPr/>
        </p:nvSpPr>
        <p:spPr>
          <a:xfrm>
            <a:off x="0" y="2360343"/>
            <a:ext cx="9143999" cy="152233"/>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89" name="Rectangle 88"/>
          <p:cNvSpPr/>
          <p:nvPr/>
        </p:nvSpPr>
        <p:spPr>
          <a:xfrm>
            <a:off x="6486257" y="1989977"/>
            <a:ext cx="1624471" cy="101805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78" name="Rectangle 77"/>
          <p:cNvSpPr/>
          <p:nvPr/>
        </p:nvSpPr>
        <p:spPr>
          <a:xfrm>
            <a:off x="4469449" y="1991249"/>
            <a:ext cx="1931350" cy="101805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77" name="Rectangle 76"/>
          <p:cNvSpPr/>
          <p:nvPr/>
        </p:nvSpPr>
        <p:spPr>
          <a:xfrm>
            <a:off x="3050850" y="1992521"/>
            <a:ext cx="1341690" cy="101805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87" name="Up Arrow 86"/>
          <p:cNvSpPr/>
          <p:nvPr/>
        </p:nvSpPr>
        <p:spPr>
          <a:xfrm>
            <a:off x="5998475" y="3069851"/>
            <a:ext cx="255588" cy="3301826"/>
          </a:xfrm>
          <a:prstGeom prst="upArrow">
            <a:avLst>
              <a:gd name="adj1" fmla="val 50000"/>
              <a:gd name="adj2" fmla="val 50000"/>
            </a:avLst>
          </a:prstGeom>
          <a:solidFill>
            <a:srgbClr val="BE8A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pic>
        <p:nvPicPr>
          <p:cNvPr id="2050" name="Picture 10"/>
          <p:cNvPicPr>
            <a:picLocks noChangeAspect="1" noChangeArrowheads="1"/>
          </p:cNvPicPr>
          <p:nvPr/>
        </p:nvPicPr>
        <p:blipFill>
          <a:blip r:embed="rId2" cstate="print"/>
          <a:srcRect/>
          <a:stretch>
            <a:fillRect/>
          </a:stretch>
        </p:blipFill>
        <p:spPr bwMode="auto">
          <a:xfrm>
            <a:off x="127000" y="799231"/>
            <a:ext cx="498475" cy="558517"/>
          </a:xfrm>
          <a:prstGeom prst="rect">
            <a:avLst/>
          </a:prstGeom>
          <a:noFill/>
          <a:ln w="9525">
            <a:noFill/>
            <a:miter lim="800000"/>
            <a:headEnd/>
            <a:tailEnd/>
          </a:ln>
        </p:spPr>
      </p:pic>
      <p:sp>
        <p:nvSpPr>
          <p:cNvPr id="2051" name="TextBox 2"/>
          <p:cNvSpPr txBox="1">
            <a:spLocks noChangeArrowheads="1"/>
          </p:cNvSpPr>
          <p:nvPr/>
        </p:nvSpPr>
        <p:spPr bwMode="auto">
          <a:xfrm>
            <a:off x="3013155" y="670560"/>
            <a:ext cx="3235245" cy="400110"/>
          </a:xfrm>
          <a:prstGeom prst="rect">
            <a:avLst/>
          </a:prstGeom>
          <a:noFill/>
          <a:ln w="9525">
            <a:noFill/>
            <a:miter lim="800000"/>
            <a:headEnd/>
            <a:tailEnd/>
          </a:ln>
        </p:spPr>
        <p:txBody>
          <a:bodyPr wrap="none">
            <a:spAutoFit/>
          </a:bodyPr>
          <a:lstStyle/>
          <a:p>
            <a:r>
              <a:rPr lang="en-US" sz="2000" b="1" dirty="0">
                <a:latin typeface="Calibri" pitchFamily="34" charset="0"/>
                <a:cs typeface="Calibri" pitchFamily="34" charset="0"/>
              </a:rPr>
              <a:t>SAR </a:t>
            </a:r>
            <a:r>
              <a:rPr lang="en-US" sz="2000" b="1" dirty="0" smtClean="0">
                <a:latin typeface="Calibri" pitchFamily="34" charset="0"/>
                <a:cs typeface="Calibri" pitchFamily="34" charset="0"/>
              </a:rPr>
              <a:t>Wind Processing System</a:t>
            </a:r>
            <a:endParaRPr lang="en-US" sz="2000" b="1" dirty="0">
              <a:latin typeface="Calibri" pitchFamily="34" charset="0"/>
              <a:cs typeface="Calibri" pitchFamily="34" charset="0"/>
            </a:endParaRPr>
          </a:p>
        </p:txBody>
      </p:sp>
      <p:sp>
        <p:nvSpPr>
          <p:cNvPr id="5" name="Rectangle 4"/>
          <p:cNvSpPr/>
          <p:nvPr/>
        </p:nvSpPr>
        <p:spPr>
          <a:xfrm>
            <a:off x="196553" y="1994985"/>
            <a:ext cx="2674834" cy="1004736"/>
          </a:xfrm>
          <a:prstGeom prst="rect">
            <a:avLst/>
          </a:prstGeom>
          <a:solidFill>
            <a:srgbClr val="FFCCCC"/>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70" name="Up Arrow 69"/>
          <p:cNvSpPr/>
          <p:nvPr/>
        </p:nvSpPr>
        <p:spPr>
          <a:xfrm>
            <a:off x="5306405" y="3079113"/>
            <a:ext cx="255588" cy="1427485"/>
          </a:xfrm>
          <a:prstGeom prst="upArrow">
            <a:avLst>
              <a:gd name="adj1" fmla="val 5000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2055" name="TextBox 5"/>
          <p:cNvSpPr txBox="1">
            <a:spLocks noChangeArrowheads="1"/>
          </p:cNvSpPr>
          <p:nvPr/>
        </p:nvSpPr>
        <p:spPr bwMode="auto">
          <a:xfrm>
            <a:off x="8320991" y="1752600"/>
            <a:ext cx="768128" cy="561973"/>
          </a:xfrm>
          <a:prstGeom prst="rect">
            <a:avLst/>
          </a:prstGeom>
          <a:noFill/>
          <a:ln w="9525">
            <a:noFill/>
            <a:miter lim="800000"/>
            <a:headEnd/>
            <a:tailEnd/>
          </a:ln>
        </p:spPr>
        <p:txBody>
          <a:bodyPr wrap="square">
            <a:spAutoFit/>
          </a:bodyPr>
          <a:lstStyle/>
          <a:p>
            <a:pPr algn="ctr">
              <a:lnSpc>
                <a:spcPts val="1400"/>
              </a:lnSpc>
            </a:pPr>
            <a:r>
              <a:rPr lang="en-US" sz="1400" b="1" dirty="0" smtClean="0">
                <a:latin typeface="Calibri" pitchFamily="34" charset="0"/>
                <a:cs typeface="Calibri" pitchFamily="34" charset="0"/>
              </a:rPr>
              <a:t>CSTARS</a:t>
            </a:r>
            <a:br>
              <a:rPr lang="en-US" sz="1400" b="1" dirty="0" smtClean="0">
                <a:latin typeface="Calibri" pitchFamily="34" charset="0"/>
                <a:cs typeface="Calibri" pitchFamily="34" charset="0"/>
              </a:rPr>
            </a:br>
            <a:r>
              <a:rPr lang="en-US" sz="1400" b="1" dirty="0" smtClean="0">
                <a:latin typeface="Calibri" pitchFamily="34" charset="0"/>
                <a:cs typeface="Calibri" pitchFamily="34" charset="0"/>
              </a:rPr>
              <a:t>Back</a:t>
            </a:r>
            <a:br>
              <a:rPr lang="en-US" sz="1400" b="1" dirty="0" smtClean="0">
                <a:latin typeface="Calibri" pitchFamily="34" charset="0"/>
                <a:cs typeface="Calibri" pitchFamily="34" charset="0"/>
              </a:rPr>
            </a:br>
            <a:r>
              <a:rPr lang="en-US" sz="1400" b="1" dirty="0" smtClean="0">
                <a:latin typeface="Calibri" pitchFamily="34" charset="0"/>
                <a:cs typeface="Calibri" pitchFamily="34" charset="0"/>
              </a:rPr>
              <a:t>Bone</a:t>
            </a:r>
            <a:endParaRPr lang="en-US" sz="1400" b="1" dirty="0">
              <a:latin typeface="Calibri" pitchFamily="34" charset="0"/>
              <a:cs typeface="Calibri" pitchFamily="34" charset="0"/>
            </a:endParaRPr>
          </a:p>
        </p:txBody>
      </p:sp>
      <p:sp>
        <p:nvSpPr>
          <p:cNvPr id="9" name="Rectangle 8"/>
          <p:cNvSpPr/>
          <p:nvPr/>
        </p:nvSpPr>
        <p:spPr>
          <a:xfrm>
            <a:off x="1285824" y="2114448"/>
            <a:ext cx="762000" cy="746575"/>
          </a:xfrm>
          <a:prstGeom prst="rect">
            <a:avLst/>
          </a:prstGeom>
          <a:solidFill>
            <a:srgbClr val="D195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latin typeface="Calibri" pitchFamily="34" charset="0"/>
                <a:cs typeface="Calibri" pitchFamily="34" charset="0"/>
              </a:rPr>
              <a:t>SAR Ancillary Files</a:t>
            </a:r>
          </a:p>
        </p:txBody>
      </p:sp>
      <p:sp>
        <p:nvSpPr>
          <p:cNvPr id="10" name="Rectangle 9"/>
          <p:cNvSpPr/>
          <p:nvPr/>
        </p:nvSpPr>
        <p:spPr>
          <a:xfrm>
            <a:off x="2169453" y="2114448"/>
            <a:ext cx="609600" cy="746575"/>
          </a:xfrm>
          <a:prstGeom prst="rect">
            <a:avLst/>
          </a:prstGeom>
          <a:solidFill>
            <a:srgbClr val="D195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latin typeface="Calibri" pitchFamily="34" charset="0"/>
                <a:cs typeface="Calibri" pitchFamily="34" charset="0"/>
              </a:rPr>
              <a:t>Land</a:t>
            </a:r>
          </a:p>
          <a:p>
            <a:pPr algn="ctr" fontAlgn="auto">
              <a:spcBef>
                <a:spcPts val="0"/>
              </a:spcBef>
              <a:spcAft>
                <a:spcPts val="0"/>
              </a:spcAft>
              <a:defRPr/>
            </a:pPr>
            <a:r>
              <a:rPr lang="en-US" sz="1200" b="1" dirty="0">
                <a:latin typeface="Calibri" pitchFamily="34" charset="0"/>
                <a:cs typeface="Calibri" pitchFamily="34" charset="0"/>
              </a:rPr>
              <a:t>Mask</a:t>
            </a:r>
          </a:p>
        </p:txBody>
      </p:sp>
      <p:sp>
        <p:nvSpPr>
          <p:cNvPr id="11" name="TextBox 10"/>
          <p:cNvSpPr txBox="1"/>
          <p:nvPr/>
        </p:nvSpPr>
        <p:spPr bwMode="auto">
          <a:xfrm>
            <a:off x="2636770" y="4278312"/>
            <a:ext cx="925513" cy="274310"/>
          </a:xfrm>
          <a:prstGeom prst="rect">
            <a:avLst/>
          </a:prstGeom>
          <a:solidFill>
            <a:schemeClr val="tx2">
              <a:lumMod val="20000"/>
              <a:lumOff val="80000"/>
            </a:schemeClr>
          </a:solidFill>
          <a:ln w="28575">
            <a:noFill/>
          </a:ln>
        </p:spPr>
        <p:txBody>
          <a:bodyPr wrap="none">
            <a:spAutoFit/>
          </a:bodyPr>
          <a:lstStyle/>
          <a:p>
            <a:pPr fontAlgn="auto">
              <a:spcBef>
                <a:spcPts val="0"/>
              </a:spcBef>
              <a:spcAft>
                <a:spcPts val="0"/>
              </a:spcAft>
              <a:defRPr/>
            </a:pPr>
            <a:r>
              <a:rPr lang="en-US" sz="1400" dirty="0">
                <a:latin typeface="Calibri" pitchFamily="34" charset="0"/>
                <a:cs typeface="Calibri" pitchFamily="34" charset="0"/>
              </a:rPr>
              <a:t>GD Winds</a:t>
            </a:r>
          </a:p>
        </p:txBody>
      </p:sp>
      <p:sp>
        <p:nvSpPr>
          <p:cNvPr id="12" name="TextBox 11"/>
          <p:cNvSpPr txBox="1"/>
          <p:nvPr/>
        </p:nvSpPr>
        <p:spPr bwMode="auto">
          <a:xfrm>
            <a:off x="2635345" y="4587216"/>
            <a:ext cx="936791" cy="404290"/>
          </a:xfrm>
          <a:prstGeom prst="rect">
            <a:avLst/>
          </a:prstGeom>
          <a:solidFill>
            <a:schemeClr val="tx2">
              <a:lumMod val="20000"/>
              <a:lumOff val="80000"/>
            </a:schemeClr>
          </a:solidFill>
          <a:ln w="28575">
            <a:noFill/>
          </a:ln>
        </p:spPr>
        <p:txBody>
          <a:bodyPr wrap="square">
            <a:spAutoFit/>
          </a:bodyPr>
          <a:lstStyle/>
          <a:p>
            <a:pPr algn="ctr" fontAlgn="auto">
              <a:lnSpc>
                <a:spcPts val="1400"/>
              </a:lnSpc>
              <a:spcBef>
                <a:spcPts val="0"/>
              </a:spcBef>
              <a:spcAft>
                <a:spcPts val="0"/>
              </a:spcAft>
              <a:defRPr/>
            </a:pPr>
            <a:r>
              <a:rPr lang="en-US" sz="1400" dirty="0" smtClean="0">
                <a:latin typeface="Calibri" pitchFamily="34" charset="0"/>
                <a:cs typeface="Calibri" pitchFamily="34" charset="0"/>
              </a:rPr>
              <a:t>NURC</a:t>
            </a:r>
            <a:br>
              <a:rPr lang="en-US" sz="1400" dirty="0" smtClean="0">
                <a:latin typeface="Calibri" pitchFamily="34" charset="0"/>
                <a:cs typeface="Calibri" pitchFamily="34" charset="0"/>
              </a:rPr>
            </a:br>
            <a:r>
              <a:rPr lang="en-US" sz="1400" dirty="0" err="1" smtClean="0">
                <a:latin typeface="Calibri" pitchFamily="34" charset="0"/>
                <a:cs typeface="Calibri" pitchFamily="34" charset="0"/>
              </a:rPr>
              <a:t>WiSAR</a:t>
            </a:r>
            <a:endParaRPr lang="en-US" sz="1400" dirty="0">
              <a:latin typeface="Calibri" pitchFamily="34" charset="0"/>
              <a:cs typeface="Calibri" pitchFamily="34" charset="0"/>
            </a:endParaRPr>
          </a:p>
        </p:txBody>
      </p:sp>
      <p:sp>
        <p:nvSpPr>
          <p:cNvPr id="2127" name="TextBox 12"/>
          <p:cNvSpPr txBox="1">
            <a:spLocks noChangeArrowheads="1"/>
          </p:cNvSpPr>
          <p:nvPr/>
        </p:nvSpPr>
        <p:spPr bwMode="auto">
          <a:xfrm>
            <a:off x="3818711" y="4461168"/>
            <a:ext cx="990927" cy="411200"/>
          </a:xfrm>
          <a:prstGeom prst="rect">
            <a:avLst/>
          </a:prstGeom>
          <a:noFill/>
          <a:ln w="9525">
            <a:noFill/>
            <a:miter lim="800000"/>
            <a:headEnd/>
            <a:tailEnd/>
          </a:ln>
        </p:spPr>
        <p:txBody>
          <a:bodyPr>
            <a:spAutoFit/>
          </a:bodyPr>
          <a:lstStyle/>
          <a:p>
            <a:pPr algn="ctr"/>
            <a:r>
              <a:rPr lang="en-US" sz="1200" dirty="0">
                <a:latin typeface="Calibri" pitchFamily="34" charset="0"/>
                <a:cs typeface="Calibri" pitchFamily="34" charset="0"/>
              </a:rPr>
              <a:t>Best Wind Directions</a:t>
            </a:r>
          </a:p>
        </p:txBody>
      </p:sp>
      <p:sp>
        <p:nvSpPr>
          <p:cNvPr id="15" name="Oval 14"/>
          <p:cNvSpPr/>
          <p:nvPr/>
        </p:nvSpPr>
        <p:spPr bwMode="auto">
          <a:xfrm>
            <a:off x="3819341" y="4360643"/>
            <a:ext cx="990600" cy="61224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Calibri" pitchFamily="34" charset="0"/>
              <a:cs typeface="Calibri" pitchFamily="34" charset="0"/>
            </a:endParaRPr>
          </a:p>
        </p:txBody>
      </p:sp>
      <p:sp>
        <p:nvSpPr>
          <p:cNvPr id="18" name="Right Arrow 17"/>
          <p:cNvSpPr/>
          <p:nvPr/>
        </p:nvSpPr>
        <p:spPr bwMode="auto">
          <a:xfrm>
            <a:off x="3592330" y="4579956"/>
            <a:ext cx="200083" cy="1736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20" name="Right Arrow 19"/>
          <p:cNvSpPr/>
          <p:nvPr/>
        </p:nvSpPr>
        <p:spPr bwMode="auto">
          <a:xfrm>
            <a:off x="4824230" y="4577271"/>
            <a:ext cx="203234" cy="17899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27" name="Rectangle 26"/>
          <p:cNvSpPr/>
          <p:nvPr/>
        </p:nvSpPr>
        <p:spPr bwMode="auto">
          <a:xfrm>
            <a:off x="2584414" y="4216113"/>
            <a:ext cx="3372005" cy="81987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19" name="TextBox 18"/>
          <p:cNvSpPr txBox="1"/>
          <p:nvPr/>
        </p:nvSpPr>
        <p:spPr bwMode="auto">
          <a:xfrm>
            <a:off x="5034890" y="4375867"/>
            <a:ext cx="810433" cy="564200"/>
          </a:xfrm>
          <a:prstGeom prst="rect">
            <a:avLst/>
          </a:prstGeom>
          <a:solidFill>
            <a:schemeClr val="tx2">
              <a:lumMod val="20000"/>
              <a:lumOff val="80000"/>
            </a:schemeClr>
          </a:solidFill>
          <a:ln w="28575">
            <a:noFill/>
          </a:ln>
        </p:spPr>
        <p:txBody>
          <a:bodyPr wrap="square" lIns="0" rIns="0">
            <a:spAutoFit/>
          </a:bodyPr>
          <a:lstStyle/>
          <a:p>
            <a:pPr algn="ctr" fontAlgn="auto">
              <a:lnSpc>
                <a:spcPts val="1400"/>
              </a:lnSpc>
              <a:spcBef>
                <a:spcPts val="0"/>
              </a:spcBef>
              <a:spcAft>
                <a:spcPts val="0"/>
              </a:spcAft>
              <a:defRPr/>
            </a:pPr>
            <a:r>
              <a:rPr lang="en-US" sz="1400" dirty="0" smtClean="0">
                <a:latin typeface="Calibri" pitchFamily="34" charset="0"/>
                <a:cs typeface="Calibri" pitchFamily="34" charset="0"/>
              </a:rPr>
              <a:t>RCS-GMF </a:t>
            </a:r>
            <a:br>
              <a:rPr lang="en-US" sz="1400" dirty="0" smtClean="0">
                <a:latin typeface="Calibri" pitchFamily="34" charset="0"/>
                <a:cs typeface="Calibri" pitchFamily="34" charset="0"/>
              </a:rPr>
            </a:br>
            <a:r>
              <a:rPr lang="en-US" sz="1400" dirty="0" smtClean="0">
                <a:latin typeface="Calibri" pitchFamily="34" charset="0"/>
                <a:cs typeface="Calibri" pitchFamily="34" charset="0"/>
              </a:rPr>
              <a:t>Wind Speed</a:t>
            </a:r>
            <a:endParaRPr lang="en-US" sz="1400" dirty="0">
              <a:latin typeface="Calibri" pitchFamily="34" charset="0"/>
              <a:cs typeface="Calibri" pitchFamily="34" charset="0"/>
            </a:endParaRPr>
          </a:p>
        </p:txBody>
      </p:sp>
      <p:sp>
        <p:nvSpPr>
          <p:cNvPr id="2117" name="TextBox 28"/>
          <p:cNvSpPr txBox="1">
            <a:spLocks noChangeArrowheads="1"/>
          </p:cNvSpPr>
          <p:nvPr/>
        </p:nvSpPr>
        <p:spPr bwMode="auto">
          <a:xfrm>
            <a:off x="3798705" y="4163998"/>
            <a:ext cx="1066061" cy="246720"/>
          </a:xfrm>
          <a:prstGeom prst="rect">
            <a:avLst/>
          </a:prstGeom>
          <a:noFill/>
          <a:ln w="9525">
            <a:noFill/>
            <a:miter lim="800000"/>
            <a:headEnd/>
            <a:tailEnd/>
          </a:ln>
        </p:spPr>
        <p:txBody>
          <a:bodyPr wrap="none">
            <a:spAutoFit/>
          </a:bodyPr>
          <a:lstStyle/>
          <a:p>
            <a:r>
              <a:rPr lang="en-US" sz="1200" i="1" dirty="0">
                <a:latin typeface="Calibri" pitchFamily="34" charset="0"/>
                <a:cs typeface="Calibri" pitchFamily="34" charset="0"/>
              </a:rPr>
              <a:t>Wind Product</a:t>
            </a:r>
          </a:p>
        </p:txBody>
      </p:sp>
      <p:sp>
        <p:nvSpPr>
          <p:cNvPr id="34" name="TextBox 33"/>
          <p:cNvSpPr txBox="1"/>
          <p:nvPr/>
        </p:nvSpPr>
        <p:spPr bwMode="auto">
          <a:xfrm>
            <a:off x="1651662" y="3500335"/>
            <a:ext cx="1487487" cy="274310"/>
          </a:xfrm>
          <a:prstGeom prst="rect">
            <a:avLst/>
          </a:prstGeom>
          <a:solidFill>
            <a:schemeClr val="tx2">
              <a:lumMod val="20000"/>
              <a:lumOff val="80000"/>
            </a:schemeClr>
          </a:solidFill>
          <a:ln w="28575">
            <a:noFill/>
          </a:ln>
        </p:spPr>
        <p:txBody>
          <a:bodyPr wrap="square">
            <a:spAutoFit/>
          </a:bodyPr>
          <a:lstStyle/>
          <a:p>
            <a:pPr algn="ctr" fontAlgn="auto">
              <a:spcBef>
                <a:spcPts val="0"/>
              </a:spcBef>
              <a:spcAft>
                <a:spcPts val="0"/>
              </a:spcAft>
              <a:defRPr/>
            </a:pPr>
            <a:r>
              <a:rPr lang="en-US" sz="1400" dirty="0">
                <a:latin typeface="Calibri" pitchFamily="34" charset="0"/>
                <a:cs typeface="Calibri" pitchFamily="34" charset="0"/>
              </a:rPr>
              <a:t>GD Eye Finder</a:t>
            </a:r>
          </a:p>
        </p:txBody>
      </p:sp>
      <p:sp>
        <p:nvSpPr>
          <p:cNvPr id="35" name="TextBox 34"/>
          <p:cNvSpPr txBox="1"/>
          <p:nvPr/>
        </p:nvSpPr>
        <p:spPr bwMode="auto">
          <a:xfrm>
            <a:off x="1648488" y="3811209"/>
            <a:ext cx="1490662" cy="274310"/>
          </a:xfrm>
          <a:prstGeom prst="rect">
            <a:avLst/>
          </a:prstGeom>
          <a:solidFill>
            <a:schemeClr val="tx2">
              <a:lumMod val="20000"/>
              <a:lumOff val="80000"/>
            </a:schemeClr>
          </a:solidFill>
          <a:ln w="28575">
            <a:noFill/>
          </a:ln>
        </p:spPr>
        <p:txBody>
          <a:bodyPr wrap="square">
            <a:spAutoFit/>
          </a:bodyPr>
          <a:lstStyle/>
          <a:p>
            <a:pPr algn="ctr" fontAlgn="auto">
              <a:spcBef>
                <a:spcPts val="0"/>
              </a:spcBef>
              <a:spcAft>
                <a:spcPts val="0"/>
              </a:spcAft>
              <a:defRPr/>
            </a:pPr>
            <a:r>
              <a:rPr lang="en-US" sz="1400" dirty="0">
                <a:latin typeface="Calibri" pitchFamily="34" charset="0"/>
                <a:cs typeface="Calibri" pitchFamily="34" charset="0"/>
              </a:rPr>
              <a:t>NURC </a:t>
            </a:r>
            <a:r>
              <a:rPr lang="en-US" sz="1400" dirty="0" smtClean="0">
                <a:latin typeface="Calibri" pitchFamily="34" charset="0"/>
                <a:cs typeface="Calibri" pitchFamily="34" charset="0"/>
              </a:rPr>
              <a:t> Eye </a:t>
            </a:r>
            <a:r>
              <a:rPr lang="en-US" sz="1400" dirty="0">
                <a:latin typeface="Calibri" pitchFamily="34" charset="0"/>
                <a:cs typeface="Calibri" pitchFamily="34" charset="0"/>
              </a:rPr>
              <a:t>Finder</a:t>
            </a:r>
          </a:p>
        </p:txBody>
      </p:sp>
      <p:sp>
        <p:nvSpPr>
          <p:cNvPr id="36" name="TextBox 35"/>
          <p:cNvSpPr txBox="1"/>
          <p:nvPr/>
        </p:nvSpPr>
        <p:spPr bwMode="auto">
          <a:xfrm>
            <a:off x="1637374" y="3190477"/>
            <a:ext cx="1501775" cy="274310"/>
          </a:xfrm>
          <a:prstGeom prst="rect">
            <a:avLst/>
          </a:prstGeom>
          <a:solidFill>
            <a:schemeClr val="tx2">
              <a:lumMod val="20000"/>
              <a:lumOff val="80000"/>
            </a:schemeClr>
          </a:solidFill>
          <a:ln w="28575">
            <a:noFill/>
          </a:ln>
        </p:spPr>
        <p:txBody>
          <a:bodyPr wrap="square">
            <a:spAutoFit/>
          </a:bodyPr>
          <a:lstStyle/>
          <a:p>
            <a:pPr algn="ctr" fontAlgn="auto">
              <a:spcBef>
                <a:spcPts val="0"/>
              </a:spcBef>
              <a:spcAft>
                <a:spcPts val="0"/>
              </a:spcAft>
              <a:defRPr/>
            </a:pPr>
            <a:r>
              <a:rPr lang="en-US" sz="1400" dirty="0">
                <a:latin typeface="Calibri" pitchFamily="34" charset="0"/>
                <a:cs typeface="Calibri" pitchFamily="34" charset="0"/>
              </a:rPr>
              <a:t>Previous Tracks</a:t>
            </a:r>
          </a:p>
        </p:txBody>
      </p:sp>
      <p:sp>
        <p:nvSpPr>
          <p:cNvPr id="2114" name="TextBox 42"/>
          <p:cNvSpPr txBox="1">
            <a:spLocks noChangeArrowheads="1"/>
          </p:cNvSpPr>
          <p:nvPr/>
        </p:nvSpPr>
        <p:spPr bwMode="auto">
          <a:xfrm>
            <a:off x="3398630" y="3349651"/>
            <a:ext cx="990224" cy="527706"/>
          </a:xfrm>
          <a:prstGeom prst="rect">
            <a:avLst/>
          </a:prstGeom>
          <a:noFill/>
          <a:ln w="9525">
            <a:noFill/>
            <a:miter lim="800000"/>
            <a:headEnd/>
            <a:tailEnd/>
          </a:ln>
        </p:spPr>
        <p:txBody>
          <a:bodyPr>
            <a:spAutoFit/>
          </a:bodyPr>
          <a:lstStyle/>
          <a:p>
            <a:pPr algn="ctr">
              <a:lnSpc>
                <a:spcPts val="1300"/>
              </a:lnSpc>
            </a:pPr>
            <a:r>
              <a:rPr lang="en-US" sz="1200" dirty="0">
                <a:latin typeface="Calibri" pitchFamily="34" charset="0"/>
                <a:cs typeface="Calibri" pitchFamily="34" charset="0"/>
              </a:rPr>
              <a:t>Eye </a:t>
            </a:r>
            <a:r>
              <a:rPr lang="en-US" sz="1200" dirty="0" smtClean="0">
                <a:latin typeface="Calibri" pitchFamily="34" charset="0"/>
                <a:cs typeface="Calibri" pitchFamily="34" charset="0"/>
              </a:rPr>
              <a:t>Location,</a:t>
            </a:r>
            <a:br>
              <a:rPr lang="en-US" sz="1200" dirty="0" smtClean="0">
                <a:latin typeface="Calibri" pitchFamily="34" charset="0"/>
                <a:cs typeface="Calibri" pitchFamily="34" charset="0"/>
              </a:rPr>
            </a:br>
            <a:r>
              <a:rPr lang="en-US" sz="1200" dirty="0" smtClean="0">
                <a:latin typeface="Calibri" pitchFamily="34" charset="0"/>
                <a:cs typeface="Calibri" pitchFamily="34" charset="0"/>
              </a:rPr>
              <a:t>Properties</a:t>
            </a:r>
            <a:endParaRPr lang="en-US" sz="1200" dirty="0">
              <a:latin typeface="Calibri" pitchFamily="34" charset="0"/>
              <a:cs typeface="Calibri" pitchFamily="34" charset="0"/>
            </a:endParaRPr>
          </a:p>
        </p:txBody>
      </p:sp>
      <p:sp>
        <p:nvSpPr>
          <p:cNvPr id="39" name="Right Arrow 38"/>
          <p:cNvSpPr/>
          <p:nvPr/>
        </p:nvSpPr>
        <p:spPr bwMode="auto">
          <a:xfrm>
            <a:off x="3156613" y="3576278"/>
            <a:ext cx="200083" cy="1754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42" name="Rectangle 41"/>
          <p:cNvSpPr/>
          <p:nvPr/>
        </p:nvSpPr>
        <p:spPr bwMode="auto">
          <a:xfrm>
            <a:off x="1588877" y="3146644"/>
            <a:ext cx="3019425" cy="99826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2113" name="TextBox 32"/>
          <p:cNvSpPr txBox="1">
            <a:spLocks noChangeArrowheads="1"/>
          </p:cNvSpPr>
          <p:nvPr/>
        </p:nvSpPr>
        <p:spPr bwMode="auto">
          <a:xfrm>
            <a:off x="3462316" y="3087257"/>
            <a:ext cx="940129" cy="246720"/>
          </a:xfrm>
          <a:prstGeom prst="rect">
            <a:avLst/>
          </a:prstGeom>
          <a:noFill/>
          <a:ln w="9525">
            <a:noFill/>
            <a:miter lim="800000"/>
            <a:headEnd/>
            <a:tailEnd/>
          </a:ln>
        </p:spPr>
        <p:txBody>
          <a:bodyPr wrap="none">
            <a:spAutoFit/>
          </a:bodyPr>
          <a:lstStyle/>
          <a:p>
            <a:r>
              <a:rPr lang="en-US" sz="1200" i="1" dirty="0">
                <a:latin typeface="Calibri" pitchFamily="34" charset="0"/>
                <a:cs typeface="Calibri" pitchFamily="34" charset="0"/>
              </a:rPr>
              <a:t>Eye Product</a:t>
            </a:r>
          </a:p>
        </p:txBody>
      </p:sp>
      <p:sp>
        <p:nvSpPr>
          <p:cNvPr id="46" name="Rectangle 45"/>
          <p:cNvSpPr/>
          <p:nvPr/>
        </p:nvSpPr>
        <p:spPr>
          <a:xfrm>
            <a:off x="1162227" y="3008404"/>
            <a:ext cx="141773" cy="3415920"/>
          </a:xfrm>
          <a:prstGeom prst="rect">
            <a:avLst/>
          </a:prstGeom>
          <a:solidFill>
            <a:srgbClr val="CD81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47" name="Right Arrow 46"/>
          <p:cNvSpPr/>
          <p:nvPr/>
        </p:nvSpPr>
        <p:spPr>
          <a:xfrm>
            <a:off x="1187865" y="3507004"/>
            <a:ext cx="417760" cy="260972"/>
          </a:xfrm>
          <a:prstGeom prst="rightArrow">
            <a:avLst/>
          </a:prstGeom>
          <a:solidFill>
            <a:srgbClr val="CD81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48" name="Right Arrow 47"/>
          <p:cNvSpPr/>
          <p:nvPr/>
        </p:nvSpPr>
        <p:spPr>
          <a:xfrm>
            <a:off x="1273901" y="4627512"/>
            <a:ext cx="1315475" cy="260972"/>
          </a:xfrm>
          <a:prstGeom prst="rightArrow">
            <a:avLst/>
          </a:prstGeom>
          <a:solidFill>
            <a:srgbClr val="CD81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49" name="Right Arrow 48"/>
          <p:cNvSpPr/>
          <p:nvPr/>
        </p:nvSpPr>
        <p:spPr>
          <a:xfrm>
            <a:off x="1194462" y="5419841"/>
            <a:ext cx="1394913" cy="260972"/>
          </a:xfrm>
          <a:prstGeom prst="rightArrow">
            <a:avLst/>
          </a:prstGeom>
          <a:solidFill>
            <a:srgbClr val="CD81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50" name="Rectangle 49"/>
          <p:cNvSpPr/>
          <p:nvPr/>
        </p:nvSpPr>
        <p:spPr>
          <a:xfrm>
            <a:off x="2187723" y="4148275"/>
            <a:ext cx="136733" cy="404221"/>
          </a:xfrm>
          <a:prstGeom prst="rect">
            <a:avLst/>
          </a:prstGeom>
          <a:solidFill>
            <a:srgbClr val="CD81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51" name="Right Arrow 50"/>
          <p:cNvSpPr/>
          <p:nvPr/>
        </p:nvSpPr>
        <p:spPr>
          <a:xfrm>
            <a:off x="2196268" y="4370917"/>
            <a:ext cx="384561" cy="260973"/>
          </a:xfrm>
          <a:prstGeom prst="rightArrow">
            <a:avLst/>
          </a:prstGeom>
          <a:solidFill>
            <a:srgbClr val="CD81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56" name="TextBox 55"/>
          <p:cNvSpPr txBox="1"/>
          <p:nvPr/>
        </p:nvSpPr>
        <p:spPr>
          <a:xfrm>
            <a:off x="2638128" y="5443974"/>
            <a:ext cx="951101" cy="404290"/>
          </a:xfrm>
          <a:prstGeom prst="rect">
            <a:avLst/>
          </a:prstGeom>
          <a:solidFill>
            <a:schemeClr val="tx2">
              <a:lumMod val="20000"/>
              <a:lumOff val="80000"/>
            </a:schemeClr>
          </a:solidFill>
          <a:ln w="28575">
            <a:noFill/>
          </a:ln>
        </p:spPr>
        <p:txBody>
          <a:bodyPr wrap="square">
            <a:spAutoFit/>
          </a:bodyPr>
          <a:lstStyle/>
          <a:p>
            <a:pPr algn="ctr" fontAlgn="auto">
              <a:lnSpc>
                <a:spcPts val="1400"/>
              </a:lnSpc>
              <a:spcBef>
                <a:spcPts val="0"/>
              </a:spcBef>
              <a:spcAft>
                <a:spcPts val="0"/>
              </a:spcAft>
              <a:defRPr/>
            </a:pPr>
            <a:r>
              <a:rPr lang="en-US" sz="1400" dirty="0" smtClean="0">
                <a:latin typeface="Calibri" pitchFamily="34" charset="0"/>
                <a:cs typeface="Calibri" pitchFamily="34" charset="0"/>
              </a:rPr>
              <a:t>CSTARS </a:t>
            </a:r>
            <a:br>
              <a:rPr lang="en-US" sz="1400" dirty="0" smtClean="0">
                <a:latin typeface="Calibri" pitchFamily="34" charset="0"/>
                <a:cs typeface="Calibri" pitchFamily="34" charset="0"/>
              </a:rPr>
            </a:br>
            <a:r>
              <a:rPr lang="en-US" sz="1400" dirty="0" smtClean="0">
                <a:latin typeface="Calibri" pitchFamily="34" charset="0"/>
                <a:cs typeface="Calibri" pitchFamily="34" charset="0"/>
              </a:rPr>
              <a:t>Waves</a:t>
            </a:r>
            <a:endParaRPr lang="en-US" sz="1400" dirty="0">
              <a:latin typeface="Calibri" pitchFamily="34" charset="0"/>
              <a:cs typeface="Calibri" pitchFamily="34" charset="0"/>
            </a:endParaRPr>
          </a:p>
        </p:txBody>
      </p:sp>
      <p:sp>
        <p:nvSpPr>
          <p:cNvPr id="2104" name="TextBox 63"/>
          <p:cNvSpPr txBox="1">
            <a:spLocks noChangeArrowheads="1"/>
          </p:cNvSpPr>
          <p:nvPr/>
        </p:nvSpPr>
        <p:spPr bwMode="auto">
          <a:xfrm>
            <a:off x="3827787" y="5283932"/>
            <a:ext cx="990599" cy="532789"/>
          </a:xfrm>
          <a:prstGeom prst="rect">
            <a:avLst/>
          </a:prstGeom>
          <a:noFill/>
          <a:ln w="9525">
            <a:noFill/>
            <a:miter lim="800000"/>
            <a:headEnd/>
            <a:tailEnd/>
          </a:ln>
        </p:spPr>
        <p:txBody>
          <a:bodyPr>
            <a:spAutoFit/>
          </a:bodyPr>
          <a:lstStyle/>
          <a:p>
            <a:pPr algn="ctr">
              <a:lnSpc>
                <a:spcPts val="1300"/>
              </a:lnSpc>
            </a:pPr>
            <a:r>
              <a:rPr lang="en-US" sz="1200" dirty="0">
                <a:latin typeface="Calibri" pitchFamily="34" charset="0"/>
                <a:cs typeface="Calibri" pitchFamily="34" charset="0"/>
              </a:rPr>
              <a:t>Wave Spectral Map</a:t>
            </a:r>
          </a:p>
        </p:txBody>
      </p:sp>
      <p:sp>
        <p:nvSpPr>
          <p:cNvPr id="60" name="Right Arrow 59"/>
          <p:cNvSpPr/>
          <p:nvPr/>
        </p:nvSpPr>
        <p:spPr>
          <a:xfrm>
            <a:off x="3602796" y="5462620"/>
            <a:ext cx="200083" cy="1754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63" name="Rectangle 62"/>
          <p:cNvSpPr/>
          <p:nvPr/>
        </p:nvSpPr>
        <p:spPr>
          <a:xfrm>
            <a:off x="2580825" y="5108665"/>
            <a:ext cx="3362775" cy="77485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2074" name="TextBox 53"/>
          <p:cNvSpPr txBox="1">
            <a:spLocks noChangeArrowheads="1"/>
          </p:cNvSpPr>
          <p:nvPr/>
        </p:nvSpPr>
        <p:spPr bwMode="auto">
          <a:xfrm>
            <a:off x="3793671" y="5052107"/>
            <a:ext cx="1076128" cy="246720"/>
          </a:xfrm>
          <a:prstGeom prst="rect">
            <a:avLst/>
          </a:prstGeom>
          <a:noFill/>
          <a:ln w="9525">
            <a:noFill/>
            <a:miter lim="800000"/>
            <a:headEnd/>
            <a:tailEnd/>
          </a:ln>
        </p:spPr>
        <p:txBody>
          <a:bodyPr wrap="none">
            <a:spAutoFit/>
          </a:bodyPr>
          <a:lstStyle/>
          <a:p>
            <a:r>
              <a:rPr lang="en-US" sz="1200" i="1" dirty="0">
                <a:latin typeface="Calibri" pitchFamily="34" charset="0"/>
                <a:cs typeface="Calibri" pitchFamily="34" charset="0"/>
              </a:rPr>
              <a:t>Wave Product</a:t>
            </a:r>
          </a:p>
        </p:txBody>
      </p:sp>
      <p:sp>
        <p:nvSpPr>
          <p:cNvPr id="67" name="Rectangle 66"/>
          <p:cNvSpPr/>
          <p:nvPr/>
        </p:nvSpPr>
        <p:spPr>
          <a:xfrm>
            <a:off x="7204988" y="2120103"/>
            <a:ext cx="818058" cy="746575"/>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latin typeface="Calibri" pitchFamily="34" charset="0"/>
                <a:cs typeface="Calibri" pitchFamily="34" charset="0"/>
              </a:rPr>
              <a:t>Wave </a:t>
            </a:r>
            <a:r>
              <a:rPr lang="en-US" sz="1200" b="1" dirty="0" err="1">
                <a:latin typeface="Calibri" pitchFamily="34" charset="0"/>
                <a:cs typeface="Calibri" pitchFamily="34" charset="0"/>
              </a:rPr>
              <a:t>MeasuresASCII</a:t>
            </a:r>
            <a:r>
              <a:rPr lang="en-US" sz="1200" b="1" dirty="0">
                <a:latin typeface="Calibri" pitchFamily="34" charset="0"/>
                <a:cs typeface="Calibri" pitchFamily="34" charset="0"/>
              </a:rPr>
              <a:t> File</a:t>
            </a:r>
          </a:p>
        </p:txBody>
      </p:sp>
      <p:sp>
        <p:nvSpPr>
          <p:cNvPr id="69" name="Up Arrow 68"/>
          <p:cNvSpPr/>
          <p:nvPr/>
        </p:nvSpPr>
        <p:spPr>
          <a:xfrm>
            <a:off x="3728694" y="3014815"/>
            <a:ext cx="255588" cy="147053"/>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71" name="Up Arrow 70"/>
          <p:cNvSpPr/>
          <p:nvPr/>
        </p:nvSpPr>
        <p:spPr>
          <a:xfrm>
            <a:off x="7052825" y="3056885"/>
            <a:ext cx="255587" cy="252478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cxnSp>
        <p:nvCxnSpPr>
          <p:cNvPr id="74" name="Elbow Connector 73"/>
          <p:cNvCxnSpPr/>
          <p:nvPr/>
        </p:nvCxnSpPr>
        <p:spPr>
          <a:xfrm flipV="1">
            <a:off x="3119995" y="1606946"/>
            <a:ext cx="5102225" cy="8484"/>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82" name="TextBox 71"/>
          <p:cNvSpPr txBox="1">
            <a:spLocks noChangeArrowheads="1"/>
          </p:cNvSpPr>
          <p:nvPr/>
        </p:nvSpPr>
        <p:spPr bwMode="auto">
          <a:xfrm>
            <a:off x="5004463" y="1474033"/>
            <a:ext cx="1717675" cy="247445"/>
          </a:xfrm>
          <a:prstGeom prst="rect">
            <a:avLst/>
          </a:prstGeom>
          <a:solidFill>
            <a:schemeClr val="bg1">
              <a:lumMod val="85000"/>
            </a:schemeClr>
          </a:solidFill>
          <a:ln w="9525">
            <a:noFill/>
            <a:miter lim="800000"/>
            <a:headEnd/>
            <a:tailEnd/>
          </a:ln>
        </p:spPr>
        <p:txBody>
          <a:bodyPr wrap="none">
            <a:spAutoFit/>
          </a:bodyPr>
          <a:lstStyle/>
          <a:p>
            <a:r>
              <a:rPr lang="en-US" sz="1200" b="1" dirty="0">
                <a:latin typeface="Calibri" pitchFamily="34" charset="0"/>
                <a:cs typeface="Calibri" pitchFamily="34" charset="0"/>
              </a:rPr>
              <a:t>Environmental Products</a:t>
            </a:r>
          </a:p>
        </p:txBody>
      </p:sp>
      <p:sp>
        <p:nvSpPr>
          <p:cNvPr id="2083" name="TextBox 74"/>
          <p:cNvSpPr txBox="1">
            <a:spLocks noChangeArrowheads="1"/>
          </p:cNvSpPr>
          <p:nvPr/>
        </p:nvSpPr>
        <p:spPr bwMode="auto">
          <a:xfrm>
            <a:off x="3075042" y="1684601"/>
            <a:ext cx="1266825" cy="246030"/>
          </a:xfrm>
          <a:prstGeom prst="rect">
            <a:avLst/>
          </a:prstGeom>
          <a:noFill/>
          <a:ln w="9525">
            <a:noFill/>
            <a:miter lim="800000"/>
            <a:headEnd/>
            <a:tailEnd/>
          </a:ln>
        </p:spPr>
        <p:txBody>
          <a:bodyPr wrap="none">
            <a:spAutoFit/>
          </a:bodyPr>
          <a:lstStyle/>
          <a:p>
            <a:r>
              <a:rPr lang="en-US" sz="1200" b="1" dirty="0">
                <a:latin typeface="Calibri" pitchFamily="34" charset="0"/>
                <a:cs typeface="Calibri" pitchFamily="34" charset="0"/>
              </a:rPr>
              <a:t>Eye location, size</a:t>
            </a:r>
          </a:p>
        </p:txBody>
      </p:sp>
      <p:sp>
        <p:nvSpPr>
          <p:cNvPr id="2084" name="TextBox 75"/>
          <p:cNvSpPr txBox="1">
            <a:spLocks noChangeArrowheads="1"/>
          </p:cNvSpPr>
          <p:nvPr/>
        </p:nvSpPr>
        <p:spPr bwMode="auto">
          <a:xfrm>
            <a:off x="4626828" y="1700546"/>
            <a:ext cx="1720086" cy="246720"/>
          </a:xfrm>
          <a:prstGeom prst="rect">
            <a:avLst/>
          </a:prstGeom>
          <a:noFill/>
          <a:ln w="9525">
            <a:noFill/>
            <a:miter lim="800000"/>
            <a:headEnd/>
            <a:tailEnd/>
          </a:ln>
        </p:spPr>
        <p:txBody>
          <a:bodyPr wrap="none">
            <a:spAutoFit/>
          </a:bodyPr>
          <a:lstStyle/>
          <a:p>
            <a:r>
              <a:rPr lang="en-US" sz="1200" b="1" dirty="0" smtClean="0">
                <a:latin typeface="Calibri" pitchFamily="34" charset="0"/>
                <a:cs typeface="Calibri" pitchFamily="34" charset="0"/>
              </a:rPr>
              <a:t>Winds &amp; Pressure Fields</a:t>
            </a:r>
            <a:endParaRPr lang="en-US" sz="1200" b="1" dirty="0">
              <a:latin typeface="Calibri" pitchFamily="34" charset="0"/>
              <a:cs typeface="Calibri" pitchFamily="34" charset="0"/>
            </a:endParaRPr>
          </a:p>
        </p:txBody>
      </p:sp>
      <p:sp>
        <p:nvSpPr>
          <p:cNvPr id="2085" name="TextBox 76"/>
          <p:cNvSpPr txBox="1">
            <a:spLocks noChangeArrowheads="1"/>
          </p:cNvSpPr>
          <p:nvPr/>
        </p:nvSpPr>
        <p:spPr bwMode="auto">
          <a:xfrm>
            <a:off x="7190953" y="1683894"/>
            <a:ext cx="600075" cy="247445"/>
          </a:xfrm>
          <a:prstGeom prst="rect">
            <a:avLst/>
          </a:prstGeom>
          <a:noFill/>
          <a:ln w="9525">
            <a:noFill/>
            <a:miter lim="800000"/>
            <a:headEnd/>
            <a:tailEnd/>
          </a:ln>
        </p:spPr>
        <p:txBody>
          <a:bodyPr wrap="none">
            <a:spAutoFit/>
          </a:bodyPr>
          <a:lstStyle/>
          <a:p>
            <a:r>
              <a:rPr lang="en-US" sz="1200" b="1" dirty="0">
                <a:latin typeface="Calibri" pitchFamily="34" charset="0"/>
                <a:cs typeface="Calibri" pitchFamily="34" charset="0"/>
              </a:rPr>
              <a:t>Waves</a:t>
            </a:r>
          </a:p>
        </p:txBody>
      </p:sp>
      <p:sp>
        <p:nvSpPr>
          <p:cNvPr id="79" name="Rectangle 78"/>
          <p:cNvSpPr/>
          <p:nvPr/>
        </p:nvSpPr>
        <p:spPr>
          <a:xfrm>
            <a:off x="4828369" y="5500100"/>
            <a:ext cx="2411538" cy="100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cxnSp>
        <p:nvCxnSpPr>
          <p:cNvPr id="80" name="Elbow Connector 79"/>
          <p:cNvCxnSpPr/>
          <p:nvPr/>
        </p:nvCxnSpPr>
        <p:spPr>
          <a:xfrm>
            <a:off x="195163" y="1881256"/>
            <a:ext cx="2681288" cy="2828"/>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88" name="TextBox 24"/>
          <p:cNvSpPr txBox="1">
            <a:spLocks noChangeArrowheads="1"/>
          </p:cNvSpPr>
          <p:nvPr/>
        </p:nvSpPr>
        <p:spPr bwMode="auto">
          <a:xfrm>
            <a:off x="1157188" y="1745516"/>
            <a:ext cx="768350" cy="246720"/>
          </a:xfrm>
          <a:prstGeom prst="rect">
            <a:avLst/>
          </a:prstGeom>
          <a:solidFill>
            <a:schemeClr val="bg1">
              <a:lumMod val="85000"/>
            </a:schemeClr>
          </a:solidFill>
          <a:ln w="9525">
            <a:noFill/>
            <a:miter lim="800000"/>
            <a:headEnd/>
            <a:tailEnd/>
          </a:ln>
        </p:spPr>
        <p:txBody>
          <a:bodyPr wrap="square">
            <a:spAutoFit/>
          </a:bodyPr>
          <a:lstStyle/>
          <a:p>
            <a:r>
              <a:rPr lang="en-US" sz="1200" b="1" dirty="0">
                <a:latin typeface="Calibri" pitchFamily="34" charset="0"/>
                <a:cs typeface="Calibri" pitchFamily="34" charset="0"/>
              </a:rPr>
              <a:t>SAR Data</a:t>
            </a:r>
          </a:p>
        </p:txBody>
      </p:sp>
      <p:sp>
        <p:nvSpPr>
          <p:cNvPr id="82" name="Down Arrow 81"/>
          <p:cNvSpPr/>
          <p:nvPr/>
        </p:nvSpPr>
        <p:spPr>
          <a:xfrm>
            <a:off x="1441732" y="1607399"/>
            <a:ext cx="238125" cy="18709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2102" name="TextBox 84"/>
          <p:cNvSpPr txBox="1">
            <a:spLocks noChangeArrowheads="1"/>
          </p:cNvSpPr>
          <p:nvPr/>
        </p:nvSpPr>
        <p:spPr bwMode="auto">
          <a:xfrm>
            <a:off x="8286377" y="3888324"/>
            <a:ext cx="840531" cy="384301"/>
          </a:xfrm>
          <a:prstGeom prst="rect">
            <a:avLst/>
          </a:prstGeom>
          <a:noFill/>
          <a:ln w="9525">
            <a:noFill/>
            <a:miter lim="800000"/>
            <a:headEnd/>
            <a:tailEnd/>
          </a:ln>
        </p:spPr>
        <p:txBody>
          <a:bodyPr>
            <a:spAutoFit/>
          </a:bodyPr>
          <a:lstStyle/>
          <a:p>
            <a:pPr algn="ctr">
              <a:lnSpc>
                <a:spcPts val="1300"/>
              </a:lnSpc>
            </a:pPr>
            <a:r>
              <a:rPr lang="en-US" sz="1400" b="1" dirty="0">
                <a:latin typeface="Calibri" pitchFamily="34" charset="0"/>
                <a:cs typeface="Calibri" pitchFamily="34" charset="0"/>
              </a:rPr>
              <a:t>Internet Access</a:t>
            </a:r>
          </a:p>
        </p:txBody>
      </p:sp>
      <p:sp>
        <p:nvSpPr>
          <p:cNvPr id="86" name="Oval 85"/>
          <p:cNvSpPr/>
          <p:nvPr/>
        </p:nvSpPr>
        <p:spPr bwMode="auto">
          <a:xfrm>
            <a:off x="8266110" y="3797515"/>
            <a:ext cx="839787" cy="507614"/>
          </a:xfrm>
          <a:prstGeom prst="ellipse">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88" name="Up-Down Arrow 87"/>
          <p:cNvSpPr/>
          <p:nvPr/>
        </p:nvSpPr>
        <p:spPr>
          <a:xfrm>
            <a:off x="8555830" y="2527800"/>
            <a:ext cx="298450" cy="1248931"/>
          </a:xfrm>
          <a:prstGeom prst="upDownArrow">
            <a:avLst/>
          </a:prstGeom>
          <a:solidFill>
            <a:srgbClr val="CD818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95" name="Isosceles Triangle 94"/>
          <p:cNvSpPr/>
          <p:nvPr/>
        </p:nvSpPr>
        <p:spPr>
          <a:xfrm rot="17955560">
            <a:off x="635905" y="907532"/>
            <a:ext cx="455165" cy="67552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4" name="TextBox 3"/>
          <p:cNvSpPr txBox="1"/>
          <p:nvPr/>
        </p:nvSpPr>
        <p:spPr>
          <a:xfrm>
            <a:off x="777876" y="1129195"/>
            <a:ext cx="1922595" cy="466026"/>
          </a:xfrm>
          <a:prstGeom prst="rect">
            <a:avLst/>
          </a:prstGeom>
          <a:solidFill>
            <a:schemeClr val="accent2">
              <a:lumMod val="20000"/>
              <a:lumOff val="80000"/>
            </a:schemeClr>
          </a:solidFill>
          <a:ln>
            <a:noFill/>
          </a:ln>
        </p:spPr>
        <p:txBody>
          <a:bodyPr wrap="square">
            <a:spAutoFit/>
          </a:bodyPr>
          <a:lstStyle/>
          <a:p>
            <a:pPr algn="ctr" fontAlgn="auto">
              <a:spcBef>
                <a:spcPts val="0"/>
              </a:spcBef>
              <a:spcAft>
                <a:spcPts val="0"/>
              </a:spcAft>
              <a:defRPr/>
            </a:pPr>
            <a:r>
              <a:rPr lang="en-US" sz="1400" b="1" dirty="0">
                <a:latin typeface="Calibri" pitchFamily="34" charset="0"/>
                <a:cs typeface="Calibri" pitchFamily="34" charset="0"/>
              </a:rPr>
              <a:t>CSTARS SAR </a:t>
            </a:r>
            <a:r>
              <a:rPr lang="en-US" sz="1400" b="1" dirty="0" err="1">
                <a:latin typeface="Calibri" pitchFamily="34" charset="0"/>
                <a:cs typeface="Calibri" pitchFamily="34" charset="0"/>
              </a:rPr>
              <a:t>BackBone</a:t>
            </a:r>
            <a:r>
              <a:rPr lang="en-US" sz="1400" b="1" dirty="0">
                <a:latin typeface="Calibri" pitchFamily="34" charset="0"/>
                <a:cs typeface="Calibri" pitchFamily="34" charset="0"/>
              </a:rPr>
              <a:t> Processing System</a:t>
            </a:r>
          </a:p>
        </p:txBody>
      </p:sp>
      <p:sp>
        <p:nvSpPr>
          <p:cNvPr id="96" name="TextBox 95"/>
          <p:cNvSpPr txBox="1"/>
          <p:nvPr/>
        </p:nvSpPr>
        <p:spPr>
          <a:xfrm>
            <a:off x="4994244" y="3453155"/>
            <a:ext cx="868174" cy="564200"/>
          </a:xfrm>
          <a:prstGeom prst="rect">
            <a:avLst/>
          </a:prstGeom>
          <a:solidFill>
            <a:schemeClr val="tx2">
              <a:lumMod val="20000"/>
              <a:lumOff val="80000"/>
            </a:schemeClr>
          </a:solidFill>
          <a:ln w="28575">
            <a:noFill/>
          </a:ln>
        </p:spPr>
        <p:txBody>
          <a:bodyPr wrap="square">
            <a:spAutoFit/>
          </a:bodyPr>
          <a:lstStyle/>
          <a:p>
            <a:pPr algn="ctr" fontAlgn="auto">
              <a:lnSpc>
                <a:spcPts val="1400"/>
              </a:lnSpc>
              <a:spcBef>
                <a:spcPts val="0"/>
              </a:spcBef>
              <a:spcAft>
                <a:spcPts val="0"/>
              </a:spcAft>
              <a:defRPr/>
            </a:pPr>
            <a:r>
              <a:rPr lang="en-US" sz="1400" dirty="0" smtClean="0">
                <a:latin typeface="Calibri" pitchFamily="34" charset="0"/>
                <a:cs typeface="Calibri" pitchFamily="34" charset="0"/>
              </a:rPr>
              <a:t>UW-APL </a:t>
            </a:r>
            <a:br>
              <a:rPr lang="en-US" sz="1400" dirty="0" smtClean="0">
                <a:latin typeface="Calibri" pitchFamily="34" charset="0"/>
                <a:cs typeface="Calibri" pitchFamily="34" charset="0"/>
              </a:rPr>
            </a:br>
            <a:r>
              <a:rPr lang="en-US" sz="1400" dirty="0" smtClean="0">
                <a:latin typeface="Calibri" pitchFamily="34" charset="0"/>
                <a:cs typeface="Calibri" pitchFamily="34" charset="0"/>
              </a:rPr>
              <a:t>Pressure </a:t>
            </a:r>
            <a:r>
              <a:rPr lang="en-US" sz="1400" dirty="0">
                <a:latin typeface="Calibri" pitchFamily="34" charset="0"/>
                <a:cs typeface="Calibri" pitchFamily="34" charset="0"/>
              </a:rPr>
              <a:t>Analysis</a:t>
            </a:r>
          </a:p>
        </p:txBody>
      </p:sp>
      <p:sp>
        <p:nvSpPr>
          <p:cNvPr id="97" name="TextBox 96"/>
          <p:cNvSpPr txBox="1"/>
          <p:nvPr/>
        </p:nvSpPr>
        <p:spPr>
          <a:xfrm>
            <a:off x="3209925" y="997696"/>
            <a:ext cx="5570538" cy="575485"/>
          </a:xfrm>
          <a:prstGeom prst="rect">
            <a:avLst/>
          </a:prstGeom>
          <a:noFill/>
        </p:spPr>
        <p:txBody>
          <a:bodyPr>
            <a:spAutoFit/>
          </a:bodyPr>
          <a:lstStyle/>
          <a:p>
            <a:pPr algn="ctr" fontAlgn="auto">
              <a:spcBef>
                <a:spcPts val="0"/>
              </a:spcBef>
              <a:spcAft>
                <a:spcPts val="0"/>
              </a:spcAft>
              <a:defRPr/>
            </a:pPr>
            <a:r>
              <a:rPr lang="en-US" b="1" i="1" dirty="0">
                <a:solidFill>
                  <a:schemeClr val="accent2">
                    <a:lumMod val="75000"/>
                  </a:schemeClr>
                </a:solidFill>
                <a:latin typeface="Calibri" pitchFamily="34" charset="0"/>
                <a:cs typeface="Calibri" pitchFamily="34" charset="0"/>
              </a:rPr>
              <a:t>Real-time SAR environmental product generation system being built at CSTARS to support field deployment</a:t>
            </a:r>
          </a:p>
        </p:txBody>
      </p:sp>
      <p:sp>
        <p:nvSpPr>
          <p:cNvPr id="81" name="Rectangle 80"/>
          <p:cNvSpPr/>
          <p:nvPr/>
        </p:nvSpPr>
        <p:spPr>
          <a:xfrm>
            <a:off x="2599654" y="5930746"/>
            <a:ext cx="3365310" cy="77485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pitchFamily="34" charset="0"/>
              <a:cs typeface="Calibri" pitchFamily="34" charset="0"/>
            </a:endParaRPr>
          </a:p>
        </p:txBody>
      </p:sp>
      <p:sp>
        <p:nvSpPr>
          <p:cNvPr id="83" name="Right Arrow 82"/>
          <p:cNvSpPr/>
          <p:nvPr/>
        </p:nvSpPr>
        <p:spPr>
          <a:xfrm>
            <a:off x="1268875" y="6257583"/>
            <a:ext cx="1350264" cy="227063"/>
          </a:xfrm>
          <a:prstGeom prst="rightArrow">
            <a:avLst/>
          </a:prstGeom>
          <a:solidFill>
            <a:srgbClr val="CD81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75" name="TextBox 74"/>
          <p:cNvSpPr txBox="1"/>
          <p:nvPr/>
        </p:nvSpPr>
        <p:spPr bwMode="auto">
          <a:xfrm>
            <a:off x="2643892" y="5144776"/>
            <a:ext cx="940194" cy="274133"/>
          </a:xfrm>
          <a:prstGeom prst="rect">
            <a:avLst/>
          </a:prstGeom>
          <a:solidFill>
            <a:schemeClr val="tx2">
              <a:lumMod val="20000"/>
              <a:lumOff val="80000"/>
            </a:schemeClr>
          </a:solidFill>
          <a:ln w="28575">
            <a:noFill/>
          </a:ln>
        </p:spPr>
        <p:txBody>
          <a:bodyPr wrap="none">
            <a:spAutoFit/>
          </a:bodyPr>
          <a:lstStyle/>
          <a:p>
            <a:pPr fontAlgn="auto">
              <a:spcBef>
                <a:spcPts val="0"/>
              </a:spcBef>
              <a:spcAft>
                <a:spcPts val="0"/>
              </a:spcAft>
              <a:defRPr/>
            </a:pPr>
            <a:r>
              <a:rPr lang="en-US" sz="1400" dirty="0">
                <a:latin typeface="Calibri" pitchFamily="34" charset="0"/>
                <a:cs typeface="Calibri" pitchFamily="34" charset="0"/>
              </a:rPr>
              <a:t>GD </a:t>
            </a:r>
            <a:r>
              <a:rPr lang="en-US" sz="1400" dirty="0" smtClean="0">
                <a:latin typeface="Calibri" pitchFamily="34" charset="0"/>
                <a:cs typeface="Calibri" pitchFamily="34" charset="0"/>
              </a:rPr>
              <a:t>Waves</a:t>
            </a:r>
            <a:endParaRPr lang="en-US" sz="1400" dirty="0">
              <a:latin typeface="Calibri" pitchFamily="34" charset="0"/>
              <a:cs typeface="Calibri" pitchFamily="34" charset="0"/>
            </a:endParaRPr>
          </a:p>
        </p:txBody>
      </p:sp>
      <p:sp>
        <p:nvSpPr>
          <p:cNvPr id="65" name="Oval 64"/>
          <p:cNvSpPr/>
          <p:nvPr/>
        </p:nvSpPr>
        <p:spPr bwMode="auto">
          <a:xfrm>
            <a:off x="3827787" y="5245617"/>
            <a:ext cx="990600" cy="60942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85" name="Up Arrow 84"/>
          <p:cNvSpPr/>
          <p:nvPr/>
        </p:nvSpPr>
        <p:spPr>
          <a:xfrm>
            <a:off x="7690803" y="3066627"/>
            <a:ext cx="255587" cy="3350719"/>
          </a:xfrm>
          <a:prstGeom prst="upArrow">
            <a:avLst/>
          </a:prstGeom>
          <a:solidFill>
            <a:srgbClr val="BE8A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84" name="Rectangle 83"/>
          <p:cNvSpPr/>
          <p:nvPr/>
        </p:nvSpPr>
        <p:spPr>
          <a:xfrm>
            <a:off x="4845466" y="6321639"/>
            <a:ext cx="2948298" cy="98951"/>
          </a:xfrm>
          <a:prstGeom prst="rect">
            <a:avLst/>
          </a:prstGeom>
          <a:solidFill>
            <a:srgbClr val="BE8A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91" name="TextBox 90"/>
          <p:cNvSpPr txBox="1"/>
          <p:nvPr/>
        </p:nvSpPr>
        <p:spPr>
          <a:xfrm>
            <a:off x="2645251" y="6066860"/>
            <a:ext cx="952528" cy="561973"/>
          </a:xfrm>
          <a:prstGeom prst="rect">
            <a:avLst/>
          </a:prstGeom>
          <a:solidFill>
            <a:schemeClr val="tx2">
              <a:lumMod val="20000"/>
              <a:lumOff val="80000"/>
            </a:schemeClr>
          </a:solidFill>
          <a:ln w="28575">
            <a:noFill/>
          </a:ln>
        </p:spPr>
        <p:txBody>
          <a:bodyPr wrap="square" lIns="0" rIns="0">
            <a:spAutoFit/>
          </a:bodyPr>
          <a:lstStyle/>
          <a:p>
            <a:pPr algn="ctr" fontAlgn="auto">
              <a:lnSpc>
                <a:spcPts val="1400"/>
              </a:lnSpc>
              <a:spcBef>
                <a:spcPts val="0"/>
              </a:spcBef>
              <a:spcAft>
                <a:spcPts val="0"/>
              </a:spcAft>
              <a:defRPr/>
            </a:pPr>
            <a:r>
              <a:rPr lang="en-US" sz="1400" dirty="0" smtClean="0">
                <a:latin typeface="Calibri" pitchFamily="34" charset="0"/>
                <a:cs typeface="Calibri" pitchFamily="34" charset="0"/>
              </a:rPr>
              <a:t>SRI </a:t>
            </a:r>
            <a:br>
              <a:rPr lang="en-US" sz="1400" dirty="0" smtClean="0">
                <a:latin typeface="Calibri" pitchFamily="34" charset="0"/>
                <a:cs typeface="Calibri" pitchFamily="34" charset="0"/>
              </a:rPr>
            </a:br>
            <a:r>
              <a:rPr lang="en-US" sz="1400" dirty="0" smtClean="0">
                <a:latin typeface="Calibri" pitchFamily="34" charset="0"/>
                <a:cs typeface="Calibri" pitchFamily="34" charset="0"/>
              </a:rPr>
              <a:t>SWAN/SAR</a:t>
            </a:r>
            <a:br>
              <a:rPr lang="en-US" sz="1400" dirty="0" smtClean="0">
                <a:latin typeface="Calibri" pitchFamily="34" charset="0"/>
                <a:cs typeface="Calibri" pitchFamily="34" charset="0"/>
              </a:rPr>
            </a:br>
            <a:r>
              <a:rPr lang="en-US" sz="1400" dirty="0" smtClean="0">
                <a:latin typeface="Calibri" pitchFamily="34" charset="0"/>
                <a:cs typeface="Calibri" pitchFamily="34" charset="0"/>
              </a:rPr>
              <a:t>Assimilation</a:t>
            </a:r>
            <a:endParaRPr lang="en-US" sz="1400" dirty="0">
              <a:latin typeface="Calibri" pitchFamily="34" charset="0"/>
              <a:cs typeface="Calibri" pitchFamily="34" charset="0"/>
            </a:endParaRPr>
          </a:p>
        </p:txBody>
      </p:sp>
      <p:sp>
        <p:nvSpPr>
          <p:cNvPr id="92" name="TextBox 53"/>
          <p:cNvSpPr txBox="1">
            <a:spLocks noChangeArrowheads="1"/>
          </p:cNvSpPr>
          <p:nvPr/>
        </p:nvSpPr>
        <p:spPr bwMode="auto">
          <a:xfrm>
            <a:off x="3557759" y="5872893"/>
            <a:ext cx="1625958" cy="246720"/>
          </a:xfrm>
          <a:prstGeom prst="rect">
            <a:avLst/>
          </a:prstGeom>
          <a:noFill/>
          <a:ln w="9525">
            <a:noFill/>
            <a:miter lim="800000"/>
            <a:headEnd/>
            <a:tailEnd/>
          </a:ln>
        </p:spPr>
        <p:txBody>
          <a:bodyPr wrap="none">
            <a:spAutoFit/>
          </a:bodyPr>
          <a:lstStyle/>
          <a:p>
            <a:r>
              <a:rPr lang="en-US" sz="1200" i="1" dirty="0" smtClean="0">
                <a:latin typeface="Calibri" pitchFamily="34" charset="0"/>
                <a:cs typeface="Calibri" pitchFamily="34" charset="0"/>
              </a:rPr>
              <a:t>Wind &amp;Wave Products</a:t>
            </a:r>
            <a:endParaRPr lang="en-US" sz="1200" i="1" dirty="0">
              <a:latin typeface="Calibri" pitchFamily="34" charset="0"/>
              <a:cs typeface="Calibri" pitchFamily="34" charset="0"/>
            </a:endParaRPr>
          </a:p>
        </p:txBody>
      </p:sp>
      <p:sp>
        <p:nvSpPr>
          <p:cNvPr id="93" name="Oval 92"/>
          <p:cNvSpPr/>
          <p:nvPr/>
        </p:nvSpPr>
        <p:spPr bwMode="auto">
          <a:xfrm>
            <a:off x="3851997" y="6066406"/>
            <a:ext cx="990600" cy="60942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99" name="TextBox 63"/>
          <p:cNvSpPr txBox="1">
            <a:spLocks noChangeArrowheads="1"/>
          </p:cNvSpPr>
          <p:nvPr/>
        </p:nvSpPr>
        <p:spPr bwMode="auto">
          <a:xfrm>
            <a:off x="3732357" y="6107261"/>
            <a:ext cx="1275476" cy="527706"/>
          </a:xfrm>
          <a:prstGeom prst="rect">
            <a:avLst/>
          </a:prstGeom>
          <a:noFill/>
          <a:ln w="9525">
            <a:noFill/>
            <a:miter lim="800000"/>
            <a:headEnd/>
            <a:tailEnd/>
          </a:ln>
        </p:spPr>
        <p:txBody>
          <a:bodyPr wrap="square">
            <a:spAutoFit/>
          </a:bodyPr>
          <a:lstStyle/>
          <a:p>
            <a:pPr algn="ctr">
              <a:lnSpc>
                <a:spcPts val="1300"/>
              </a:lnSpc>
            </a:pPr>
            <a:r>
              <a:rPr lang="en-US" sz="1100" dirty="0" smtClean="0">
                <a:latin typeface="Calibri" pitchFamily="34" charset="0"/>
                <a:cs typeface="Calibri" pitchFamily="34" charset="0"/>
              </a:rPr>
              <a:t>Best-Fit </a:t>
            </a:r>
          </a:p>
          <a:p>
            <a:pPr algn="ctr">
              <a:lnSpc>
                <a:spcPts val="1300"/>
              </a:lnSpc>
            </a:pPr>
            <a:r>
              <a:rPr lang="en-US" sz="1100" dirty="0" smtClean="0">
                <a:latin typeface="Calibri" pitchFamily="34" charset="0"/>
                <a:cs typeface="Calibri" pitchFamily="34" charset="0"/>
              </a:rPr>
              <a:t>Wave Spectra</a:t>
            </a:r>
          </a:p>
          <a:p>
            <a:pPr algn="ctr">
              <a:lnSpc>
                <a:spcPts val="1300"/>
              </a:lnSpc>
            </a:pPr>
            <a:r>
              <a:rPr lang="en-US" sz="1100" dirty="0" smtClean="0">
                <a:latin typeface="Calibri" pitchFamily="34" charset="0"/>
                <a:cs typeface="Calibri" pitchFamily="34" charset="0"/>
              </a:rPr>
              <a:t>&amp; Winds</a:t>
            </a:r>
            <a:endParaRPr lang="en-US" sz="1100" dirty="0">
              <a:latin typeface="Calibri" pitchFamily="34" charset="0"/>
              <a:cs typeface="Calibri" pitchFamily="34" charset="0"/>
            </a:endParaRPr>
          </a:p>
        </p:txBody>
      </p:sp>
      <p:sp>
        <p:nvSpPr>
          <p:cNvPr id="100" name="Oval 99"/>
          <p:cNvSpPr/>
          <p:nvPr/>
        </p:nvSpPr>
        <p:spPr bwMode="auto">
          <a:xfrm>
            <a:off x="3852001" y="6066405"/>
            <a:ext cx="990600" cy="60942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alibri" pitchFamily="34" charset="0"/>
              <a:cs typeface="Calibri" pitchFamily="34" charset="0"/>
            </a:endParaRPr>
          </a:p>
        </p:txBody>
      </p:sp>
      <p:sp>
        <p:nvSpPr>
          <p:cNvPr id="103" name="Oval 102"/>
          <p:cNvSpPr/>
          <p:nvPr/>
        </p:nvSpPr>
        <p:spPr bwMode="auto">
          <a:xfrm>
            <a:off x="3399171" y="3331366"/>
            <a:ext cx="990600" cy="61224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latin typeface="Calibri" pitchFamily="34" charset="0"/>
              <a:cs typeface="Calibri" pitchFamily="34" charset="0"/>
            </a:endParaRPr>
          </a:p>
        </p:txBody>
      </p:sp>
      <p:pic>
        <p:nvPicPr>
          <p:cNvPr id="98" name="Picture 97" descr="malakas_92210_combined_cont1000m.flat.bmp"/>
          <p:cNvPicPr>
            <a:picLocks noChangeAspect="1"/>
          </p:cNvPicPr>
          <p:nvPr/>
        </p:nvPicPr>
        <p:blipFill>
          <a:blip r:embed="rId3" cstate="print"/>
          <a:stretch>
            <a:fillRect/>
          </a:stretch>
        </p:blipFill>
        <p:spPr>
          <a:xfrm rot="10800000">
            <a:off x="413940" y="2014395"/>
            <a:ext cx="616872" cy="993623"/>
          </a:xfrm>
          <a:prstGeom prst="rect">
            <a:avLst/>
          </a:prstGeom>
        </p:spPr>
      </p:pic>
      <p:pic>
        <p:nvPicPr>
          <p:cNvPr id="102" name="Picture 4"/>
          <p:cNvPicPr>
            <a:picLocks noChangeAspect="1"/>
          </p:cNvPicPr>
          <p:nvPr/>
        </p:nvPicPr>
        <p:blipFill>
          <a:blip r:embed="rId4" cstate="print"/>
          <a:srcRect l="9307" t="4911" r="26718" b="8031"/>
          <a:stretch>
            <a:fillRect/>
          </a:stretch>
        </p:blipFill>
        <p:spPr bwMode="auto">
          <a:xfrm rot="20967213">
            <a:off x="5062303" y="2018864"/>
            <a:ext cx="711034" cy="935819"/>
          </a:xfrm>
          <a:prstGeom prst="rect">
            <a:avLst/>
          </a:prstGeom>
          <a:noFill/>
          <a:ln w="9525">
            <a:noFill/>
            <a:miter lim="800000"/>
            <a:headEnd/>
            <a:tailEnd/>
          </a:ln>
        </p:spPr>
      </p:pic>
      <p:pic>
        <p:nvPicPr>
          <p:cNvPr id="101" name="Picture 100" descr="malakas_92210_combined_cont1000m.wsimgCMOD50.8filtered5.na.cimg.bmp"/>
          <p:cNvPicPr>
            <a:picLocks noChangeAspect="1"/>
          </p:cNvPicPr>
          <p:nvPr/>
        </p:nvPicPr>
        <p:blipFill>
          <a:blip r:embed="rId5" cstate="print"/>
          <a:stretch>
            <a:fillRect/>
          </a:stretch>
        </p:blipFill>
        <p:spPr>
          <a:xfrm rot="10800000">
            <a:off x="4526280" y="2001339"/>
            <a:ext cx="616226" cy="992587"/>
          </a:xfrm>
          <a:prstGeom prst="rect">
            <a:avLst/>
          </a:prstGeom>
        </p:spPr>
      </p:pic>
      <p:sp>
        <p:nvSpPr>
          <p:cNvPr id="8" name="Rectangle 7"/>
          <p:cNvSpPr/>
          <p:nvPr/>
        </p:nvSpPr>
        <p:spPr>
          <a:xfrm>
            <a:off x="5704471" y="2104549"/>
            <a:ext cx="673100" cy="746575"/>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latin typeface="Calibri" pitchFamily="34" charset="0"/>
                <a:cs typeface="Calibri" pitchFamily="34" charset="0"/>
              </a:rPr>
              <a:t>Wind Vectors ASCII File</a:t>
            </a:r>
          </a:p>
        </p:txBody>
      </p:sp>
      <p:pic>
        <p:nvPicPr>
          <p:cNvPr id="107" name="Picture 106" descr="malakas_92210_combined_cont1000m.ray.bmp"/>
          <p:cNvPicPr>
            <a:picLocks noChangeAspect="1"/>
          </p:cNvPicPr>
          <p:nvPr/>
        </p:nvPicPr>
        <p:blipFill>
          <a:blip r:embed="rId6" cstate="print"/>
          <a:stretch>
            <a:fillRect/>
          </a:stretch>
        </p:blipFill>
        <p:spPr>
          <a:xfrm rot="10800000">
            <a:off x="3127248" y="2014145"/>
            <a:ext cx="566928" cy="961544"/>
          </a:xfrm>
          <a:prstGeom prst="rect">
            <a:avLst/>
          </a:prstGeom>
        </p:spPr>
      </p:pic>
      <p:sp>
        <p:nvSpPr>
          <p:cNvPr id="108" name="Oval 107"/>
          <p:cNvSpPr/>
          <p:nvPr/>
        </p:nvSpPr>
        <p:spPr>
          <a:xfrm>
            <a:off x="3364992" y="2543784"/>
            <a:ext cx="201168" cy="179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pic>
        <p:nvPicPr>
          <p:cNvPr id="109" name="Picture 108" descr="malakas_92210_combined_cont1000m.flat.bmp"/>
          <p:cNvPicPr>
            <a:picLocks noChangeAspect="1"/>
          </p:cNvPicPr>
          <p:nvPr/>
        </p:nvPicPr>
        <p:blipFill>
          <a:blip r:embed="rId3" cstate="print"/>
          <a:srcRect t="27110" r="38372" b="44342"/>
          <a:stretch>
            <a:fillRect/>
          </a:stretch>
        </p:blipFill>
        <p:spPr>
          <a:xfrm rot="10800000">
            <a:off x="3703320" y="2227687"/>
            <a:ext cx="716280" cy="534461"/>
          </a:xfrm>
          <a:prstGeom prst="rect">
            <a:avLst/>
          </a:prstGeom>
        </p:spPr>
      </p:pic>
      <p:cxnSp>
        <p:nvCxnSpPr>
          <p:cNvPr id="111" name="Straight Arrow Connector 110"/>
          <p:cNvCxnSpPr>
            <a:stCxn id="108" idx="7"/>
          </p:cNvCxnSpPr>
          <p:nvPr/>
        </p:nvCxnSpPr>
        <p:spPr>
          <a:xfrm rot="5400000" flipH="1" flipV="1">
            <a:off x="3651537" y="2371937"/>
            <a:ext cx="83251" cy="31292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73730" name="Picture 2" descr="C:\Users\mcaruso\Desktop\RSAT2_20100922T2030.swh.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1241" y="2003466"/>
            <a:ext cx="544363"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381000"/>
            <a:ext cx="8686800" cy="838200"/>
          </a:xfrm>
        </p:spPr>
        <p:txBody>
          <a:bodyPr/>
          <a:lstStyle/>
          <a:p>
            <a:pPr eaLnBrk="1" fontAlgn="auto" hangingPunct="1">
              <a:spcAft>
                <a:spcPts val="0"/>
              </a:spcAft>
              <a:defRPr/>
            </a:pPr>
            <a:r>
              <a:rPr lang="en-US" dirty="0" smtClean="0"/>
              <a:t>SAR Acquisitions</a:t>
            </a:r>
            <a:endParaRPr lang="en-US" dirty="0"/>
          </a:p>
        </p:txBody>
      </p:sp>
      <p:sp>
        <p:nvSpPr>
          <p:cNvPr id="10" name="Content Placeholder 9"/>
          <p:cNvSpPr>
            <a:spLocks noGrp="1"/>
          </p:cNvSpPr>
          <p:nvPr>
            <p:ph idx="1"/>
          </p:nvPr>
        </p:nvSpPr>
        <p:spPr/>
        <p:txBody>
          <a:bodyPr>
            <a:normAutofit fontScale="85000" lnSpcReduction="10000"/>
          </a:bodyPr>
          <a:lstStyle/>
          <a:p>
            <a:pPr eaLnBrk="1" fontAlgn="auto" hangingPunct="1">
              <a:spcAft>
                <a:spcPts val="0"/>
              </a:spcAft>
              <a:buFont typeface="Wingdings 2"/>
              <a:buChar char=""/>
              <a:defRPr/>
            </a:pPr>
            <a:r>
              <a:rPr lang="en-US" dirty="0" smtClean="0"/>
              <a:t>A total of 168 SAR images were acquired at CSTARS during the 2010 ITOP field program. The majority of these images were acquired as low priority requests and were not targeted at a specific typhoon. Images were acquired from four different instruments:</a:t>
            </a:r>
          </a:p>
          <a:p>
            <a:pPr lvl="1" eaLnBrk="1" fontAlgn="auto" hangingPunct="1">
              <a:spcAft>
                <a:spcPts val="0"/>
              </a:spcAft>
              <a:buFont typeface="Wingdings 2"/>
              <a:buChar char=""/>
              <a:defRPr/>
            </a:pPr>
            <a:r>
              <a:rPr lang="en-US" dirty="0" smtClean="0"/>
              <a:t>Cosmo/</a:t>
            </a:r>
            <a:r>
              <a:rPr lang="en-US" dirty="0" err="1" smtClean="0"/>
              <a:t>Skymed</a:t>
            </a:r>
            <a:r>
              <a:rPr lang="en-US" dirty="0" smtClean="0"/>
              <a:t> – 19 passes</a:t>
            </a:r>
          </a:p>
          <a:p>
            <a:pPr lvl="1" eaLnBrk="1" fontAlgn="auto" hangingPunct="1">
              <a:spcAft>
                <a:spcPts val="0"/>
              </a:spcAft>
              <a:buFont typeface="Wingdings 2"/>
              <a:buChar char=""/>
              <a:defRPr/>
            </a:pPr>
            <a:r>
              <a:rPr lang="en-US" dirty="0" err="1" smtClean="0"/>
              <a:t>Envisat</a:t>
            </a:r>
            <a:r>
              <a:rPr lang="en-US" dirty="0" smtClean="0"/>
              <a:t> – 22 passes</a:t>
            </a:r>
          </a:p>
          <a:p>
            <a:pPr lvl="1" eaLnBrk="1" fontAlgn="auto" hangingPunct="1">
              <a:spcAft>
                <a:spcPts val="0"/>
              </a:spcAft>
              <a:buFont typeface="Wingdings 2"/>
              <a:buChar char=""/>
              <a:defRPr/>
            </a:pPr>
            <a:r>
              <a:rPr lang="en-US" dirty="0" smtClean="0"/>
              <a:t>Radarsat-2 -  101 passes</a:t>
            </a:r>
          </a:p>
          <a:p>
            <a:pPr lvl="1" eaLnBrk="1" fontAlgn="auto" hangingPunct="1">
              <a:spcAft>
                <a:spcPts val="0"/>
              </a:spcAft>
              <a:buFont typeface="Wingdings 2"/>
              <a:buChar char=""/>
              <a:defRPr/>
            </a:pPr>
            <a:r>
              <a:rPr lang="en-US" dirty="0" err="1" smtClean="0"/>
              <a:t>TerraSAR</a:t>
            </a:r>
            <a:r>
              <a:rPr lang="en-US" dirty="0" smtClean="0"/>
              <a:t>-X – 26 passes</a:t>
            </a:r>
          </a:p>
          <a:p>
            <a:pPr eaLnBrk="1" fontAlgn="auto" hangingPunct="1">
              <a:spcAft>
                <a:spcPts val="0"/>
              </a:spcAft>
              <a:buFont typeface="Wingdings 2"/>
              <a:buChar char=""/>
              <a:defRPr/>
            </a:pPr>
            <a:r>
              <a:rPr lang="en-US" dirty="0" smtClean="0"/>
              <a:t>The combination of background and targeted imaging resulted in </a:t>
            </a:r>
            <a:r>
              <a:rPr lang="en-US" dirty="0" smtClean="0"/>
              <a:t>11 </a:t>
            </a:r>
            <a:r>
              <a:rPr lang="en-US" dirty="0" smtClean="0"/>
              <a:t>eye hits and 4 near misses.</a:t>
            </a:r>
          </a:p>
        </p:txBody>
      </p:sp>
      <p:sp>
        <p:nvSpPr>
          <p:cNvPr id="2" name="Date Placeholder 1"/>
          <p:cNvSpPr>
            <a:spLocks noGrp="1"/>
          </p:cNvSpPr>
          <p:nvPr>
            <p:ph type="dt" sz="half" idx="10"/>
          </p:nvPr>
        </p:nvSpPr>
        <p:spPr/>
        <p:txBody>
          <a:bodyPr/>
          <a:lstStyle/>
          <a:p>
            <a:pPr>
              <a:defRPr/>
            </a:pPr>
            <a:r>
              <a:rPr lang="en-US" smtClean="0"/>
              <a:t>5/18/2011</a:t>
            </a:r>
            <a:endParaRPr lang="en-US" dirty="0"/>
          </a:p>
        </p:txBody>
      </p:sp>
      <p:sp>
        <p:nvSpPr>
          <p:cNvPr id="3" name="Footer Placeholder 2"/>
          <p:cNvSpPr>
            <a:spLocks noGrp="1"/>
          </p:cNvSpPr>
          <p:nvPr>
            <p:ph type="ftr" sz="quarter" idx="11"/>
          </p:nvPr>
        </p:nvSpPr>
        <p:spPr/>
        <p:txBody>
          <a:bodyPr/>
          <a:lstStyle/>
          <a:p>
            <a:pPr>
              <a:defRPr/>
            </a:pPr>
            <a:r>
              <a:rPr lang="de-DE" smtClean="0"/>
              <a:t>Graber, Caruso, Romeiser, Horstmann, Wackerman, Foster, Walker</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381000"/>
            <a:ext cx="8686800" cy="838200"/>
          </a:xfrm>
        </p:spPr>
        <p:txBody>
          <a:bodyPr/>
          <a:lstStyle/>
          <a:p>
            <a:pPr eaLnBrk="1" fontAlgn="auto" hangingPunct="1">
              <a:spcAft>
                <a:spcPts val="0"/>
              </a:spcAft>
              <a:defRPr/>
            </a:pPr>
            <a:r>
              <a:rPr lang="en-US" dirty="0" smtClean="0"/>
              <a:t>Background Missions</a:t>
            </a:r>
            <a:endParaRPr lang="en-US" dirty="0"/>
          </a:p>
        </p:txBody>
      </p:sp>
      <p:sp>
        <p:nvSpPr>
          <p:cNvPr id="8" name="Content Placeholder 7"/>
          <p:cNvSpPr>
            <a:spLocks noGrp="1"/>
          </p:cNvSpPr>
          <p:nvPr>
            <p:ph idx="1"/>
          </p:nvPr>
        </p:nvSpPr>
        <p:spPr/>
        <p:txBody>
          <a:bodyPr>
            <a:normAutofit fontScale="85000" lnSpcReduction="20000"/>
          </a:bodyPr>
          <a:lstStyle/>
          <a:p>
            <a:pPr eaLnBrk="1" fontAlgn="auto" hangingPunct="1">
              <a:spcAft>
                <a:spcPts val="0"/>
              </a:spcAft>
              <a:buFont typeface="Wingdings 2"/>
              <a:buChar char=""/>
              <a:defRPr/>
            </a:pPr>
            <a:r>
              <a:rPr lang="en-US" dirty="0" err="1" smtClean="0"/>
              <a:t>TerraSAR</a:t>
            </a:r>
            <a:r>
              <a:rPr lang="en-US" dirty="0" smtClean="0"/>
              <a:t>-X, Radarsat-2 and </a:t>
            </a:r>
            <a:r>
              <a:rPr lang="en-US" dirty="0" err="1" smtClean="0"/>
              <a:t>Envisat</a:t>
            </a:r>
            <a:r>
              <a:rPr lang="en-US" dirty="0" smtClean="0"/>
              <a:t> data were acquired as background collections.</a:t>
            </a:r>
          </a:p>
          <a:p>
            <a:pPr lvl="1" eaLnBrk="1" fontAlgn="auto" hangingPunct="1">
              <a:spcAft>
                <a:spcPts val="0"/>
              </a:spcAft>
              <a:buFont typeface="Wingdings 2"/>
              <a:buChar char=""/>
              <a:defRPr/>
            </a:pPr>
            <a:r>
              <a:rPr lang="en-US" dirty="0" smtClean="0"/>
              <a:t>Low priority collections over typhoon region</a:t>
            </a:r>
          </a:p>
          <a:p>
            <a:pPr lvl="1" eaLnBrk="1" fontAlgn="auto" hangingPunct="1">
              <a:spcAft>
                <a:spcPts val="0"/>
              </a:spcAft>
              <a:buFont typeface="Wingdings 2"/>
              <a:buChar char=""/>
              <a:defRPr/>
            </a:pPr>
            <a:r>
              <a:rPr lang="en-US" dirty="0" smtClean="0"/>
              <a:t>Collections were acquired if duty cycle permitted and there were no conflicts with other requests.</a:t>
            </a:r>
          </a:p>
          <a:p>
            <a:pPr eaLnBrk="1" fontAlgn="auto" hangingPunct="1">
              <a:spcAft>
                <a:spcPts val="0"/>
              </a:spcAft>
              <a:buFont typeface="Wingdings 2"/>
              <a:buChar char=""/>
              <a:defRPr/>
            </a:pPr>
            <a:r>
              <a:rPr lang="en-US" dirty="0" err="1" smtClean="0"/>
              <a:t>TerrarSAR</a:t>
            </a:r>
            <a:r>
              <a:rPr lang="en-US" dirty="0" smtClean="0"/>
              <a:t>-X</a:t>
            </a:r>
          </a:p>
          <a:p>
            <a:pPr lvl="1" eaLnBrk="1" fontAlgn="auto" hangingPunct="1">
              <a:spcAft>
                <a:spcPts val="0"/>
              </a:spcAft>
              <a:buFont typeface="Wingdings 2"/>
              <a:buChar char=""/>
              <a:defRPr/>
            </a:pPr>
            <a:r>
              <a:rPr lang="en-US" dirty="0" smtClean="0"/>
              <a:t>97 Requests, 26 </a:t>
            </a:r>
            <a:r>
              <a:rPr lang="en-US" dirty="0" smtClean="0"/>
              <a:t>acquired</a:t>
            </a:r>
            <a:endParaRPr lang="en-US" dirty="0" smtClean="0"/>
          </a:p>
          <a:p>
            <a:pPr eaLnBrk="1" fontAlgn="auto" hangingPunct="1">
              <a:spcAft>
                <a:spcPts val="0"/>
              </a:spcAft>
              <a:buFont typeface="Wingdings 2"/>
              <a:buChar char=""/>
              <a:defRPr/>
            </a:pPr>
            <a:r>
              <a:rPr lang="en-US" dirty="0" smtClean="0"/>
              <a:t>Radarsat-2</a:t>
            </a:r>
          </a:p>
          <a:p>
            <a:pPr lvl="1" eaLnBrk="1" fontAlgn="auto" hangingPunct="1">
              <a:spcAft>
                <a:spcPts val="0"/>
              </a:spcAft>
              <a:buFont typeface="Wingdings 2"/>
              <a:buChar char=""/>
              <a:defRPr/>
            </a:pPr>
            <a:r>
              <a:rPr lang="en-US" dirty="0" smtClean="0"/>
              <a:t>101 </a:t>
            </a:r>
            <a:r>
              <a:rPr lang="en-US" dirty="0" smtClean="0"/>
              <a:t>Requests, 96 acquired</a:t>
            </a:r>
            <a:endParaRPr lang="en-US" dirty="0" smtClean="0"/>
          </a:p>
          <a:p>
            <a:pPr eaLnBrk="1" fontAlgn="auto" hangingPunct="1">
              <a:spcAft>
                <a:spcPts val="0"/>
              </a:spcAft>
              <a:buFont typeface="Wingdings 2"/>
              <a:buChar char=""/>
              <a:defRPr/>
            </a:pPr>
            <a:r>
              <a:rPr lang="en-US" dirty="0" err="1" smtClean="0"/>
              <a:t>Envisat</a:t>
            </a:r>
            <a:endParaRPr lang="en-US" dirty="0" smtClean="0"/>
          </a:p>
          <a:p>
            <a:pPr lvl="1" eaLnBrk="1" fontAlgn="auto" hangingPunct="1">
              <a:spcAft>
                <a:spcPts val="0"/>
              </a:spcAft>
              <a:buFont typeface="Wingdings 2"/>
              <a:buChar char=""/>
              <a:defRPr/>
            </a:pPr>
            <a:r>
              <a:rPr lang="en-US" dirty="0"/>
              <a:t> </a:t>
            </a:r>
            <a:r>
              <a:rPr lang="en-US" dirty="0" smtClean="0"/>
              <a:t>35 Requests; 22 </a:t>
            </a:r>
            <a:r>
              <a:rPr lang="en-US" dirty="0" smtClean="0"/>
              <a:t>acquired</a:t>
            </a:r>
            <a:endParaRPr lang="en-US" dirty="0" smtClean="0"/>
          </a:p>
        </p:txBody>
      </p:sp>
      <p:sp>
        <p:nvSpPr>
          <p:cNvPr id="2" name="Date Placeholder 1"/>
          <p:cNvSpPr>
            <a:spLocks noGrp="1"/>
          </p:cNvSpPr>
          <p:nvPr>
            <p:ph type="dt" sz="half" idx="10"/>
          </p:nvPr>
        </p:nvSpPr>
        <p:spPr/>
        <p:txBody>
          <a:bodyPr/>
          <a:lstStyle/>
          <a:p>
            <a:pPr>
              <a:defRPr/>
            </a:pPr>
            <a:r>
              <a:rPr lang="en-US" smtClean="0"/>
              <a:t>5/18/2011</a:t>
            </a:r>
            <a:endParaRPr lang="en-US" dirty="0"/>
          </a:p>
        </p:txBody>
      </p:sp>
      <p:sp>
        <p:nvSpPr>
          <p:cNvPr id="3" name="Footer Placeholder 2"/>
          <p:cNvSpPr>
            <a:spLocks noGrp="1"/>
          </p:cNvSpPr>
          <p:nvPr>
            <p:ph type="ftr" sz="quarter" idx="11"/>
          </p:nvPr>
        </p:nvSpPr>
        <p:spPr/>
        <p:txBody>
          <a:bodyPr/>
          <a:lstStyle/>
          <a:p>
            <a:pPr>
              <a:defRPr/>
            </a:pPr>
            <a:r>
              <a:rPr lang="de-DE" smtClean="0"/>
              <a:t>Graber, Caruso, Romeiser, Horstmann, Wackerman, Foster, Walker</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pPr eaLnBrk="1" fontAlgn="auto" hangingPunct="1">
              <a:spcAft>
                <a:spcPts val="0"/>
              </a:spcAft>
              <a:defRPr/>
            </a:pPr>
            <a:r>
              <a:rPr lang="en-US" dirty="0" smtClean="0"/>
              <a:t>Targeted Acquisitions</a:t>
            </a:r>
            <a:endParaRPr lang="en-US" dirty="0"/>
          </a:p>
        </p:txBody>
      </p:sp>
      <p:sp>
        <p:nvSpPr>
          <p:cNvPr id="3" name="Content Placeholder 2"/>
          <p:cNvSpPr>
            <a:spLocks noGrp="1"/>
          </p:cNvSpPr>
          <p:nvPr>
            <p:ph idx="1"/>
          </p:nvPr>
        </p:nvSpPr>
        <p:spPr/>
        <p:txBody>
          <a:bodyPr>
            <a:normAutofit/>
          </a:bodyPr>
          <a:lstStyle/>
          <a:p>
            <a:pPr eaLnBrk="1" fontAlgn="auto" hangingPunct="1">
              <a:spcAft>
                <a:spcPts val="0"/>
              </a:spcAft>
              <a:buFont typeface="Wingdings 2"/>
              <a:buChar char=""/>
              <a:defRPr/>
            </a:pPr>
            <a:r>
              <a:rPr lang="en-US" dirty="0" smtClean="0"/>
              <a:t>Radarsat-2</a:t>
            </a:r>
          </a:p>
          <a:p>
            <a:pPr lvl="1" eaLnBrk="1" fontAlgn="auto" hangingPunct="1">
              <a:spcAft>
                <a:spcPts val="0"/>
              </a:spcAft>
              <a:buFont typeface="Wingdings 2"/>
              <a:buChar char=""/>
              <a:defRPr/>
            </a:pPr>
            <a:r>
              <a:rPr lang="en-US" dirty="0" smtClean="0"/>
              <a:t>7 Requests; 5 </a:t>
            </a:r>
            <a:r>
              <a:rPr lang="en-US" dirty="0" smtClean="0"/>
              <a:t>acquired</a:t>
            </a:r>
            <a:endParaRPr lang="en-US" dirty="0" smtClean="0"/>
          </a:p>
          <a:p>
            <a:pPr eaLnBrk="1" fontAlgn="auto" hangingPunct="1">
              <a:spcAft>
                <a:spcPts val="0"/>
              </a:spcAft>
              <a:buFont typeface="Wingdings 2"/>
              <a:buChar char=""/>
              <a:defRPr/>
            </a:pPr>
            <a:r>
              <a:rPr lang="en-US" dirty="0" smtClean="0"/>
              <a:t>Cosmo/</a:t>
            </a:r>
            <a:r>
              <a:rPr lang="en-US" dirty="0" err="1" smtClean="0"/>
              <a:t>Skymed</a:t>
            </a:r>
            <a:endParaRPr lang="en-US" dirty="0" smtClean="0"/>
          </a:p>
          <a:p>
            <a:pPr lvl="1" eaLnBrk="1" fontAlgn="auto" hangingPunct="1">
              <a:spcAft>
                <a:spcPts val="0"/>
              </a:spcAft>
              <a:buFont typeface="Wingdings 2"/>
              <a:buChar char=""/>
              <a:defRPr/>
            </a:pPr>
            <a:r>
              <a:rPr lang="en-US" dirty="0" smtClean="0"/>
              <a:t>37 Requests; 19 </a:t>
            </a:r>
            <a:r>
              <a:rPr lang="en-US" dirty="0" smtClean="0"/>
              <a:t>acquired</a:t>
            </a:r>
            <a:endParaRPr lang="en-US" dirty="0" smtClean="0"/>
          </a:p>
          <a:p>
            <a:pPr eaLnBrk="1" fontAlgn="auto" hangingPunct="1">
              <a:spcAft>
                <a:spcPts val="0"/>
              </a:spcAft>
              <a:buFont typeface="Wingdings 2"/>
              <a:buChar char=""/>
              <a:defRPr/>
            </a:pPr>
            <a:r>
              <a:rPr lang="en-US" dirty="0" err="1" smtClean="0"/>
              <a:t>TerraSAR</a:t>
            </a:r>
            <a:r>
              <a:rPr lang="en-US" dirty="0" smtClean="0"/>
              <a:t>-X</a:t>
            </a:r>
          </a:p>
          <a:p>
            <a:pPr lvl="1" eaLnBrk="1" fontAlgn="auto" hangingPunct="1">
              <a:spcAft>
                <a:spcPts val="0"/>
              </a:spcAft>
              <a:buFont typeface="Wingdings 2"/>
              <a:buChar char=""/>
              <a:defRPr/>
            </a:pPr>
            <a:r>
              <a:rPr lang="en-US" dirty="0" smtClean="0"/>
              <a:t>0 Requests; Satellite was not available after </a:t>
            </a:r>
            <a:r>
              <a:rPr lang="en-US" dirty="0"/>
              <a:t>Sep 20, </a:t>
            </a:r>
            <a:r>
              <a:rPr lang="en-US" dirty="0" smtClean="0"/>
              <a:t>2010 due to calibration activities with </a:t>
            </a:r>
            <a:r>
              <a:rPr lang="en-US" dirty="0"/>
              <a:t>Tandem‑X</a:t>
            </a:r>
          </a:p>
          <a:p>
            <a:pPr lvl="1" eaLnBrk="1" fontAlgn="auto" hangingPunct="1">
              <a:spcAft>
                <a:spcPts val="0"/>
              </a:spcAft>
              <a:buFont typeface="Wingdings 2"/>
              <a:buChar char=""/>
              <a:defRPr/>
            </a:pPr>
            <a:endParaRPr lang="en-US" dirty="0"/>
          </a:p>
        </p:txBody>
      </p:sp>
      <p:sp>
        <p:nvSpPr>
          <p:cNvPr id="4" name="Date Placeholder 3"/>
          <p:cNvSpPr>
            <a:spLocks noGrp="1"/>
          </p:cNvSpPr>
          <p:nvPr>
            <p:ph type="dt" sz="half" idx="10"/>
          </p:nvPr>
        </p:nvSpPr>
        <p:spPr/>
        <p:txBody>
          <a:bodyPr/>
          <a:lstStyle/>
          <a:p>
            <a:pPr>
              <a:defRPr/>
            </a:pPr>
            <a:r>
              <a:rPr lang="en-US" smtClean="0"/>
              <a:t>5/18/2011</a:t>
            </a:r>
            <a:endParaRPr lang="en-US" dirty="0"/>
          </a:p>
        </p:txBody>
      </p:sp>
      <p:sp>
        <p:nvSpPr>
          <p:cNvPr id="5" name="Footer Placeholder 4"/>
          <p:cNvSpPr>
            <a:spLocks noGrp="1"/>
          </p:cNvSpPr>
          <p:nvPr>
            <p:ph type="ftr" sz="quarter" idx="11"/>
          </p:nvPr>
        </p:nvSpPr>
        <p:spPr/>
        <p:txBody>
          <a:bodyPr/>
          <a:lstStyle/>
          <a:p>
            <a:pPr>
              <a:defRPr/>
            </a:pPr>
            <a:r>
              <a:rPr lang="de-DE" smtClean="0"/>
              <a:t>Graber, Caruso, Romeiser, Horstmann, Wackerman, Foster, Walker</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pPr eaLnBrk="1" fontAlgn="auto" hangingPunct="1">
              <a:spcAft>
                <a:spcPts val="0"/>
              </a:spcAft>
              <a:defRPr/>
            </a:pPr>
            <a:r>
              <a:rPr lang="en-US" dirty="0" smtClean="0"/>
              <a:t>Typhoon Summary – </a:t>
            </a:r>
            <a:r>
              <a:rPr lang="en-US" dirty="0" err="1" smtClean="0"/>
              <a:t>Fanapi</a:t>
            </a:r>
            <a:r>
              <a:rPr lang="en-US" dirty="0" smtClean="0"/>
              <a:t>/</a:t>
            </a:r>
            <a:r>
              <a:rPr lang="en-US" dirty="0" err="1" smtClean="0"/>
              <a:t>Malakas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0571963"/>
              </p:ext>
            </p:extLst>
          </p:nvPr>
        </p:nvGraphicFramePr>
        <p:xfrm>
          <a:off x="315686" y="1828800"/>
          <a:ext cx="8686800" cy="1743076"/>
        </p:xfrm>
        <a:graphic>
          <a:graphicData uri="http://schemas.openxmlformats.org/drawingml/2006/table">
            <a:tbl>
              <a:tblPr firstRow="1" bandRow="1">
                <a:tableStyleId>{E8B1032C-EA38-4F05-BA0D-38AFFFC7BED3}</a:tableStyleId>
              </a:tblPr>
              <a:tblGrid>
                <a:gridCol w="2171700"/>
                <a:gridCol w="2705100"/>
                <a:gridCol w="1638300"/>
                <a:gridCol w="2171700"/>
              </a:tblGrid>
              <a:tr h="370975">
                <a:tc>
                  <a:txBody>
                    <a:bodyPr/>
                    <a:lstStyle/>
                    <a:p>
                      <a:r>
                        <a:rPr lang="en-US" sz="1200" dirty="0" smtClean="0"/>
                        <a:t>Date</a:t>
                      </a:r>
                      <a:endParaRPr lang="en-US" sz="1200" dirty="0"/>
                    </a:p>
                  </a:txBody>
                  <a:tcPr marL="182880" marR="182880" marT="45737" marB="45737"/>
                </a:tc>
                <a:tc>
                  <a:txBody>
                    <a:bodyPr/>
                    <a:lstStyle/>
                    <a:p>
                      <a:r>
                        <a:rPr lang="en-US" sz="1200" dirty="0" smtClean="0"/>
                        <a:t>Satellite</a:t>
                      </a:r>
                      <a:endParaRPr lang="en-US" sz="1200" dirty="0"/>
                    </a:p>
                  </a:txBody>
                  <a:tcPr marL="182880" marR="182880" marT="45737" marB="45737"/>
                </a:tc>
                <a:tc>
                  <a:txBody>
                    <a:bodyPr/>
                    <a:lstStyle/>
                    <a:p>
                      <a:r>
                        <a:rPr lang="en-US" sz="1200" dirty="0" smtClean="0"/>
                        <a:t>Mode</a:t>
                      </a:r>
                      <a:endParaRPr lang="en-US" sz="1200" dirty="0"/>
                    </a:p>
                  </a:txBody>
                  <a:tcPr marL="182880" marR="182880" marT="45737" marB="45737"/>
                </a:tc>
                <a:tc>
                  <a:txBody>
                    <a:bodyPr/>
                    <a:lstStyle/>
                    <a:p>
                      <a:r>
                        <a:rPr lang="en-US" sz="1200" dirty="0" smtClean="0"/>
                        <a:t>Notes</a:t>
                      </a:r>
                      <a:endParaRPr lang="en-US" sz="1200" dirty="0"/>
                    </a:p>
                  </a:txBody>
                  <a:tcPr marL="182880" marR="182880" marT="45737" marB="45737"/>
                </a:tc>
              </a:tr>
              <a:tr h="457367">
                <a:tc>
                  <a:txBody>
                    <a:bodyPr/>
                    <a:lstStyle/>
                    <a:p>
                      <a:r>
                        <a:rPr lang="en-US" sz="1200" dirty="0" smtClean="0"/>
                        <a:t>Sep</a:t>
                      </a:r>
                      <a:r>
                        <a:rPr lang="en-US" sz="1200" baseline="0" dirty="0" smtClean="0"/>
                        <a:t> 12, 2010</a:t>
                      </a:r>
                    </a:p>
                    <a:p>
                      <a:r>
                        <a:rPr lang="en-US" sz="1200" baseline="0" dirty="0" smtClean="0"/>
                        <a:t>20:23 GMT</a:t>
                      </a:r>
                      <a:endParaRPr lang="en-US" sz="1200" dirty="0"/>
                    </a:p>
                  </a:txBody>
                  <a:tcPr marL="182880" marR="182880" marT="45737" marB="45737"/>
                </a:tc>
                <a:tc>
                  <a:txBody>
                    <a:bodyPr/>
                    <a:lstStyle/>
                    <a:p>
                      <a:r>
                        <a:rPr lang="en-US" sz="1200" dirty="0" smtClean="0"/>
                        <a:t>Radarsat-2</a:t>
                      </a:r>
                      <a:endParaRPr lang="en-US" sz="1200" dirty="0"/>
                    </a:p>
                  </a:txBody>
                  <a:tcPr marL="182880" marR="182880" marT="45737" marB="45737"/>
                </a:tc>
                <a:tc>
                  <a:txBody>
                    <a:bodyPr/>
                    <a:lstStyle/>
                    <a:p>
                      <a:r>
                        <a:rPr lang="en-US" sz="1200" dirty="0" smtClean="0"/>
                        <a:t>VV</a:t>
                      </a:r>
                      <a:endParaRPr lang="en-US" sz="1200" dirty="0"/>
                    </a:p>
                  </a:txBody>
                  <a:tcPr marL="182880" marR="182880" marT="45737" marB="45737"/>
                </a:tc>
                <a:tc>
                  <a:txBody>
                    <a:bodyPr/>
                    <a:lstStyle/>
                    <a:p>
                      <a:r>
                        <a:rPr lang="en-US" sz="1200" dirty="0" smtClean="0"/>
                        <a:t>Near miss</a:t>
                      </a:r>
                      <a:endParaRPr lang="en-US" sz="1200" dirty="0"/>
                    </a:p>
                  </a:txBody>
                  <a:tcPr marL="182880" marR="182880" marT="45737" marB="45737"/>
                </a:tc>
              </a:tr>
              <a:tr h="457367">
                <a:tc>
                  <a:txBody>
                    <a:bodyPr/>
                    <a:lstStyle/>
                    <a:p>
                      <a:r>
                        <a:rPr lang="en-US" sz="1200" b="0" dirty="0" smtClean="0"/>
                        <a:t>Sep 13, 2010</a:t>
                      </a:r>
                    </a:p>
                    <a:p>
                      <a:r>
                        <a:rPr lang="en-US" sz="1200" dirty="0" smtClean="0"/>
                        <a:t>09:08GMT</a:t>
                      </a:r>
                      <a:endParaRPr lang="en-US" sz="1200" dirty="0"/>
                    </a:p>
                  </a:txBody>
                  <a:tcPr marL="182880" marR="182880" marT="45737" marB="45737"/>
                </a:tc>
                <a:tc>
                  <a:txBody>
                    <a:bodyPr/>
                    <a:lstStyle/>
                    <a:p>
                      <a:r>
                        <a:rPr lang="en-US" sz="1200" dirty="0" smtClean="0"/>
                        <a:t>Radarsat-2</a:t>
                      </a:r>
                      <a:endParaRPr lang="en-US" sz="1200" dirty="0"/>
                    </a:p>
                  </a:txBody>
                  <a:tcPr marL="182880" marR="182880" marT="45737" marB="45737"/>
                </a:tc>
                <a:tc>
                  <a:txBody>
                    <a:bodyPr/>
                    <a:lstStyle/>
                    <a:p>
                      <a:r>
                        <a:rPr lang="en-US" sz="1200" dirty="0" smtClean="0"/>
                        <a:t>HH/HV</a:t>
                      </a:r>
                      <a:endParaRPr lang="en-US" sz="1200" dirty="0"/>
                    </a:p>
                  </a:txBody>
                  <a:tcPr marL="182880" marR="182880" marT="45737" marB="45737"/>
                </a:tc>
                <a:tc>
                  <a:txBody>
                    <a:bodyPr/>
                    <a:lstStyle/>
                    <a:p>
                      <a:r>
                        <a:rPr lang="en-US" sz="1200" dirty="0" smtClean="0"/>
                        <a:t>Near miss</a:t>
                      </a:r>
                      <a:endParaRPr lang="en-US" sz="1200" dirty="0"/>
                    </a:p>
                  </a:txBody>
                  <a:tcPr marL="182880" marR="182880" marT="45737" marB="45737"/>
                </a:tc>
              </a:tr>
              <a:tr h="457367">
                <a:tc>
                  <a:txBody>
                    <a:bodyPr/>
                    <a:lstStyle/>
                    <a:p>
                      <a:r>
                        <a:rPr lang="en-US" sz="1200" dirty="0" smtClean="0"/>
                        <a:t>Sep 17, 2010</a:t>
                      </a:r>
                    </a:p>
                    <a:p>
                      <a:r>
                        <a:rPr lang="en-US" sz="1200" dirty="0" smtClean="0"/>
                        <a:t>21:14 GMT</a:t>
                      </a:r>
                      <a:endParaRPr lang="en-US" sz="1200" dirty="0"/>
                    </a:p>
                  </a:txBody>
                  <a:tcPr marL="182880" marR="182880" marT="45737" marB="45737"/>
                </a:tc>
                <a:tc>
                  <a:txBody>
                    <a:bodyPr/>
                    <a:lstStyle/>
                    <a:p>
                      <a:r>
                        <a:rPr lang="en-US" sz="1200" dirty="0" smtClean="0"/>
                        <a:t>Radarsat-2</a:t>
                      </a:r>
                      <a:endParaRPr lang="en-US" sz="1200" dirty="0"/>
                    </a:p>
                  </a:txBody>
                  <a:tcPr marL="182880" marR="182880" marT="45737" marB="45737"/>
                </a:tc>
                <a:tc>
                  <a:txBody>
                    <a:bodyPr/>
                    <a:lstStyle/>
                    <a:p>
                      <a:r>
                        <a:rPr lang="en-US" sz="1200" dirty="0" smtClean="0"/>
                        <a:t>HH/HV</a:t>
                      </a:r>
                      <a:endParaRPr lang="en-US" sz="1200" dirty="0"/>
                    </a:p>
                  </a:txBody>
                  <a:tcPr marL="182880" marR="182880" marT="45737" marB="45737"/>
                </a:tc>
                <a:tc>
                  <a:txBody>
                    <a:bodyPr/>
                    <a:lstStyle/>
                    <a:p>
                      <a:r>
                        <a:rPr lang="en-US" sz="1200" dirty="0" smtClean="0"/>
                        <a:t>Near miss</a:t>
                      </a:r>
                      <a:endParaRPr lang="en-US" sz="1200" dirty="0"/>
                    </a:p>
                  </a:txBody>
                  <a:tcPr marL="182880" marR="182880" marT="45737" marB="45737"/>
                </a:tc>
              </a:tr>
            </a:tbl>
          </a:graphicData>
        </a:graphic>
      </p:graphicFrame>
      <p:sp>
        <p:nvSpPr>
          <p:cNvPr id="3" name="Date Placeholder 2"/>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graphicFrame>
        <p:nvGraphicFramePr>
          <p:cNvPr id="9" name="Content Placeholder 5"/>
          <p:cNvGraphicFramePr>
            <a:graphicFrameLocks/>
          </p:cNvGraphicFramePr>
          <p:nvPr>
            <p:extLst>
              <p:ext uri="{D42A27DB-BD31-4B8C-83A1-F6EECF244321}">
                <p14:modId xmlns:p14="http://schemas.microsoft.com/office/powerpoint/2010/main" val="4156763356"/>
              </p:ext>
            </p:extLst>
          </p:nvPr>
        </p:nvGraphicFramePr>
        <p:xfrm>
          <a:off x="304800" y="4038600"/>
          <a:ext cx="8686800" cy="1285709"/>
        </p:xfrm>
        <a:graphic>
          <a:graphicData uri="http://schemas.openxmlformats.org/drawingml/2006/table">
            <a:tbl>
              <a:tblPr firstRow="1" bandRow="1">
                <a:tableStyleId>{E8B1032C-EA38-4F05-BA0D-38AFFFC7BED3}</a:tableStyleId>
              </a:tblPr>
              <a:tblGrid>
                <a:gridCol w="2171700"/>
                <a:gridCol w="2705100"/>
                <a:gridCol w="1638300"/>
                <a:gridCol w="2171700"/>
              </a:tblGrid>
              <a:tr h="370975">
                <a:tc>
                  <a:txBody>
                    <a:bodyPr/>
                    <a:lstStyle/>
                    <a:p>
                      <a:r>
                        <a:rPr lang="en-US" sz="1200" dirty="0" smtClean="0"/>
                        <a:t>Date</a:t>
                      </a:r>
                      <a:endParaRPr lang="en-US" sz="1200" dirty="0"/>
                    </a:p>
                  </a:txBody>
                  <a:tcPr marL="182880" marR="182880" marT="45737" marB="45737"/>
                </a:tc>
                <a:tc>
                  <a:txBody>
                    <a:bodyPr/>
                    <a:lstStyle/>
                    <a:p>
                      <a:r>
                        <a:rPr lang="en-US" sz="1200" dirty="0" smtClean="0"/>
                        <a:t>Satellite</a:t>
                      </a:r>
                      <a:endParaRPr lang="en-US" sz="1200" dirty="0"/>
                    </a:p>
                  </a:txBody>
                  <a:tcPr marL="182880" marR="182880" marT="45737" marB="45737"/>
                </a:tc>
                <a:tc>
                  <a:txBody>
                    <a:bodyPr/>
                    <a:lstStyle/>
                    <a:p>
                      <a:r>
                        <a:rPr lang="en-US" sz="1200" dirty="0" smtClean="0"/>
                        <a:t>Mode</a:t>
                      </a:r>
                      <a:endParaRPr lang="en-US" sz="1200" dirty="0"/>
                    </a:p>
                  </a:txBody>
                  <a:tcPr marL="182880" marR="182880" marT="45737" marB="45737"/>
                </a:tc>
                <a:tc>
                  <a:txBody>
                    <a:bodyPr/>
                    <a:lstStyle/>
                    <a:p>
                      <a:r>
                        <a:rPr lang="en-US" sz="1200" dirty="0" smtClean="0"/>
                        <a:t>Notes</a:t>
                      </a:r>
                      <a:endParaRPr lang="en-US" sz="1200" dirty="0"/>
                    </a:p>
                  </a:txBody>
                  <a:tcPr marL="182880" marR="182880" marT="45737" marB="45737"/>
                </a:tc>
              </a:tr>
              <a:tr h="457367">
                <a:tc>
                  <a:txBody>
                    <a:bodyPr/>
                    <a:lstStyle/>
                    <a:p>
                      <a:r>
                        <a:rPr lang="en-US" sz="1200" dirty="0" smtClean="0"/>
                        <a:t>Sep</a:t>
                      </a:r>
                      <a:r>
                        <a:rPr lang="en-US" sz="1200" baseline="0" dirty="0" smtClean="0"/>
                        <a:t> 22, 2010</a:t>
                      </a:r>
                    </a:p>
                    <a:p>
                      <a:r>
                        <a:rPr lang="en-US" sz="1200" baseline="0" dirty="0" smtClean="0"/>
                        <a:t>20:29 GMT</a:t>
                      </a:r>
                      <a:endParaRPr lang="en-US" sz="1200" dirty="0"/>
                    </a:p>
                  </a:txBody>
                  <a:tcPr marL="182880" marR="182880" marT="45737" marB="45737"/>
                </a:tc>
                <a:tc>
                  <a:txBody>
                    <a:bodyPr/>
                    <a:lstStyle/>
                    <a:p>
                      <a:r>
                        <a:rPr lang="en-US" sz="1200" dirty="0" smtClean="0"/>
                        <a:t>Radarsat-2</a:t>
                      </a:r>
                      <a:endParaRPr lang="en-US" sz="1200" dirty="0"/>
                    </a:p>
                  </a:txBody>
                  <a:tcPr marL="182880" marR="182880" marT="45737" marB="45737"/>
                </a:tc>
                <a:tc>
                  <a:txBody>
                    <a:bodyPr/>
                    <a:lstStyle/>
                    <a:p>
                      <a:r>
                        <a:rPr lang="en-US" sz="1200" dirty="0" smtClean="0"/>
                        <a:t>HH/HV</a:t>
                      </a:r>
                      <a:endParaRPr lang="en-US" sz="1200" dirty="0"/>
                    </a:p>
                  </a:txBody>
                  <a:tcPr marL="182880" marR="182880" marT="45737" marB="45737"/>
                </a:tc>
                <a:tc>
                  <a:txBody>
                    <a:bodyPr/>
                    <a:lstStyle/>
                    <a:p>
                      <a:r>
                        <a:rPr lang="en-US" sz="1200" dirty="0" smtClean="0"/>
                        <a:t>Eye hit</a:t>
                      </a:r>
                      <a:endParaRPr lang="en-US" sz="1200" dirty="0"/>
                    </a:p>
                  </a:txBody>
                  <a:tcPr marL="182880" marR="182880" marT="45737" marB="45737"/>
                </a:tc>
              </a:tr>
              <a:tr h="457367">
                <a:tc>
                  <a:txBody>
                    <a:bodyPr/>
                    <a:lstStyle/>
                    <a:p>
                      <a:r>
                        <a:rPr lang="en-US" sz="1200" b="0" dirty="0" smtClean="0"/>
                        <a:t>Sep 24, 2010</a:t>
                      </a:r>
                    </a:p>
                    <a:p>
                      <a:r>
                        <a:rPr lang="en-US" sz="1200" dirty="0" smtClean="0"/>
                        <a:t>08:49 GMT</a:t>
                      </a:r>
                      <a:endParaRPr lang="en-US" sz="1200" dirty="0"/>
                    </a:p>
                  </a:txBody>
                  <a:tcPr marL="182880" marR="182880" marT="45737" marB="45737"/>
                </a:tc>
                <a:tc>
                  <a:txBody>
                    <a:bodyPr/>
                    <a:lstStyle/>
                    <a:p>
                      <a:r>
                        <a:rPr lang="en-US" sz="1200" dirty="0" smtClean="0"/>
                        <a:t>Radarsat-2</a:t>
                      </a:r>
                      <a:endParaRPr lang="en-US" sz="1200" dirty="0"/>
                    </a:p>
                  </a:txBody>
                  <a:tcPr marL="182880" marR="182880" marT="45737" marB="45737"/>
                </a:tc>
                <a:tc>
                  <a:txBody>
                    <a:bodyPr/>
                    <a:lstStyle/>
                    <a:p>
                      <a:r>
                        <a:rPr lang="en-US" sz="1200" smtClean="0"/>
                        <a:t>HH/HV</a:t>
                      </a:r>
                      <a:endParaRPr lang="en-US" sz="1200" dirty="0"/>
                    </a:p>
                  </a:txBody>
                  <a:tcPr marL="182880" marR="182880" marT="45737" marB="45737"/>
                </a:tc>
                <a:tc>
                  <a:txBody>
                    <a:bodyPr/>
                    <a:lstStyle/>
                    <a:p>
                      <a:r>
                        <a:rPr lang="en-US" sz="1200" dirty="0" smtClean="0"/>
                        <a:t>Near miss</a:t>
                      </a:r>
                      <a:endParaRPr lang="en-US" sz="1200" dirty="0"/>
                    </a:p>
                  </a:txBody>
                  <a:tcPr marL="182880" marR="182880" marT="45737" marB="45737"/>
                </a:tc>
              </a:tr>
            </a:tbl>
          </a:graphicData>
        </a:graphic>
      </p:graphicFrame>
      <p:sp>
        <p:nvSpPr>
          <p:cNvPr id="8" name="TextBox 7"/>
          <p:cNvSpPr txBox="1"/>
          <p:nvPr/>
        </p:nvSpPr>
        <p:spPr>
          <a:xfrm>
            <a:off x="304800" y="3657600"/>
            <a:ext cx="1676400" cy="369332"/>
          </a:xfrm>
          <a:prstGeom prst="rect">
            <a:avLst/>
          </a:prstGeom>
          <a:noFill/>
        </p:spPr>
        <p:txBody>
          <a:bodyPr wrap="square" rtlCol="0">
            <a:spAutoFit/>
          </a:bodyPr>
          <a:lstStyle/>
          <a:p>
            <a:r>
              <a:rPr lang="en-US" dirty="0" err="1" smtClean="0"/>
              <a:t>Malakas</a:t>
            </a:r>
            <a:endParaRPr lang="en-US" dirty="0"/>
          </a:p>
        </p:txBody>
      </p:sp>
      <p:sp>
        <p:nvSpPr>
          <p:cNvPr id="11" name="TextBox 10"/>
          <p:cNvSpPr txBox="1"/>
          <p:nvPr/>
        </p:nvSpPr>
        <p:spPr>
          <a:xfrm>
            <a:off x="310243" y="1447800"/>
            <a:ext cx="1676400" cy="369332"/>
          </a:xfrm>
          <a:prstGeom prst="rect">
            <a:avLst/>
          </a:prstGeom>
          <a:noFill/>
        </p:spPr>
        <p:txBody>
          <a:bodyPr wrap="square" rtlCol="0">
            <a:spAutoFit/>
          </a:bodyPr>
          <a:lstStyle/>
          <a:p>
            <a:r>
              <a:rPr lang="en-US" dirty="0" err="1" smtClean="0"/>
              <a:t>Fanapi</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lstStyle/>
          <a:p>
            <a:pPr eaLnBrk="1" fontAlgn="auto" hangingPunct="1">
              <a:spcAft>
                <a:spcPts val="0"/>
              </a:spcAft>
              <a:defRPr/>
            </a:pPr>
            <a:r>
              <a:rPr lang="en-US" dirty="0" smtClean="0"/>
              <a:t>Typhoon Summary – </a:t>
            </a:r>
            <a:r>
              <a:rPr lang="en-US" dirty="0" err="1" smtClean="0"/>
              <a:t>Megi</a:t>
            </a:r>
            <a:r>
              <a:rPr lang="en-US" dirty="0" smtClean="0"/>
              <a:t> </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837224083"/>
              </p:ext>
            </p:extLst>
          </p:nvPr>
        </p:nvGraphicFramePr>
        <p:xfrm>
          <a:off x="304800" y="1143000"/>
          <a:ext cx="8686800" cy="5151426"/>
        </p:xfrm>
        <a:graphic>
          <a:graphicData uri="http://schemas.openxmlformats.org/drawingml/2006/table">
            <a:tbl>
              <a:tblPr firstRow="1" bandRow="1">
                <a:tableStyleId>{E8B1032C-EA38-4F05-BA0D-38AFFFC7BED3}</a:tableStyleId>
              </a:tblPr>
              <a:tblGrid>
                <a:gridCol w="1737360"/>
                <a:gridCol w="2164080"/>
                <a:gridCol w="1310640"/>
                <a:gridCol w="1417320"/>
                <a:gridCol w="2057400"/>
              </a:tblGrid>
              <a:tr h="370863">
                <a:tc>
                  <a:txBody>
                    <a:bodyPr/>
                    <a:lstStyle/>
                    <a:p>
                      <a:r>
                        <a:rPr lang="en-US" sz="1000" dirty="0" smtClean="0"/>
                        <a:t>Date</a:t>
                      </a:r>
                      <a:endParaRPr lang="en-US" sz="1000" dirty="0"/>
                    </a:p>
                  </a:txBody>
                  <a:tcPr marL="182880" marR="182880" marT="45723" marB="45723"/>
                </a:tc>
                <a:tc>
                  <a:txBody>
                    <a:bodyPr/>
                    <a:lstStyle/>
                    <a:p>
                      <a:r>
                        <a:rPr lang="en-US" sz="1000" dirty="0" smtClean="0"/>
                        <a:t>Satellite</a:t>
                      </a:r>
                      <a:endParaRPr lang="en-US" sz="1000" dirty="0"/>
                    </a:p>
                  </a:txBody>
                  <a:tcPr marL="182880" marR="182880" marT="45723" marB="45723"/>
                </a:tc>
                <a:tc>
                  <a:txBody>
                    <a:bodyPr/>
                    <a:lstStyle/>
                    <a:p>
                      <a:r>
                        <a:rPr lang="en-US" sz="1000" dirty="0" smtClean="0"/>
                        <a:t>Mode</a:t>
                      </a:r>
                      <a:endParaRPr lang="en-US" sz="1000" dirty="0"/>
                    </a:p>
                  </a:txBody>
                  <a:tcPr marL="182880" marR="182880" marT="45723" marB="45723"/>
                </a:tc>
                <a:tc>
                  <a:txBody>
                    <a:bodyPr/>
                    <a:lstStyle/>
                    <a:p>
                      <a:r>
                        <a:rPr lang="en-US" sz="1000" dirty="0" smtClean="0"/>
                        <a:t>Eye Center</a:t>
                      </a:r>
                      <a:endParaRPr lang="en-US" sz="1000" dirty="0"/>
                    </a:p>
                  </a:txBody>
                  <a:tcPr marL="182880" marR="182880" marT="45723" marB="45723"/>
                </a:tc>
                <a:tc>
                  <a:txBody>
                    <a:bodyPr/>
                    <a:lstStyle/>
                    <a:p>
                      <a:r>
                        <a:rPr lang="en-US" sz="1000" dirty="0" smtClean="0"/>
                        <a:t>Eye Characteristics</a:t>
                      </a:r>
                    </a:p>
                    <a:p>
                      <a:r>
                        <a:rPr lang="en-US" sz="1000" dirty="0" smtClean="0"/>
                        <a:t>Major/Minor/Rotation</a:t>
                      </a:r>
                      <a:endParaRPr lang="en-US" sz="1000" dirty="0"/>
                    </a:p>
                  </a:txBody>
                  <a:tcPr marL="182880" marR="182880" marT="45723" marB="45723"/>
                </a:tc>
              </a:tr>
              <a:tr h="396265">
                <a:tc>
                  <a:txBody>
                    <a:bodyPr/>
                    <a:lstStyle/>
                    <a:p>
                      <a:r>
                        <a:rPr lang="en-US" sz="1000" dirty="0" smtClean="0"/>
                        <a:t>Oct 14, 2010</a:t>
                      </a:r>
                    </a:p>
                    <a:p>
                      <a:r>
                        <a:rPr lang="en-US" sz="1000" dirty="0" smtClean="0"/>
                        <a:t>20:58 GMT</a:t>
                      </a:r>
                      <a:endParaRPr lang="en-US" sz="1000" dirty="0"/>
                    </a:p>
                  </a:txBody>
                  <a:tcPr marL="182880" marR="182880" marT="45723" marB="45723"/>
                </a:tc>
                <a:tc>
                  <a:txBody>
                    <a:bodyPr/>
                    <a:lstStyle/>
                    <a:p>
                      <a:r>
                        <a:rPr lang="en-US" sz="1000" dirty="0" smtClean="0"/>
                        <a:t>Cosmo/Skymed-3</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Miss</a:t>
                      </a:r>
                    </a:p>
                  </a:txBody>
                  <a:tcPr marL="182880" marR="182880" marT="45723" marB="45723"/>
                </a:tc>
                <a:tc>
                  <a:txBody>
                    <a:bodyPr/>
                    <a:lstStyle/>
                    <a:p>
                      <a:endParaRPr lang="en-US" sz="1000" dirty="0" smtClean="0"/>
                    </a:p>
                  </a:txBody>
                  <a:tcPr marL="182880" marR="182880" marT="45723" marB="45723"/>
                </a:tc>
              </a:tr>
              <a:tr h="396265">
                <a:tc>
                  <a:txBody>
                    <a:bodyPr/>
                    <a:lstStyle/>
                    <a:p>
                      <a:r>
                        <a:rPr lang="en-US" sz="1000" dirty="0" smtClean="0"/>
                        <a:t>Oct 14, 2010</a:t>
                      </a:r>
                    </a:p>
                    <a:p>
                      <a:r>
                        <a:rPr lang="en-US" sz="1000" dirty="0" smtClean="0"/>
                        <a:t>21:17 GMT</a:t>
                      </a:r>
                      <a:endParaRPr lang="en-US" sz="1000" dirty="0"/>
                    </a:p>
                  </a:txBody>
                  <a:tcPr marL="182880" marR="182880" marT="45723" marB="45723"/>
                </a:tc>
                <a:tc>
                  <a:txBody>
                    <a:bodyPr/>
                    <a:lstStyle/>
                    <a:p>
                      <a:r>
                        <a:rPr lang="en-US" sz="1000" dirty="0" smtClean="0"/>
                        <a:t>Cosmo/Skymed-2</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Miss</a:t>
                      </a:r>
                    </a:p>
                  </a:txBody>
                  <a:tcPr marL="182880" marR="182880" marT="45723" marB="45723"/>
                </a:tc>
                <a:tc>
                  <a:txBody>
                    <a:bodyPr/>
                    <a:lstStyle/>
                    <a:p>
                      <a:endParaRPr lang="en-US" sz="1000" dirty="0" smtClean="0"/>
                    </a:p>
                  </a:txBody>
                  <a:tcPr marL="182880" marR="182880" marT="45723" marB="45723"/>
                </a:tc>
              </a:tr>
              <a:tr h="396265">
                <a:tc>
                  <a:txBody>
                    <a:bodyPr/>
                    <a:lstStyle/>
                    <a:p>
                      <a:r>
                        <a:rPr lang="en-US" sz="1000" dirty="0" smtClean="0"/>
                        <a:t>Oct 15, 2010</a:t>
                      </a:r>
                    </a:p>
                    <a:p>
                      <a:r>
                        <a:rPr lang="en-US" sz="1000" smtClean="0"/>
                        <a:t>21:00 GMT</a:t>
                      </a:r>
                      <a:endParaRPr lang="en-US" sz="1000" dirty="0"/>
                    </a:p>
                  </a:txBody>
                  <a:tcPr marL="182880" marR="182880" marT="45723" marB="45723"/>
                </a:tc>
                <a:tc>
                  <a:txBody>
                    <a:bodyPr/>
                    <a:lstStyle/>
                    <a:p>
                      <a:r>
                        <a:rPr lang="en-US" sz="1000" dirty="0" smtClean="0"/>
                        <a:t>Radarsat-2</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17° 00’ 28” N</a:t>
                      </a:r>
                    </a:p>
                    <a:p>
                      <a:r>
                        <a:rPr lang="en-US" sz="1000" dirty="0" smtClean="0"/>
                        <a:t>133° 30’ 44” E</a:t>
                      </a:r>
                    </a:p>
                  </a:txBody>
                  <a:tcPr marL="182880" marR="182880" marT="45723" marB="45723"/>
                </a:tc>
                <a:tc>
                  <a:txBody>
                    <a:bodyPr/>
                    <a:lstStyle/>
                    <a:p>
                      <a:r>
                        <a:rPr lang="en-US" sz="1000" dirty="0" smtClean="0"/>
                        <a:t>25.6</a:t>
                      </a:r>
                      <a:r>
                        <a:rPr lang="en-US" sz="1000" baseline="0" dirty="0" smtClean="0"/>
                        <a:t> km/18.8 km/-34.1°</a:t>
                      </a:r>
                      <a:endParaRPr lang="en-US" sz="1000" dirty="0" smtClean="0"/>
                    </a:p>
                  </a:txBody>
                  <a:tcPr marL="182880" marR="182880" marT="45723" marB="45723"/>
                </a:tc>
              </a:tr>
              <a:tr h="396265">
                <a:tc>
                  <a:txBody>
                    <a:bodyPr/>
                    <a:lstStyle/>
                    <a:p>
                      <a:r>
                        <a:rPr lang="en-US" sz="1000" dirty="0" smtClean="0"/>
                        <a:t>Oct 16, 2010</a:t>
                      </a:r>
                    </a:p>
                    <a:p>
                      <a:r>
                        <a:rPr lang="en-US" sz="1000" dirty="0" smtClean="0"/>
                        <a:t>09:17 GMT</a:t>
                      </a:r>
                      <a:endParaRPr lang="en-US" sz="1000" dirty="0"/>
                    </a:p>
                  </a:txBody>
                  <a:tcPr marL="182880" marR="182880" marT="45723" marB="45723"/>
                </a:tc>
                <a:tc>
                  <a:txBody>
                    <a:bodyPr/>
                    <a:lstStyle/>
                    <a:p>
                      <a:r>
                        <a:rPr lang="en-US" sz="1000" dirty="0" smtClean="0"/>
                        <a:t>Cosmo/Skymed-3</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18°</a:t>
                      </a:r>
                      <a:r>
                        <a:rPr lang="en-US" sz="1000" baseline="0" dirty="0" smtClean="0"/>
                        <a:t> 09’ 21” N</a:t>
                      </a:r>
                    </a:p>
                    <a:p>
                      <a:r>
                        <a:rPr lang="en-US" sz="1000" baseline="0" dirty="0" smtClean="0"/>
                        <a:t>130° 41’ 10” E</a:t>
                      </a:r>
                      <a:endParaRPr lang="en-US" sz="1000" dirty="0" smtClean="0"/>
                    </a:p>
                  </a:txBody>
                  <a:tcPr marL="182880" marR="182880" marT="45723" marB="45723"/>
                </a:tc>
                <a:tc>
                  <a:txBody>
                    <a:bodyPr/>
                    <a:lstStyle/>
                    <a:p>
                      <a:r>
                        <a:rPr lang="en-US" sz="1000" dirty="0" smtClean="0"/>
                        <a:t>37.4 km/30.2 km/130°</a:t>
                      </a:r>
                    </a:p>
                    <a:p>
                      <a:endParaRPr lang="en-US" sz="1000" dirty="0" smtClean="0"/>
                    </a:p>
                  </a:txBody>
                  <a:tcPr marL="182880" marR="182880" marT="45723" marB="45723"/>
                </a:tc>
              </a:tr>
              <a:tr h="396265">
                <a:tc>
                  <a:txBody>
                    <a:bodyPr/>
                    <a:lstStyle/>
                    <a:p>
                      <a:r>
                        <a:rPr lang="en-US" sz="1000" dirty="0" smtClean="0"/>
                        <a:t>Oct 17, 2010</a:t>
                      </a:r>
                    </a:p>
                    <a:p>
                      <a:r>
                        <a:rPr lang="en-US" sz="1000" dirty="0" smtClean="0"/>
                        <a:t>01:27 GMT</a:t>
                      </a:r>
                      <a:endParaRPr lang="en-US" sz="1000" dirty="0"/>
                    </a:p>
                  </a:txBody>
                  <a:tcPr marL="182880" marR="182880" marT="45723" marB="45723"/>
                </a:tc>
                <a:tc>
                  <a:txBody>
                    <a:bodyPr/>
                    <a:lstStyle/>
                    <a:p>
                      <a:r>
                        <a:rPr lang="en-US" sz="1000" dirty="0" err="1" smtClean="0"/>
                        <a:t>Envisat</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18° 39’ 47” N</a:t>
                      </a:r>
                    </a:p>
                    <a:p>
                      <a:r>
                        <a:rPr lang="en-US" sz="1000" dirty="0" smtClean="0"/>
                        <a:t>127° 04’ 52” E</a:t>
                      </a:r>
                    </a:p>
                  </a:txBody>
                  <a:tcPr marL="182880" marR="182880" marT="45723" marB="45723"/>
                </a:tc>
                <a:tc>
                  <a:txBody>
                    <a:bodyPr/>
                    <a:lstStyle/>
                    <a:p>
                      <a:r>
                        <a:rPr lang="en-US" sz="1000" dirty="0" smtClean="0"/>
                        <a:t>20.8 km/12.7 km/97.5°</a:t>
                      </a:r>
                    </a:p>
                  </a:txBody>
                  <a:tcPr marL="182880" marR="182880" marT="45723" marB="45723"/>
                </a:tc>
              </a:tr>
              <a:tr h="396265">
                <a:tc>
                  <a:txBody>
                    <a:bodyPr/>
                    <a:lstStyle/>
                    <a:p>
                      <a:r>
                        <a:rPr lang="en-US" sz="1000" dirty="0" smtClean="0"/>
                        <a:t>Oct 17, 2010 </a:t>
                      </a:r>
                    </a:p>
                    <a:p>
                      <a:r>
                        <a:rPr lang="en-US" sz="1000" dirty="0" smtClean="0"/>
                        <a:t>09:35 GMT</a:t>
                      </a:r>
                      <a:endParaRPr lang="en-US" sz="1000" dirty="0"/>
                    </a:p>
                  </a:txBody>
                  <a:tcPr marL="182880" marR="182880" marT="45723" marB="45723"/>
                </a:tc>
                <a:tc>
                  <a:txBody>
                    <a:bodyPr/>
                    <a:lstStyle/>
                    <a:p>
                      <a:r>
                        <a:rPr lang="en-US" sz="1000" dirty="0" smtClean="0"/>
                        <a:t>Cosmo/Skymed</a:t>
                      </a:r>
                      <a:r>
                        <a:rPr lang="en-US" sz="1000" baseline="0" dirty="0" smtClean="0"/>
                        <a:t>-3</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18° 13’ 55” N</a:t>
                      </a:r>
                    </a:p>
                    <a:p>
                      <a:r>
                        <a:rPr lang="en-US" sz="1000" dirty="0" smtClean="0"/>
                        <a:t>125° 29’ 49”</a:t>
                      </a:r>
                      <a:r>
                        <a:rPr lang="en-US" sz="1000" baseline="0" dirty="0" smtClean="0"/>
                        <a:t> E</a:t>
                      </a:r>
                      <a:endParaRPr lang="en-US" sz="1000" dirty="0" smtClean="0"/>
                    </a:p>
                  </a:txBody>
                  <a:tcPr marL="182880" marR="182880" marT="45723" marB="45723"/>
                </a:tc>
                <a:tc>
                  <a:txBody>
                    <a:bodyPr/>
                    <a:lstStyle/>
                    <a:p>
                      <a:r>
                        <a:rPr lang="en-US" sz="1000" dirty="0" smtClean="0"/>
                        <a:t>45.3 km/44.6 km/49.2°</a:t>
                      </a:r>
                    </a:p>
                    <a:p>
                      <a:r>
                        <a:rPr lang="en-US" sz="1000" dirty="0" smtClean="0"/>
                        <a:t>19.7 km/11.1</a:t>
                      </a:r>
                      <a:r>
                        <a:rPr lang="en-US" sz="1000" baseline="0" dirty="0" smtClean="0"/>
                        <a:t> km/111.0°</a:t>
                      </a:r>
                      <a:endParaRPr lang="en-US" sz="1000" dirty="0" smtClean="0"/>
                    </a:p>
                  </a:txBody>
                  <a:tcPr marL="182880" marR="182880" marT="45723" marB="45723"/>
                </a:tc>
              </a:tr>
              <a:tr h="396265">
                <a:tc>
                  <a:txBody>
                    <a:bodyPr/>
                    <a:lstStyle/>
                    <a:p>
                      <a:r>
                        <a:rPr lang="en-US" sz="1000" dirty="0" smtClean="0"/>
                        <a:t>Oct 17, 2010</a:t>
                      </a:r>
                    </a:p>
                    <a:p>
                      <a:r>
                        <a:rPr lang="en-US" sz="1000" dirty="0" smtClean="0"/>
                        <a:t>21:41</a:t>
                      </a:r>
                      <a:r>
                        <a:rPr lang="en-US" sz="1000" baseline="0" dirty="0" smtClean="0"/>
                        <a:t> GMT</a:t>
                      </a:r>
                      <a:endParaRPr lang="en-US" sz="1000" dirty="0"/>
                    </a:p>
                  </a:txBody>
                  <a:tcPr marL="182880" marR="182880" marT="45723" marB="45723"/>
                </a:tc>
                <a:tc>
                  <a:txBody>
                    <a:bodyPr/>
                    <a:lstStyle/>
                    <a:p>
                      <a:r>
                        <a:rPr lang="en-US" sz="1000" dirty="0" smtClean="0"/>
                        <a:t>Radarsat-2</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17° 21’ 07” N</a:t>
                      </a:r>
                    </a:p>
                    <a:p>
                      <a:r>
                        <a:rPr lang="en-US" sz="1000" dirty="0" smtClean="0"/>
                        <a:t>123° 40’ 34” E</a:t>
                      </a:r>
                    </a:p>
                  </a:txBody>
                  <a:tcPr marL="182880" marR="182880" marT="45723" marB="45723"/>
                </a:tc>
                <a:tc>
                  <a:txBody>
                    <a:bodyPr/>
                    <a:lstStyle/>
                    <a:p>
                      <a:r>
                        <a:rPr lang="en-US" sz="1000" dirty="0" smtClean="0"/>
                        <a:t>42.9 km/31.2 km/6.8°</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17.4 km/11.6 km/125.6°</a:t>
                      </a:r>
                    </a:p>
                  </a:txBody>
                  <a:tcPr marL="182880" marR="182880" marT="45723" marB="45723"/>
                </a:tc>
              </a:tr>
              <a:tr h="396265">
                <a:tc>
                  <a:txBody>
                    <a:bodyPr/>
                    <a:lstStyle/>
                    <a:p>
                      <a:r>
                        <a:rPr lang="en-US" sz="1000" dirty="0" smtClean="0"/>
                        <a:t>Oct 17, 2010</a:t>
                      </a:r>
                    </a:p>
                    <a:p>
                      <a:r>
                        <a:rPr lang="en-US" sz="1000" dirty="0" smtClean="0"/>
                        <a:t>21:53 GMT</a:t>
                      </a:r>
                      <a:endParaRPr lang="en-US" sz="1000" dirty="0"/>
                    </a:p>
                  </a:txBody>
                  <a:tcPr marL="182880" marR="182880" marT="45723" marB="45723"/>
                </a:tc>
                <a:tc>
                  <a:txBody>
                    <a:bodyPr/>
                    <a:lstStyle/>
                    <a:p>
                      <a:r>
                        <a:rPr lang="en-US" sz="1000" dirty="0" smtClean="0"/>
                        <a:t>Cosmo/Skymed-3</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17° 28’ 23” N</a:t>
                      </a:r>
                    </a:p>
                    <a:p>
                      <a:r>
                        <a:rPr lang="en-US" sz="1000" dirty="0" smtClean="0"/>
                        <a:t>123° 43’ 08” E</a:t>
                      </a:r>
                    </a:p>
                  </a:txBody>
                  <a:tcPr marL="182880" marR="182880" marT="45723" marB="45723"/>
                </a:tc>
                <a:tc>
                  <a:txBody>
                    <a:bodyPr/>
                    <a:lstStyle/>
                    <a:p>
                      <a:r>
                        <a:rPr lang="en-US" sz="1000" dirty="0" smtClean="0"/>
                        <a:t>46.2 km/38.0 km/91.8°</a:t>
                      </a:r>
                    </a:p>
                    <a:p>
                      <a:r>
                        <a:rPr lang="en-US" sz="1000" dirty="0" smtClean="0"/>
                        <a:t>21.6 km/10.9 km/102.9°</a:t>
                      </a:r>
                    </a:p>
                  </a:txBody>
                  <a:tcPr marL="182880" marR="182880" marT="45723" marB="45723"/>
                </a:tc>
              </a:tr>
              <a:tr h="396265">
                <a:tc>
                  <a:txBody>
                    <a:bodyPr/>
                    <a:lstStyle/>
                    <a:p>
                      <a:r>
                        <a:rPr lang="en-US" sz="1000" dirty="0" smtClean="0"/>
                        <a:t>Oct 18,  2010</a:t>
                      </a:r>
                    </a:p>
                    <a:p>
                      <a:r>
                        <a:rPr lang="en-US" sz="1000" dirty="0" smtClean="0"/>
                        <a:t>22:12 GMT</a:t>
                      </a:r>
                      <a:endParaRPr lang="en-US" sz="1000" dirty="0"/>
                    </a:p>
                  </a:txBody>
                  <a:tcPr marL="182880" marR="182880" marT="45723" marB="45723"/>
                </a:tc>
                <a:tc>
                  <a:txBody>
                    <a:bodyPr/>
                    <a:lstStyle/>
                    <a:p>
                      <a:r>
                        <a:rPr lang="en-US" sz="1000" dirty="0" smtClean="0"/>
                        <a:t>Cosmo/Skymed</a:t>
                      </a:r>
                      <a:r>
                        <a:rPr lang="en-US" sz="1000" baseline="0" dirty="0" smtClean="0"/>
                        <a:t>-3</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16° 14’ 13” N</a:t>
                      </a:r>
                    </a:p>
                    <a:p>
                      <a:r>
                        <a:rPr lang="en-US" sz="1000" dirty="0" smtClean="0"/>
                        <a:t>119° 30’ 54” E</a:t>
                      </a:r>
                    </a:p>
                  </a:txBody>
                  <a:tcPr marL="182880" marR="182880" marT="45723" marB="45723"/>
                </a:tc>
                <a:tc>
                  <a:txBody>
                    <a:bodyPr/>
                    <a:lstStyle/>
                    <a:p>
                      <a:r>
                        <a:rPr lang="en-US" sz="1000" dirty="0" smtClean="0"/>
                        <a:t>7.8 km/6.2 km/80.9</a:t>
                      </a:r>
                    </a:p>
                  </a:txBody>
                  <a:tcPr marL="182880" marR="182880" marT="45723" marB="45723"/>
                </a:tc>
              </a:tr>
              <a:tr h="396265">
                <a:tc>
                  <a:txBody>
                    <a:bodyPr/>
                    <a:lstStyle/>
                    <a:p>
                      <a:r>
                        <a:rPr lang="en-US" sz="1000" dirty="0" smtClean="0"/>
                        <a:t>Oct 19, 2010</a:t>
                      </a:r>
                    </a:p>
                    <a:p>
                      <a:r>
                        <a:rPr lang="en-US" sz="1000" dirty="0" smtClean="0"/>
                        <a:t>09:41 GMT</a:t>
                      </a:r>
                      <a:endParaRPr lang="en-US" sz="1000" dirty="0"/>
                    </a:p>
                  </a:txBody>
                  <a:tcPr marL="182880" marR="182880" marT="45723" marB="45723"/>
                </a:tc>
                <a:tc>
                  <a:txBody>
                    <a:bodyPr/>
                    <a:lstStyle/>
                    <a:p>
                      <a:r>
                        <a:rPr lang="en-US" sz="1000" dirty="0" smtClean="0"/>
                        <a:t>Cosmo/Skymed</a:t>
                      </a:r>
                      <a:r>
                        <a:rPr lang="en-US" sz="1000" baseline="0" dirty="0" smtClean="0"/>
                        <a:t>-1</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16° 54’ 10” N</a:t>
                      </a:r>
                    </a:p>
                    <a:p>
                      <a:r>
                        <a:rPr lang="en-US" sz="1000" dirty="0" smtClean="0"/>
                        <a:t>118° 29’ 17 E</a:t>
                      </a:r>
                    </a:p>
                  </a:txBody>
                  <a:tcPr marL="182880" marR="182880" marT="45723" marB="45723"/>
                </a:tc>
                <a:tc>
                  <a:txBody>
                    <a:bodyPr/>
                    <a:lstStyle/>
                    <a:p>
                      <a:r>
                        <a:rPr lang="en-US" sz="1000" dirty="0" smtClean="0"/>
                        <a:t>16.4 km/14.2 km/37.2°</a:t>
                      </a:r>
                    </a:p>
                    <a:p>
                      <a:endParaRPr lang="en-US" sz="1000" dirty="0" smtClean="0"/>
                    </a:p>
                  </a:txBody>
                  <a:tcPr marL="182880" marR="182880" marT="45723" marB="45723"/>
                </a:tc>
              </a:tr>
              <a:tr h="396265">
                <a:tc>
                  <a:txBody>
                    <a:bodyPr/>
                    <a:lstStyle/>
                    <a:p>
                      <a:r>
                        <a:rPr lang="en-US" sz="1000" dirty="0" smtClean="0"/>
                        <a:t>Oct  19, 2010</a:t>
                      </a:r>
                    </a:p>
                    <a:p>
                      <a:r>
                        <a:rPr lang="en-US" sz="1000" dirty="0" smtClean="0"/>
                        <a:t>22:30 GMT</a:t>
                      </a:r>
                      <a:endParaRPr lang="en-US" sz="1000" dirty="0"/>
                    </a:p>
                  </a:txBody>
                  <a:tcPr marL="182880" marR="182880" marT="45723" marB="45723"/>
                </a:tc>
                <a:tc>
                  <a:txBody>
                    <a:bodyPr/>
                    <a:lstStyle/>
                    <a:p>
                      <a:r>
                        <a:rPr lang="en-US" sz="1000" dirty="0" smtClean="0"/>
                        <a:t>Cosmo/Skymed-3</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17° 08’ 06” N</a:t>
                      </a:r>
                    </a:p>
                    <a:p>
                      <a:r>
                        <a:rPr lang="en-US" sz="1000" dirty="0" smtClean="0"/>
                        <a:t>117° 20’ 10” E</a:t>
                      </a:r>
                    </a:p>
                  </a:txBody>
                  <a:tcPr marL="182880" marR="182880" marT="45723" marB="45723"/>
                </a:tc>
                <a:tc>
                  <a:txBody>
                    <a:bodyPr/>
                    <a:lstStyle/>
                    <a:p>
                      <a:r>
                        <a:rPr lang="en-US" sz="1000" dirty="0" smtClean="0"/>
                        <a:t>28.9 km/22.8 km/-1.6°</a:t>
                      </a:r>
                    </a:p>
                  </a:txBody>
                  <a:tcPr marL="182880" marR="182880" marT="45723" marB="45723"/>
                </a:tc>
              </a:tr>
              <a:tr h="396265">
                <a:tc>
                  <a:txBody>
                    <a:bodyPr/>
                    <a:lstStyle/>
                    <a:p>
                      <a:r>
                        <a:rPr lang="en-US" sz="1000" dirty="0" smtClean="0"/>
                        <a:t>Oct  21, 2010</a:t>
                      </a:r>
                    </a:p>
                    <a:p>
                      <a:r>
                        <a:rPr lang="en-US" sz="1000" dirty="0" smtClean="0"/>
                        <a:t>22:05 GMT</a:t>
                      </a:r>
                      <a:endParaRPr lang="en-US" sz="1000" dirty="0"/>
                    </a:p>
                  </a:txBody>
                  <a:tcPr marL="182880" marR="182880" marT="45723" marB="45723"/>
                </a:tc>
                <a:tc>
                  <a:txBody>
                    <a:bodyPr/>
                    <a:lstStyle/>
                    <a:p>
                      <a:r>
                        <a:rPr lang="en-US" sz="1000" dirty="0" smtClean="0"/>
                        <a:t>TerraSAR-X</a:t>
                      </a:r>
                      <a:endParaRPr lang="en-US" sz="1000" dirty="0"/>
                    </a:p>
                  </a:txBody>
                  <a:tcPr marL="182880" marR="182880" marT="45723" marB="45723"/>
                </a:tc>
                <a:tc>
                  <a:txBody>
                    <a:bodyPr/>
                    <a:lstStyle/>
                    <a:p>
                      <a:r>
                        <a:rPr lang="en-US" sz="1000" dirty="0" smtClean="0"/>
                        <a:t>VV</a:t>
                      </a:r>
                      <a:endParaRPr lang="en-US" sz="1000" dirty="0"/>
                    </a:p>
                  </a:txBody>
                  <a:tcPr marL="182880" marR="182880" marT="45723" marB="45723"/>
                </a:tc>
                <a:tc>
                  <a:txBody>
                    <a:bodyPr/>
                    <a:lstStyle/>
                    <a:p>
                      <a:r>
                        <a:rPr lang="en-US" sz="1000" dirty="0" smtClean="0"/>
                        <a:t>20° 54’ 50” N</a:t>
                      </a:r>
                    </a:p>
                    <a:p>
                      <a:r>
                        <a:rPr lang="en-US" sz="1000" dirty="0" smtClean="0"/>
                        <a:t>118° 09’ 36” E</a:t>
                      </a:r>
                    </a:p>
                  </a:txBody>
                  <a:tcPr marL="182880" marR="182880" marT="45723" marB="45723"/>
                </a:tc>
                <a:tc>
                  <a:txBody>
                    <a:bodyPr/>
                    <a:lstStyle/>
                    <a:p>
                      <a:r>
                        <a:rPr lang="en-US" sz="1000" smtClean="0"/>
                        <a:t>57.6 km/43.2 km/104.7°</a:t>
                      </a:r>
                      <a:endParaRPr lang="en-US" sz="1000" dirty="0" smtClean="0"/>
                    </a:p>
                  </a:txBody>
                  <a:tcPr marL="182880" marR="182880" marT="45723" marB="45723"/>
                </a:tc>
              </a:tr>
            </a:tbl>
          </a:graphicData>
        </a:graphic>
      </p:graphicFrame>
      <p:sp>
        <p:nvSpPr>
          <p:cNvPr id="3" name="Date Placeholder 2"/>
          <p:cNvSpPr>
            <a:spLocks noGrp="1"/>
          </p:cNvSpPr>
          <p:nvPr>
            <p:ph type="dt" sz="half" idx="10"/>
          </p:nvPr>
        </p:nvSpPr>
        <p:spPr/>
        <p:txBody>
          <a:bodyPr/>
          <a:lstStyle/>
          <a:p>
            <a:pPr>
              <a:defRPr/>
            </a:pPr>
            <a:r>
              <a:rPr lang="en-US" smtClean="0"/>
              <a:t>5/18/2011</a:t>
            </a:r>
            <a:endParaRPr lang="en-US"/>
          </a:p>
        </p:txBody>
      </p:sp>
      <p:sp>
        <p:nvSpPr>
          <p:cNvPr id="4" name="Footer Placeholder 3"/>
          <p:cNvSpPr>
            <a:spLocks noGrp="1"/>
          </p:cNvSpPr>
          <p:nvPr>
            <p:ph type="ftr" sz="quarter" idx="11"/>
          </p:nvPr>
        </p:nvSpPr>
        <p:spPr/>
        <p:txBody>
          <a:bodyPr/>
          <a:lstStyle/>
          <a:p>
            <a:pPr>
              <a:defRPr/>
            </a:pPr>
            <a:r>
              <a:rPr lang="de-DE" smtClean="0"/>
              <a:t>Graber, Caruso, Romeiser, Horstmann, Wackerman, Foster, Walker</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1000"/>
            <a:ext cx="8686800" cy="841248"/>
          </a:xfrm>
        </p:spPr>
        <p:txBody>
          <a:bodyPr/>
          <a:lstStyle/>
          <a:p>
            <a:pPr>
              <a:defRPr/>
            </a:pPr>
            <a:r>
              <a:rPr lang="en-US" dirty="0" smtClean="0"/>
              <a:t>Typhoon </a:t>
            </a:r>
            <a:r>
              <a:rPr lang="en-US" dirty="0" err="1" smtClean="0"/>
              <a:t>Fanapi</a:t>
            </a:r>
            <a:r>
              <a:rPr lang="en-US" dirty="0" smtClean="0"/>
              <a:t> Overview</a:t>
            </a:r>
            <a:endParaRPr lang="en-US" dirty="0"/>
          </a:p>
        </p:txBody>
      </p:sp>
      <p:sp>
        <p:nvSpPr>
          <p:cNvPr id="6" name="Footer Placeholder 5"/>
          <p:cNvSpPr>
            <a:spLocks noGrp="1"/>
          </p:cNvSpPr>
          <p:nvPr>
            <p:ph type="ftr" sz="quarter" idx="11"/>
          </p:nvPr>
        </p:nvSpPr>
        <p:spPr/>
        <p:txBody>
          <a:bodyPr/>
          <a:lstStyle/>
          <a:p>
            <a:pPr>
              <a:defRPr/>
            </a:pPr>
            <a:r>
              <a:rPr lang="de-DE" smtClean="0"/>
              <a:t>Graber, Caruso, Romeiser, Horstmann, Wackerman, Foster, Walker</a:t>
            </a:r>
            <a:endParaRPr lang="en-US" dirty="0"/>
          </a:p>
        </p:txBody>
      </p:sp>
      <p:sp>
        <p:nvSpPr>
          <p:cNvPr id="3" name="Date Placeholder 2"/>
          <p:cNvSpPr>
            <a:spLocks noGrp="1"/>
          </p:cNvSpPr>
          <p:nvPr>
            <p:ph type="dt" sz="quarter" idx="10"/>
          </p:nvPr>
        </p:nvSpPr>
        <p:spPr/>
        <p:txBody>
          <a:bodyPr/>
          <a:lstStyle/>
          <a:p>
            <a:pPr>
              <a:defRPr/>
            </a:pPr>
            <a:r>
              <a:rPr lang="en-US" smtClean="0"/>
              <a:t>5/18/2011</a:t>
            </a:r>
            <a:endParaRPr lang="en-US" dirty="0"/>
          </a:p>
        </p:txBody>
      </p:sp>
      <p:grpSp>
        <p:nvGrpSpPr>
          <p:cNvPr id="5" name="Group 4"/>
          <p:cNvGrpSpPr/>
          <p:nvPr/>
        </p:nvGrpSpPr>
        <p:grpSpPr>
          <a:xfrm>
            <a:off x="0" y="593725"/>
            <a:ext cx="9144000" cy="5670550"/>
            <a:chOff x="0" y="593725"/>
            <a:chExt cx="9144000" cy="5670550"/>
          </a:xfrm>
        </p:grpSpPr>
        <p:pic>
          <p:nvPicPr>
            <p:cNvPr id="2253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248400" y="4495800"/>
              <a:ext cx="2057400" cy="461665"/>
            </a:xfrm>
            <a:prstGeom prst="rect">
              <a:avLst/>
            </a:prstGeom>
            <a:noFill/>
          </p:spPr>
          <p:txBody>
            <a:bodyPr wrap="square" rtlCol="0">
              <a:spAutoFit/>
            </a:bodyPr>
            <a:lstStyle/>
            <a:p>
              <a:r>
                <a:rPr lang="en-US" sz="1200" dirty="0" smtClean="0"/>
                <a:t>Radarsat-2 </a:t>
              </a:r>
            </a:p>
            <a:p>
              <a:r>
                <a:rPr lang="en-US" sz="1200" dirty="0" smtClean="0"/>
                <a:t>Sep 12, 2010, 20:23 GMT</a:t>
              </a:r>
              <a:endParaRPr lang="en-US" sz="1200" dirty="0"/>
            </a:p>
          </p:txBody>
        </p:sp>
      </p:grpSp>
      <p:grpSp>
        <p:nvGrpSpPr>
          <p:cNvPr id="9" name="Group 8"/>
          <p:cNvGrpSpPr/>
          <p:nvPr/>
        </p:nvGrpSpPr>
        <p:grpSpPr>
          <a:xfrm>
            <a:off x="0" y="593725"/>
            <a:ext cx="9144000" cy="5670550"/>
            <a:chOff x="0" y="593725"/>
            <a:chExt cx="9144000" cy="5670550"/>
          </a:xfrm>
        </p:grpSpPr>
        <p:pic>
          <p:nvPicPr>
            <p:cNvPr id="225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867400" y="2052935"/>
              <a:ext cx="2590800" cy="461665"/>
            </a:xfrm>
            <a:prstGeom prst="rect">
              <a:avLst/>
            </a:prstGeom>
          </p:spPr>
          <p:txBody>
            <a:bodyPr wrap="square">
              <a:spAutoFit/>
            </a:bodyPr>
            <a:lstStyle/>
            <a:p>
              <a:r>
                <a:rPr lang="en-US" sz="1200" dirty="0"/>
                <a:t>Radarsat-2 </a:t>
              </a:r>
            </a:p>
            <a:p>
              <a:r>
                <a:rPr lang="en-US" sz="1200" dirty="0"/>
                <a:t>Sep </a:t>
              </a:r>
              <a:r>
                <a:rPr lang="en-US" sz="1200" dirty="0" smtClean="0"/>
                <a:t>13, </a:t>
              </a:r>
              <a:r>
                <a:rPr lang="en-US" sz="1200" dirty="0"/>
                <a:t>2010, </a:t>
              </a:r>
              <a:r>
                <a:rPr lang="en-US" sz="1200" dirty="0" smtClean="0"/>
                <a:t>09:08 </a:t>
              </a:r>
              <a:r>
                <a:rPr lang="en-US" sz="1200" dirty="0"/>
                <a:t>GMT</a:t>
              </a:r>
            </a:p>
          </p:txBody>
        </p:sp>
      </p:grpSp>
      <p:grpSp>
        <p:nvGrpSpPr>
          <p:cNvPr id="10" name="Group 9"/>
          <p:cNvGrpSpPr/>
          <p:nvPr/>
        </p:nvGrpSpPr>
        <p:grpSpPr>
          <a:xfrm>
            <a:off x="0" y="593725"/>
            <a:ext cx="9144000" cy="5670550"/>
            <a:chOff x="0" y="593725"/>
            <a:chExt cx="9144000" cy="5670550"/>
          </a:xfrm>
        </p:grpSpPr>
        <p:pic>
          <p:nvPicPr>
            <p:cNvPr id="2253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93725"/>
              <a:ext cx="91440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276600" y="1447800"/>
              <a:ext cx="1143000" cy="646331"/>
            </a:xfrm>
            <a:prstGeom prst="rect">
              <a:avLst/>
            </a:prstGeom>
          </p:spPr>
          <p:txBody>
            <a:bodyPr wrap="square">
              <a:spAutoFit/>
            </a:bodyPr>
            <a:lstStyle/>
            <a:p>
              <a:r>
                <a:rPr lang="en-US" sz="1200" dirty="0"/>
                <a:t>Radarsat-2 </a:t>
              </a:r>
            </a:p>
            <a:p>
              <a:r>
                <a:rPr lang="en-US" sz="1200" dirty="0"/>
                <a:t>Sep </a:t>
              </a:r>
              <a:r>
                <a:rPr lang="en-US" sz="1200" dirty="0" smtClean="0"/>
                <a:t>17, 2010</a:t>
              </a:r>
            </a:p>
            <a:p>
              <a:r>
                <a:rPr lang="en-US" sz="1200" dirty="0" smtClean="0"/>
                <a:t>21:14 GMT</a:t>
              </a:r>
              <a:endParaRPr lang="en-US" sz="1200" dirty="0"/>
            </a:p>
          </p:txBody>
        </p:sp>
      </p:grpSp>
      <p:pic>
        <p:nvPicPr>
          <p:cNvPr id="14" name="Picture 4" descr="\\alexandria\home\home\kpolk\scripts\logos\mda_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264275"/>
            <a:ext cx="9366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themeOverride>
</file>

<file path=docProps/app.xml><?xml version="1.0" encoding="utf-8"?>
<Properties xmlns="http://schemas.openxmlformats.org/officeDocument/2006/extended-properties" xmlns:vt="http://schemas.openxmlformats.org/officeDocument/2006/docPropsVTypes">
  <Template/>
  <TotalTime>12104</TotalTime>
  <Words>1873</Words>
  <Application>Microsoft Office PowerPoint</Application>
  <PresentationFormat>On-screen Show (4:3)</PresentationFormat>
  <Paragraphs>468</Paragraphs>
  <Slides>23</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Trek</vt:lpstr>
      <vt:lpstr>CorelDRAW</vt:lpstr>
      <vt:lpstr>PowerPoint Presentation</vt:lpstr>
      <vt:lpstr>Outline</vt:lpstr>
      <vt:lpstr>PowerPoint Presentation</vt:lpstr>
      <vt:lpstr>SAR Acquisitions</vt:lpstr>
      <vt:lpstr>Background Missions</vt:lpstr>
      <vt:lpstr>Targeted Acquisitions</vt:lpstr>
      <vt:lpstr>Typhoon Summary – Fanapi/Malakas</vt:lpstr>
      <vt:lpstr>Typhoon Summary – Megi </vt:lpstr>
      <vt:lpstr>Typhoon Fanapi Overview</vt:lpstr>
      <vt:lpstr>Typhoon Fanapi Sep 17, 2010 21:14 GMT</vt:lpstr>
      <vt:lpstr>Typhoon Malakas Overview</vt:lpstr>
      <vt:lpstr>Typhoon Malakas Sep 22, 2010 20:29</vt:lpstr>
      <vt:lpstr>Typhoon Megi Collection Sequence</vt:lpstr>
      <vt:lpstr>Typhoon Megi Oct 15, 2010 20:06 GMT</vt:lpstr>
      <vt:lpstr>Typhoon Megi Oct 17, 2010 01:27 GMT</vt:lpstr>
      <vt:lpstr>Typhoon Megi Oct 17, 2010 09:35 GMT</vt:lpstr>
      <vt:lpstr>Typhoon Megi Oct 17, 2010 21:41 GMT</vt:lpstr>
      <vt:lpstr>Typhoon Megi Oct 17, 2010 21:53 GMT</vt:lpstr>
      <vt:lpstr>Typhoon Megi Oct 18, 2010 22:12 GMT</vt:lpstr>
      <vt:lpstr>Typhoon Megi Oct 19, 2010 09:42 GMT</vt:lpstr>
      <vt:lpstr>Typhoon Megi Oct 19, 2010 22:30 GMT</vt:lpstr>
      <vt:lpstr>Typhoon Megi Oct 21, 2010 22:05 GMT</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Typhoon Fanapi</dc:title>
  <dc:creator>Mike Caruso</dc:creator>
  <cp:lastModifiedBy>Michael Caruso</cp:lastModifiedBy>
  <cp:revision>218</cp:revision>
  <cp:lastPrinted>2011-05-13T20:10:01Z</cp:lastPrinted>
  <dcterms:created xsi:type="dcterms:W3CDTF">2006-08-16T00:00:00Z</dcterms:created>
  <dcterms:modified xsi:type="dcterms:W3CDTF">2011-05-19T13:07:57Z</dcterms:modified>
</cp:coreProperties>
</file>