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3" r:id="rId2"/>
    <p:sldId id="327" r:id="rId3"/>
    <p:sldId id="317" r:id="rId4"/>
    <p:sldId id="337" r:id="rId5"/>
    <p:sldId id="320" r:id="rId6"/>
    <p:sldId id="339" r:id="rId7"/>
    <p:sldId id="324" r:id="rId8"/>
    <p:sldId id="325" r:id="rId9"/>
    <p:sldId id="333" r:id="rId10"/>
    <p:sldId id="334" r:id="rId11"/>
    <p:sldId id="338" r:id="rId12"/>
    <p:sldId id="329" r:id="rId13"/>
  </p:sldIdLst>
  <p:sldSz cx="9144000" cy="6858000" type="screen4x3"/>
  <p:notesSz cx="7008813" cy="9318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88717" autoAdjust="0"/>
  </p:normalViewPr>
  <p:slideViewPr>
    <p:cSldViewPr>
      <p:cViewPr varScale="1">
        <p:scale>
          <a:sx n="75" d="100"/>
          <a:sy n="75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474" cy="465289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735" y="1"/>
            <a:ext cx="3037474" cy="465289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pPr>
              <a:defRPr/>
            </a:pPr>
            <a:fld id="{EE888F2B-5556-4D34-B012-5F6D6B194C35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51732"/>
            <a:ext cx="3037474" cy="465289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735" y="8851732"/>
            <a:ext cx="3037474" cy="465289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pPr>
              <a:defRPr/>
            </a:pPr>
            <a:fld id="{0B2A9BD8-5FA7-4768-BABA-5F1879F4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474" cy="465289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735" y="1"/>
            <a:ext cx="3037474" cy="465289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pPr>
              <a:defRPr/>
            </a:pPr>
            <a:fld id="{2D41F40E-C079-48EA-A146-FE9A60FD75F4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700088"/>
            <a:ext cx="4659313" cy="3494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203" y="4426669"/>
            <a:ext cx="5606409" cy="4192418"/>
          </a:xfrm>
          <a:prstGeom prst="rect">
            <a:avLst/>
          </a:prstGeom>
        </p:spPr>
        <p:txBody>
          <a:bodyPr vert="horz" lIns="92418" tIns="46209" rIns="92418" bIns="462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1732"/>
            <a:ext cx="3037474" cy="465289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735" y="8851732"/>
            <a:ext cx="3037474" cy="465289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pPr>
              <a:defRPr/>
            </a:pPr>
            <a:fld id="{7C8077B5-1065-4897-A8C1-A33B1452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077B5-1065-4897-A8C1-A33B145278C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077B5-1065-4897-A8C1-A33B145278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077B5-1065-4897-A8C1-A33B145278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36 directions and 33 frequencies 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 err="1" smtClean="0"/>
              <a:t>Babanin</a:t>
            </a:r>
            <a:r>
              <a:rPr lang="en-US" dirty="0" smtClean="0"/>
              <a:t> et al. wave input and dissipation parameterization </a:t>
            </a:r>
            <a:br>
              <a:rPr lang="en-US" dirty="0" smtClean="0"/>
            </a:br>
            <a:r>
              <a:rPr lang="en-US" dirty="0" smtClean="0"/>
              <a:t>modified Hwang drag formulation (drag formulation more in line with observations, but capped around friction velocity = 2 for winds greater than 50 m/s).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077B5-1065-4897-A8C1-A33B145278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8077B5-1065-4897-A8C1-A33B145278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74AC-EE86-4C90-8C0E-B595C1493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66800" y="228600"/>
            <a:ext cx="70866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327532" y="381000"/>
            <a:ext cx="65532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white_logo.tif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762000" cy="760095"/>
          </a:xfrm>
          <a:prstGeom prst="rect">
            <a:avLst/>
          </a:prstGeom>
        </p:spPr>
      </p:pic>
      <p:pic>
        <p:nvPicPr>
          <p:cNvPr id="15" name="Picture 8" descr="navy on white"/>
          <p:cNvPicPr>
            <a:picLocks noChangeAspect="1" noChangeArrowheads="1"/>
          </p:cNvPicPr>
          <p:nvPr userDrawn="1"/>
        </p:nvPicPr>
        <p:blipFill>
          <a:blip r:embed="rId3" cstate="print"/>
          <a:srcRect r="12866"/>
          <a:stretch>
            <a:fillRect/>
          </a:stretch>
        </p:blipFill>
        <p:spPr bwMode="auto">
          <a:xfrm>
            <a:off x="8205980" y="1"/>
            <a:ext cx="938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1252-06A7-49E4-900D-9B500A44B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BBB19-9D22-454A-B486-60E669893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085E5021-907C-49EA-8F86-342D44F96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66800" y="228600"/>
            <a:ext cx="70866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327532" y="381000"/>
            <a:ext cx="65532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navy on white"/>
          <p:cNvPicPr>
            <a:picLocks noChangeAspect="1" noChangeArrowheads="1"/>
          </p:cNvPicPr>
          <p:nvPr userDrawn="1"/>
        </p:nvPicPr>
        <p:blipFill>
          <a:blip r:embed="rId2" cstate="print"/>
          <a:srcRect r="12866"/>
          <a:stretch>
            <a:fillRect/>
          </a:stretch>
        </p:blipFill>
        <p:spPr bwMode="auto">
          <a:xfrm>
            <a:off x="8205980" y="-65183"/>
            <a:ext cx="938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white_logo.tif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77119"/>
            <a:ext cx="762000" cy="76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867A-5B6F-44B9-BE5E-7E6A1C0D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2DF57-F01D-4EB7-A4CD-F176DD235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66800" y="228600"/>
            <a:ext cx="70866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327532" y="381000"/>
            <a:ext cx="65532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white_logo.tif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762000" cy="760095"/>
          </a:xfrm>
          <a:prstGeom prst="rect">
            <a:avLst/>
          </a:prstGeom>
        </p:spPr>
      </p:pic>
      <p:pic>
        <p:nvPicPr>
          <p:cNvPr id="13" name="Picture 8" descr="navy on white"/>
          <p:cNvPicPr>
            <a:picLocks noChangeAspect="1" noChangeArrowheads="1"/>
          </p:cNvPicPr>
          <p:nvPr userDrawn="1"/>
        </p:nvPicPr>
        <p:blipFill>
          <a:blip r:embed="rId3" cstate="print"/>
          <a:srcRect r="12866"/>
          <a:stretch>
            <a:fillRect/>
          </a:stretch>
        </p:blipFill>
        <p:spPr bwMode="auto">
          <a:xfrm>
            <a:off x="8205980" y="-76200"/>
            <a:ext cx="938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6F01-2A12-4146-ABE9-C8D6B180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fld id="{E0C10D07-0F48-4F51-B909-C814A2FE3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white_logo.tif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762000" cy="760095"/>
          </a:xfrm>
          <a:prstGeom prst="rect">
            <a:avLst/>
          </a:prstGeom>
        </p:spPr>
      </p:pic>
      <p:pic>
        <p:nvPicPr>
          <p:cNvPr id="7" name="Picture 8" descr="navy on white"/>
          <p:cNvPicPr>
            <a:picLocks noChangeAspect="1" noChangeArrowheads="1"/>
          </p:cNvPicPr>
          <p:nvPr userDrawn="1"/>
        </p:nvPicPr>
        <p:blipFill>
          <a:blip r:embed="rId3" cstate="print"/>
          <a:srcRect r="12866"/>
          <a:stretch>
            <a:fillRect/>
          </a:stretch>
        </p:blipFill>
        <p:spPr bwMode="auto">
          <a:xfrm>
            <a:off x="8205980" y="-76200"/>
            <a:ext cx="938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1066800" y="228600"/>
            <a:ext cx="70866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327532" y="381000"/>
            <a:ext cx="65532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83A5-E350-4BD9-BCFA-049F2F4F2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EC08-7E10-45FE-A98F-F588F2111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45C3-DE9D-4AA5-93C6-AEBC75AC2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33CC"/>
                </a:solidFill>
                <a:latin typeface="+mn-lt"/>
              </a:defRPr>
            </a:lvl1pPr>
          </a:lstStyle>
          <a:p>
            <a:pPr>
              <a:defRPr/>
            </a:pPr>
            <a:fld id="{A9965CF6-D9B5-4BAC-A807-0FCE56B4AA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6397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Air-Ocean-Wave Coupling of Typhoon </a:t>
            </a:r>
            <a:r>
              <a:rPr lang="en-US" sz="3200" dirty="0" err="1" smtClean="0"/>
              <a:t>Fanapi</a:t>
            </a:r>
            <a:r>
              <a:rPr lang="en-US" sz="3200" dirty="0" smtClean="0"/>
              <a:t> (ITOP 2010)</a:t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Rick Allard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Travis A. Smith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Sue Chen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Jim Dykes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David Wang</a:t>
            </a:r>
            <a:r>
              <a:rPr lang="en-US" sz="2400" baseline="30000" dirty="0" smtClean="0"/>
              <a:t>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486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Naval Research Laboratory</a:t>
            </a:r>
          </a:p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Stennis Space Center, MS</a:t>
            </a:r>
          </a:p>
          <a:p>
            <a:pPr algn="ctr"/>
            <a:r>
              <a:rPr lang="en-US" baseline="30000" dirty="0" smtClean="0"/>
              <a:t>2</a:t>
            </a:r>
            <a:r>
              <a:rPr lang="en-US" dirty="0" smtClean="0"/>
              <a:t>Monterey, CA</a:t>
            </a:r>
          </a:p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10D07-0F48-4F51-B909-C814A2FE3A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Cold Wake (cont.)</a:t>
            </a:r>
            <a:endParaRPr lang="en-US" sz="3600" b="1" dirty="0"/>
          </a:p>
        </p:txBody>
      </p:sp>
      <p:pic>
        <p:nvPicPr>
          <p:cNvPr id="3" name="Picture 2" descr="2010091700vertcrosssect.png"/>
          <p:cNvPicPr>
            <a:picLocks noChangeAspect="1"/>
          </p:cNvPicPr>
          <p:nvPr/>
        </p:nvPicPr>
        <p:blipFill>
          <a:blip r:embed="rId2" cstate="print"/>
          <a:srcRect t="7143"/>
          <a:stretch>
            <a:fillRect/>
          </a:stretch>
        </p:blipFill>
        <p:spPr>
          <a:xfrm>
            <a:off x="4800600" y="2057400"/>
            <a:ext cx="40386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257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cross section of </a:t>
            </a:r>
          </a:p>
          <a:p>
            <a:r>
              <a:rPr lang="en-US" dirty="0" smtClean="0"/>
              <a:t>temperature at  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7239000" y="5562600"/>
            <a:ext cx="381000" cy="304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5105400"/>
            <a:ext cx="3608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wake from 8 km ocean nest </a:t>
            </a:r>
            <a:endParaRPr lang="en-US" dirty="0" smtClean="0"/>
          </a:p>
          <a:p>
            <a:r>
              <a:rPr lang="en-US" dirty="0" smtClean="0"/>
              <a:t>Run at tau=43. </a:t>
            </a: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18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10D07-0F48-4F51-B909-C814A2FE3A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2400" y="1600200"/>
            <a:ext cx="4267200" cy="3581400"/>
            <a:chOff x="152400" y="1905000"/>
            <a:chExt cx="4267200" cy="3581400"/>
          </a:xfrm>
        </p:grpSpPr>
        <p:sp>
          <p:nvSpPr>
            <p:cNvPr id="20" name="TextBox 19"/>
            <p:cNvSpPr txBox="1"/>
            <p:nvPr/>
          </p:nvSpPr>
          <p:spPr>
            <a:xfrm>
              <a:off x="838200" y="1981200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mtClean="0"/>
                <a:t> </a:t>
              </a:r>
              <a:endParaRPr lang="en-US"/>
            </a:p>
          </p:txBody>
        </p:sp>
        <p:pic>
          <p:nvPicPr>
            <p:cNvPr id="21" name="Picture 20" descr="seatmp1o0275x0275_4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905000"/>
              <a:ext cx="4267200" cy="35814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676400" y="3200400"/>
              <a:ext cx="1143000" cy="6858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00200" y="3505200"/>
              <a:ext cx="1981200" cy="968829"/>
            </a:xfrm>
            <a:custGeom>
              <a:avLst/>
              <a:gdLst>
                <a:gd name="connsiteX0" fmla="*/ 1981200 w 1981200"/>
                <a:gd name="connsiteY0" fmla="*/ 968829 h 968829"/>
                <a:gd name="connsiteX1" fmla="*/ 1915886 w 1981200"/>
                <a:gd name="connsiteY1" fmla="*/ 957943 h 968829"/>
                <a:gd name="connsiteX2" fmla="*/ 1850572 w 1981200"/>
                <a:gd name="connsiteY2" fmla="*/ 936172 h 968829"/>
                <a:gd name="connsiteX3" fmla="*/ 1763486 w 1981200"/>
                <a:gd name="connsiteY3" fmla="*/ 870857 h 968829"/>
                <a:gd name="connsiteX4" fmla="*/ 1719943 w 1981200"/>
                <a:gd name="connsiteY4" fmla="*/ 859972 h 968829"/>
                <a:gd name="connsiteX5" fmla="*/ 1654629 w 1981200"/>
                <a:gd name="connsiteY5" fmla="*/ 838200 h 968829"/>
                <a:gd name="connsiteX6" fmla="*/ 1611086 w 1981200"/>
                <a:gd name="connsiteY6" fmla="*/ 827314 h 968829"/>
                <a:gd name="connsiteX7" fmla="*/ 1458686 w 1981200"/>
                <a:gd name="connsiteY7" fmla="*/ 794657 h 968829"/>
                <a:gd name="connsiteX8" fmla="*/ 1404257 w 1981200"/>
                <a:gd name="connsiteY8" fmla="*/ 740229 h 968829"/>
                <a:gd name="connsiteX9" fmla="*/ 1349829 w 1981200"/>
                <a:gd name="connsiteY9" fmla="*/ 707572 h 968829"/>
                <a:gd name="connsiteX10" fmla="*/ 1328057 w 1981200"/>
                <a:gd name="connsiteY10" fmla="*/ 685800 h 968829"/>
                <a:gd name="connsiteX11" fmla="*/ 1262743 w 1981200"/>
                <a:gd name="connsiteY11" fmla="*/ 664029 h 968829"/>
                <a:gd name="connsiteX12" fmla="*/ 1208315 w 1981200"/>
                <a:gd name="connsiteY12" fmla="*/ 631372 h 968829"/>
                <a:gd name="connsiteX13" fmla="*/ 1186543 w 1981200"/>
                <a:gd name="connsiteY13" fmla="*/ 609600 h 968829"/>
                <a:gd name="connsiteX14" fmla="*/ 1153886 w 1981200"/>
                <a:gd name="connsiteY14" fmla="*/ 587829 h 968829"/>
                <a:gd name="connsiteX15" fmla="*/ 1132115 w 1981200"/>
                <a:gd name="connsiteY15" fmla="*/ 566057 h 968829"/>
                <a:gd name="connsiteX16" fmla="*/ 1099457 w 1981200"/>
                <a:gd name="connsiteY16" fmla="*/ 544286 h 968829"/>
                <a:gd name="connsiteX17" fmla="*/ 1077686 w 1981200"/>
                <a:gd name="connsiteY17" fmla="*/ 522514 h 968829"/>
                <a:gd name="connsiteX18" fmla="*/ 1045029 w 1981200"/>
                <a:gd name="connsiteY18" fmla="*/ 511629 h 968829"/>
                <a:gd name="connsiteX19" fmla="*/ 990600 w 1981200"/>
                <a:gd name="connsiteY19" fmla="*/ 468086 h 968829"/>
                <a:gd name="connsiteX20" fmla="*/ 925286 w 1981200"/>
                <a:gd name="connsiteY20" fmla="*/ 391886 h 968829"/>
                <a:gd name="connsiteX21" fmla="*/ 859972 w 1981200"/>
                <a:gd name="connsiteY21" fmla="*/ 315686 h 968829"/>
                <a:gd name="connsiteX22" fmla="*/ 849086 w 1981200"/>
                <a:gd name="connsiteY22" fmla="*/ 283029 h 968829"/>
                <a:gd name="connsiteX23" fmla="*/ 870857 w 1981200"/>
                <a:gd name="connsiteY23" fmla="*/ 261257 h 968829"/>
                <a:gd name="connsiteX24" fmla="*/ 870857 w 1981200"/>
                <a:gd name="connsiteY24" fmla="*/ 163286 h 968829"/>
                <a:gd name="connsiteX25" fmla="*/ 816429 w 1981200"/>
                <a:gd name="connsiteY25" fmla="*/ 119743 h 968829"/>
                <a:gd name="connsiteX26" fmla="*/ 794657 w 1981200"/>
                <a:gd name="connsiteY26" fmla="*/ 97972 h 968829"/>
                <a:gd name="connsiteX27" fmla="*/ 729343 w 1981200"/>
                <a:gd name="connsiteY27" fmla="*/ 76200 h 968829"/>
                <a:gd name="connsiteX28" fmla="*/ 598715 w 1981200"/>
                <a:gd name="connsiteY28" fmla="*/ 54429 h 968829"/>
                <a:gd name="connsiteX29" fmla="*/ 522515 w 1981200"/>
                <a:gd name="connsiteY29" fmla="*/ 43543 h 968829"/>
                <a:gd name="connsiteX30" fmla="*/ 424543 w 1981200"/>
                <a:gd name="connsiteY30" fmla="*/ 10886 h 968829"/>
                <a:gd name="connsiteX31" fmla="*/ 391886 w 1981200"/>
                <a:gd name="connsiteY31" fmla="*/ 0 h 968829"/>
                <a:gd name="connsiteX32" fmla="*/ 32657 w 1981200"/>
                <a:gd name="connsiteY32" fmla="*/ 10886 h 968829"/>
                <a:gd name="connsiteX33" fmla="*/ 0 w 1981200"/>
                <a:gd name="connsiteY33" fmla="*/ 21772 h 968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81200" h="968829">
                  <a:moveTo>
                    <a:pt x="1981200" y="968829"/>
                  </a:moveTo>
                  <a:cubicBezTo>
                    <a:pt x="1959429" y="965200"/>
                    <a:pt x="1937299" y="963296"/>
                    <a:pt x="1915886" y="957943"/>
                  </a:cubicBezTo>
                  <a:cubicBezTo>
                    <a:pt x="1893622" y="952377"/>
                    <a:pt x="1850572" y="936172"/>
                    <a:pt x="1850572" y="936172"/>
                  </a:cubicBezTo>
                  <a:cubicBezTo>
                    <a:pt x="1826392" y="911992"/>
                    <a:pt x="1796309" y="879062"/>
                    <a:pt x="1763486" y="870857"/>
                  </a:cubicBezTo>
                  <a:cubicBezTo>
                    <a:pt x="1748972" y="867229"/>
                    <a:pt x="1734273" y="864271"/>
                    <a:pt x="1719943" y="859972"/>
                  </a:cubicBezTo>
                  <a:cubicBezTo>
                    <a:pt x="1697962" y="853378"/>
                    <a:pt x="1676893" y="843766"/>
                    <a:pt x="1654629" y="838200"/>
                  </a:cubicBezTo>
                  <a:cubicBezTo>
                    <a:pt x="1640115" y="834571"/>
                    <a:pt x="1625279" y="832045"/>
                    <a:pt x="1611086" y="827314"/>
                  </a:cubicBezTo>
                  <a:cubicBezTo>
                    <a:pt x="1500670" y="790509"/>
                    <a:pt x="1618922" y="812462"/>
                    <a:pt x="1458686" y="794657"/>
                  </a:cubicBezTo>
                  <a:cubicBezTo>
                    <a:pt x="1421363" y="738671"/>
                    <a:pt x="1456096" y="781700"/>
                    <a:pt x="1404257" y="740229"/>
                  </a:cubicBezTo>
                  <a:cubicBezTo>
                    <a:pt x="1361562" y="706073"/>
                    <a:pt x="1406545" y="726476"/>
                    <a:pt x="1349829" y="707572"/>
                  </a:cubicBezTo>
                  <a:cubicBezTo>
                    <a:pt x="1342572" y="700315"/>
                    <a:pt x="1337237" y="690390"/>
                    <a:pt x="1328057" y="685800"/>
                  </a:cubicBezTo>
                  <a:cubicBezTo>
                    <a:pt x="1307531" y="675537"/>
                    <a:pt x="1262743" y="664029"/>
                    <a:pt x="1262743" y="664029"/>
                  </a:cubicBezTo>
                  <a:cubicBezTo>
                    <a:pt x="1207582" y="608865"/>
                    <a:pt x="1278969" y="673764"/>
                    <a:pt x="1208315" y="631372"/>
                  </a:cubicBezTo>
                  <a:cubicBezTo>
                    <a:pt x="1199514" y="626092"/>
                    <a:pt x="1194557" y="616011"/>
                    <a:pt x="1186543" y="609600"/>
                  </a:cubicBezTo>
                  <a:cubicBezTo>
                    <a:pt x="1176327" y="601427"/>
                    <a:pt x="1164102" y="596002"/>
                    <a:pt x="1153886" y="587829"/>
                  </a:cubicBezTo>
                  <a:cubicBezTo>
                    <a:pt x="1145872" y="581418"/>
                    <a:pt x="1140129" y="572468"/>
                    <a:pt x="1132115" y="566057"/>
                  </a:cubicBezTo>
                  <a:cubicBezTo>
                    <a:pt x="1121899" y="557884"/>
                    <a:pt x="1109673" y="552459"/>
                    <a:pt x="1099457" y="544286"/>
                  </a:cubicBezTo>
                  <a:cubicBezTo>
                    <a:pt x="1091443" y="537875"/>
                    <a:pt x="1086487" y="527794"/>
                    <a:pt x="1077686" y="522514"/>
                  </a:cubicBezTo>
                  <a:cubicBezTo>
                    <a:pt x="1067847" y="516610"/>
                    <a:pt x="1055915" y="515257"/>
                    <a:pt x="1045029" y="511629"/>
                  </a:cubicBezTo>
                  <a:cubicBezTo>
                    <a:pt x="970914" y="437514"/>
                    <a:pt x="1086726" y="550479"/>
                    <a:pt x="990600" y="468086"/>
                  </a:cubicBezTo>
                  <a:cubicBezTo>
                    <a:pt x="906148" y="395699"/>
                    <a:pt x="978621" y="454110"/>
                    <a:pt x="925286" y="391886"/>
                  </a:cubicBezTo>
                  <a:cubicBezTo>
                    <a:pt x="893144" y="354387"/>
                    <a:pt x="879966" y="355673"/>
                    <a:pt x="859972" y="315686"/>
                  </a:cubicBezTo>
                  <a:cubicBezTo>
                    <a:pt x="854840" y="305423"/>
                    <a:pt x="852715" y="293915"/>
                    <a:pt x="849086" y="283029"/>
                  </a:cubicBezTo>
                  <a:cubicBezTo>
                    <a:pt x="856343" y="275772"/>
                    <a:pt x="865577" y="270058"/>
                    <a:pt x="870857" y="261257"/>
                  </a:cubicBezTo>
                  <a:cubicBezTo>
                    <a:pt x="889112" y="230831"/>
                    <a:pt x="882881" y="195349"/>
                    <a:pt x="870857" y="163286"/>
                  </a:cubicBezTo>
                  <a:cubicBezTo>
                    <a:pt x="865224" y="148265"/>
                    <a:pt x="825261" y="126809"/>
                    <a:pt x="816429" y="119743"/>
                  </a:cubicBezTo>
                  <a:cubicBezTo>
                    <a:pt x="808415" y="113332"/>
                    <a:pt x="803837" y="102562"/>
                    <a:pt x="794657" y="97972"/>
                  </a:cubicBezTo>
                  <a:cubicBezTo>
                    <a:pt x="774131" y="87709"/>
                    <a:pt x="751114" y="83457"/>
                    <a:pt x="729343" y="76200"/>
                  </a:cubicBezTo>
                  <a:cubicBezTo>
                    <a:pt x="662967" y="54074"/>
                    <a:pt x="715384" y="69012"/>
                    <a:pt x="598715" y="54429"/>
                  </a:cubicBezTo>
                  <a:cubicBezTo>
                    <a:pt x="573255" y="51247"/>
                    <a:pt x="547915" y="47172"/>
                    <a:pt x="522515" y="43543"/>
                  </a:cubicBezTo>
                  <a:lnTo>
                    <a:pt x="424543" y="10886"/>
                  </a:lnTo>
                  <a:lnTo>
                    <a:pt x="391886" y="0"/>
                  </a:lnTo>
                  <a:cubicBezTo>
                    <a:pt x="272143" y="3629"/>
                    <a:pt x="152271" y="4241"/>
                    <a:pt x="32657" y="10886"/>
                  </a:cubicBezTo>
                  <a:cubicBezTo>
                    <a:pt x="21200" y="11523"/>
                    <a:pt x="0" y="21772"/>
                    <a:pt x="0" y="21772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5-Point Star 23"/>
          <p:cNvSpPr/>
          <p:nvPr/>
        </p:nvSpPr>
        <p:spPr>
          <a:xfrm>
            <a:off x="2433450" y="3181600"/>
            <a:ext cx="152400" cy="1524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Preliminary Comparisons at A4 Mooring</a:t>
            </a:r>
            <a:endParaRPr lang="en-US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10D07-0F48-4F51-B909-C814A2FE3A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0999" y="1143000"/>
            <a:ext cx="8763001" cy="3500611"/>
            <a:chOff x="304800" y="2048862"/>
            <a:chExt cx="8763001" cy="3500611"/>
          </a:xfrm>
        </p:grpSpPr>
        <p:pic>
          <p:nvPicPr>
            <p:cNvPr id="6" name="Picture 5" descr="8kmtem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048862"/>
              <a:ext cx="4222856" cy="3500611"/>
            </a:xfrm>
            <a:prstGeom prst="rect">
              <a:avLst/>
            </a:prstGeom>
          </p:spPr>
        </p:pic>
        <p:pic>
          <p:nvPicPr>
            <p:cNvPr id="7" name="Picture 6" descr="30mtem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055009"/>
              <a:ext cx="4648201" cy="3469681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2222" t="22222" r="24444" b="20000"/>
          <a:stretch>
            <a:fillRect/>
          </a:stretch>
        </p:blipFill>
        <p:spPr bwMode="auto">
          <a:xfrm>
            <a:off x="3124200" y="4343400"/>
            <a:ext cx="25603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Summary/Future Plans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lag of several hours in the forecast when compared to observations may have had an impact on the storm’s intensity. The observed </a:t>
            </a:r>
            <a:r>
              <a:rPr lang="en-US" sz="2400" dirty="0" err="1" smtClean="0"/>
              <a:t>eyewall</a:t>
            </a:r>
            <a:r>
              <a:rPr lang="en-US" sz="2400" dirty="0" smtClean="0"/>
              <a:t> replacement cycle of Typhoon </a:t>
            </a:r>
            <a:r>
              <a:rPr lang="en-US" sz="2400" dirty="0" err="1" smtClean="0"/>
              <a:t>Fanapi</a:t>
            </a:r>
            <a:r>
              <a:rPr lang="en-US" sz="2400" dirty="0" smtClean="0"/>
              <a:t> before landfall may also lead to error in the forecast.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magnitude of the observed cold wake agreed well with satellite  estimations. Between </a:t>
            </a:r>
            <a:r>
              <a:rPr lang="en-US" sz="2400" dirty="0" smtClean="0"/>
              <a:t>2-3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n-US" sz="2400" dirty="0" smtClean="0"/>
              <a:t> </a:t>
            </a:r>
            <a:r>
              <a:rPr lang="en-US" sz="2400" dirty="0" smtClean="0"/>
              <a:t>of cooling was observed and  modeled.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Satellite altimeter data agreed very well with COAMPS model wind and significant wave height fields when time adjusted to make a direct comparison.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Plans to perform higher-resolution (</a:t>
            </a:r>
            <a:r>
              <a:rPr lang="en-US" sz="2400" dirty="0" smtClean="0"/>
              <a:t>ocean and wave) </a:t>
            </a:r>
            <a:r>
              <a:rPr lang="en-US" sz="2400" dirty="0" smtClean="0"/>
              <a:t>coupled runs with 3DVAR data assimilation; compare results against available in situ </a:t>
            </a:r>
            <a:r>
              <a:rPr lang="en-US" sz="2400" dirty="0" smtClean="0"/>
              <a:t>observations (including waves); perform extended simulations into Oct 2010.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E5021-907C-49EA-8F86-342D44F9686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Typhoon </a:t>
            </a:r>
            <a:r>
              <a:rPr lang="en-US" sz="3600" b="1" dirty="0" err="1" smtClean="0"/>
              <a:t>Fanapi</a:t>
            </a:r>
            <a:r>
              <a:rPr lang="en-US" sz="3600" b="1" dirty="0" smtClean="0"/>
              <a:t> (2010)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 conjunction with NRL-MRY, Typhoon </a:t>
            </a:r>
            <a:r>
              <a:rPr lang="en-US" sz="2400" dirty="0" err="1" smtClean="0"/>
              <a:t>Fanapi</a:t>
            </a:r>
            <a:r>
              <a:rPr lang="en-US" sz="2400" dirty="0" smtClean="0"/>
              <a:t> (September 2010) was simulated to compare to observational data collected during the Western Pacific ITOP effort.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simulation of Typhoon </a:t>
            </a:r>
            <a:r>
              <a:rPr lang="en-US" sz="2400" dirty="0" err="1" smtClean="0"/>
              <a:t>Fanapi</a:t>
            </a:r>
            <a:r>
              <a:rPr lang="en-US" sz="2400" dirty="0" smtClean="0"/>
              <a:t> was spun up for five days  prior to the 17 SEP 2010 72 hour forecast.  Six-way air/sea/wave coupling in the ESMF framework was utilized.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During ITOP 2010, NRL-MRY ran COAMPS-TC (coupled with  </a:t>
            </a:r>
            <a:r>
              <a:rPr lang="en-US" sz="2400" dirty="0" smtClean="0"/>
              <a:t>ocean) </a:t>
            </a:r>
            <a:r>
              <a:rPr lang="en-US" sz="2400" dirty="0" smtClean="0"/>
              <a:t>in real-time. NRL Monterey is studying the ocean mixed layer response as it directly impacts the TC intensity forecast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forecast for Typhoon </a:t>
            </a:r>
            <a:r>
              <a:rPr lang="en-US" sz="2400" dirty="0" err="1" smtClean="0"/>
              <a:t>Fanapi</a:t>
            </a:r>
            <a:r>
              <a:rPr lang="en-US" sz="2400" dirty="0" smtClean="0"/>
              <a:t> shown in this presentation is simulated using the latest version of COAMPS-TC.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18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E5021-907C-49EA-8F86-342D44F968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latin typeface="+mn-lt"/>
                <a:cs typeface="Arial" charset="0"/>
              </a:rPr>
              <a:t>Modeling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endParaRPr lang="en-US" dirty="0" smtClean="0">
              <a:cs typeface="Arial" charset="0"/>
            </a:endParaRPr>
          </a:p>
          <a:p>
            <a:pPr marL="342900" indent="-342900"/>
            <a:endParaRPr lang="en-US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838200"/>
            <a:ext cx="3505200" cy="56323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500" b="1" dirty="0" smtClean="0">
                <a:cs typeface="Arial" charset="0"/>
              </a:rPr>
              <a:t>Typhoon </a:t>
            </a:r>
            <a:r>
              <a:rPr lang="en-US" sz="1500" b="1" dirty="0" err="1" smtClean="0">
                <a:cs typeface="Arial" charset="0"/>
              </a:rPr>
              <a:t>Fanapi</a:t>
            </a:r>
            <a:r>
              <a:rPr lang="en-US" sz="1500" b="1" dirty="0" smtClean="0">
                <a:cs typeface="Arial" charset="0"/>
              </a:rPr>
              <a:t> (SEP 14-20)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500" b="1" dirty="0" smtClean="0"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b="1" dirty="0" smtClean="0">
                <a:cs typeface="Arial" charset="0"/>
              </a:rPr>
              <a:t>Vertical Resolution</a:t>
            </a:r>
            <a:r>
              <a:rPr lang="en-US" sz="1500" dirty="0" smtClean="0">
                <a:cs typeface="Arial" charset="0"/>
              </a:rPr>
              <a:t>: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	-   60 atmospheric levels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	-   50 ocean levels</a:t>
            </a:r>
          </a:p>
          <a:p>
            <a:pPr marL="342900" indent="-342900"/>
            <a:endParaRPr lang="en-US" sz="1500" dirty="0" smtClean="0"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b="1" dirty="0" smtClean="0">
                <a:cs typeface="Arial" charset="0"/>
              </a:rPr>
              <a:t>Horizontal Resolution</a:t>
            </a:r>
            <a:r>
              <a:rPr lang="en-US" sz="1500" dirty="0" smtClean="0">
                <a:cs typeface="Arial" charset="0"/>
              </a:rPr>
              <a:t>: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  	</a:t>
            </a:r>
            <a:r>
              <a:rPr lang="en-US" sz="1500" dirty="0" err="1" smtClean="0">
                <a:cs typeface="Arial" charset="0"/>
              </a:rPr>
              <a:t>Atmos</a:t>
            </a:r>
            <a:r>
              <a:rPr lang="en-US" sz="1500" dirty="0" smtClean="0">
                <a:cs typeface="Arial" charset="0"/>
              </a:rPr>
              <a:t>: 18, 6, 2 km (child moving) 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 	Ocean: 8 km (black)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	Wave: 8 km (black)</a:t>
            </a:r>
          </a:p>
          <a:p>
            <a:pPr marL="342900" indent="-342900"/>
            <a:endParaRPr lang="en-US" sz="1500" dirty="0" smtClean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500" b="1" dirty="0" smtClean="0">
                <a:cs typeface="Arial" charset="0"/>
              </a:rPr>
              <a:t>Boundary Conditions: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       </a:t>
            </a:r>
            <a:r>
              <a:rPr lang="en-US" sz="1500" dirty="0" err="1" smtClean="0">
                <a:cs typeface="Arial" charset="0"/>
              </a:rPr>
              <a:t>Atmos</a:t>
            </a:r>
            <a:r>
              <a:rPr lang="en-US" sz="1500" dirty="0" smtClean="0">
                <a:cs typeface="Arial" charset="0"/>
              </a:rPr>
              <a:t>:  1</a:t>
            </a:r>
            <a:r>
              <a:rPr lang="en-US" sz="1500" baseline="30000" dirty="0" smtClean="0">
                <a:cs typeface="Arial" charset="0"/>
              </a:rPr>
              <a:t>o</a:t>
            </a:r>
            <a:r>
              <a:rPr lang="en-US" sz="1500" dirty="0" smtClean="0">
                <a:cs typeface="Arial" charset="0"/>
              </a:rPr>
              <a:t> NOGAPS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       Ocean: Global NCOM (⅛ deg)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       Wave: </a:t>
            </a:r>
            <a:r>
              <a:rPr lang="en-US" sz="1500" dirty="0" err="1" smtClean="0">
                <a:cs typeface="Arial" charset="0"/>
              </a:rPr>
              <a:t>WaveWatch</a:t>
            </a:r>
            <a:r>
              <a:rPr lang="en-US" sz="1500" dirty="0" smtClean="0">
                <a:cs typeface="Arial" charset="0"/>
              </a:rPr>
              <a:t> III </a:t>
            </a:r>
          </a:p>
          <a:p>
            <a:pPr marL="342900" indent="-342900"/>
            <a:endParaRPr lang="en-US" sz="1500" dirty="0" smtClean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500" b="1" dirty="0" smtClean="0">
                <a:cs typeface="Arial" charset="0"/>
              </a:rPr>
              <a:t>Data Assimilation</a:t>
            </a:r>
            <a:r>
              <a:rPr lang="en-US" sz="1500" dirty="0" smtClean="0">
                <a:cs typeface="Arial" charset="0"/>
              </a:rPr>
              <a:t>: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       </a:t>
            </a:r>
            <a:r>
              <a:rPr lang="en-US" sz="1500" dirty="0" err="1" smtClean="0">
                <a:cs typeface="Arial" charset="0"/>
              </a:rPr>
              <a:t>Atmos</a:t>
            </a:r>
            <a:r>
              <a:rPr lang="en-US" sz="1500" dirty="0" smtClean="0">
                <a:cs typeface="Arial" charset="0"/>
              </a:rPr>
              <a:t>: NAVDAS (3DVAR)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       Ocean: NCODA (MVOI)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       12 hour update cycle</a:t>
            </a:r>
          </a:p>
          <a:p>
            <a:pPr marL="342900" indent="-342900">
              <a:buFont typeface="Arial" charset="0"/>
              <a:buChar char="•"/>
            </a:pPr>
            <a:endParaRPr lang="en-US" sz="1500" dirty="0" smtClean="0"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500" b="1" dirty="0" smtClean="0">
                <a:cs typeface="Arial" charset="0"/>
              </a:rPr>
              <a:t>Coupling Interval</a:t>
            </a:r>
            <a:r>
              <a:rPr lang="en-US" sz="1500" dirty="0" smtClean="0">
                <a:cs typeface="Arial" charset="0"/>
              </a:rPr>
              <a:t>:</a:t>
            </a:r>
          </a:p>
          <a:p>
            <a:pPr marL="342900" indent="-342900"/>
            <a:r>
              <a:rPr lang="en-US" sz="1500" dirty="0" smtClean="0">
                <a:cs typeface="Arial" charset="0"/>
              </a:rPr>
              <a:t>	 6 minutes</a:t>
            </a:r>
          </a:p>
          <a:p>
            <a:pPr marL="800100" lvl="1" indent="-342900"/>
            <a:r>
              <a:rPr lang="en-US" sz="1500" dirty="0" smtClean="0">
                <a:latin typeface="Calibri" pitchFamily="34" charset="0"/>
                <a:cs typeface="Arial" charset="0"/>
              </a:rPr>
              <a:t>	</a:t>
            </a:r>
            <a:endParaRPr lang="en-US" sz="1500" dirty="0" smtClean="0">
              <a:cs typeface="Arial" charset="0"/>
            </a:endParaRPr>
          </a:p>
        </p:txBody>
      </p:sp>
      <p:pic>
        <p:nvPicPr>
          <p:cNvPr id="8" name="Picture 7" descr="atmos_wind10_zht_000010_000000_3a0253x0253_2010091700_00240000_fcstf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8600"/>
            <a:ext cx="2819400" cy="2362200"/>
          </a:xfrm>
          <a:prstGeom prst="rect">
            <a:avLst/>
          </a:prstGeom>
        </p:spPr>
      </p:pic>
      <p:pic>
        <p:nvPicPr>
          <p:cNvPr id="9" name="Picture 8" descr="atmos_wind10_zht_000010_000000_3a0253x0253_2010091700_00550000_fcstf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038600"/>
            <a:ext cx="2743200" cy="2362200"/>
          </a:xfrm>
          <a:prstGeom prst="rect">
            <a:avLst/>
          </a:prstGeom>
        </p:spPr>
      </p:pic>
      <p:pic>
        <p:nvPicPr>
          <p:cNvPr id="10" name="Picture 9" descr="Fanapigrid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023257"/>
            <a:ext cx="3810000" cy="28956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138" y="3411379"/>
            <a:ext cx="1143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18 km COAMPS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6963" y="2605089"/>
            <a:ext cx="8996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6 km COAMPS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0705" y="228600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2 km</a:t>
            </a:r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COAMPS</a:t>
            </a: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1857" y="2895600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FF00"/>
                </a:solidFill>
              </a:rPr>
              <a:t>8 km NCOM, </a:t>
            </a:r>
          </a:p>
          <a:p>
            <a:pPr algn="ctr"/>
            <a:r>
              <a:rPr lang="en-US" sz="1000" b="1" dirty="0" smtClean="0">
                <a:solidFill>
                  <a:srgbClr val="FFFF00"/>
                </a:solidFill>
              </a:rPr>
              <a:t>SWAN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172200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Winds </a:t>
            </a:r>
            <a:r>
              <a:rPr lang="en-US" sz="1600" dirty="0" smtClean="0"/>
              <a:t>tau=24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6174071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Winds </a:t>
            </a:r>
            <a:r>
              <a:rPr lang="en-US" sz="1600" dirty="0" smtClean="0"/>
              <a:t>tau=55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152400" y="3581400"/>
            <a:ext cx="8839200" cy="30480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3695700" y="1447800"/>
            <a:ext cx="1752600" cy="1752600"/>
            <a:chOff x="152400" y="1600200"/>
            <a:chExt cx="1752600" cy="1752600"/>
          </a:xfrm>
        </p:grpSpPr>
        <p:sp>
          <p:nvSpPr>
            <p:cNvPr id="70" name="Rectangle 69"/>
            <p:cNvSpPr/>
            <p:nvPr/>
          </p:nvSpPr>
          <p:spPr>
            <a:xfrm>
              <a:off x="152400" y="1600200"/>
              <a:ext cx="1752600" cy="1752600"/>
            </a:xfrm>
            <a:prstGeom prst="rect">
              <a:avLst/>
            </a:prstGeom>
            <a:solidFill>
              <a:srgbClr val="C5E6E8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95" name="TextBox 70"/>
            <p:cNvSpPr txBox="1">
              <a:spLocks noChangeArrowheads="1"/>
            </p:cNvSpPr>
            <p:nvPr/>
          </p:nvSpPr>
          <p:spPr bwMode="auto">
            <a:xfrm>
              <a:off x="152400" y="1611868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/>
                <a:t>ATMOS (TC)</a:t>
              </a:r>
              <a:endParaRPr lang="en-US" b="1" dirty="0"/>
            </a:p>
          </p:txBody>
        </p:sp>
        <p:sp>
          <p:nvSpPr>
            <p:cNvPr id="10296" name="Text Box 51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1600200" cy="276999"/>
            </a:xfrm>
            <a:prstGeom prst="rect">
              <a:avLst/>
            </a:prstGeom>
            <a:solidFill>
              <a:srgbClr val="C5E6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internal nested grids</a:t>
              </a:r>
            </a:p>
          </p:txBody>
        </p:sp>
        <p:sp>
          <p:nvSpPr>
            <p:cNvPr id="10297" name="Text Box 51"/>
            <p:cNvSpPr txBox="1">
              <a:spLocks noChangeArrowheads="1"/>
            </p:cNvSpPr>
            <p:nvPr/>
          </p:nvSpPr>
          <p:spPr bwMode="auto">
            <a:xfrm>
              <a:off x="228600" y="2514600"/>
              <a:ext cx="1600200" cy="2769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atmos exchange grid</a:t>
              </a:r>
            </a:p>
          </p:txBody>
        </p:sp>
        <p:sp>
          <p:nvSpPr>
            <p:cNvPr id="10298" name="Text Box 51"/>
            <p:cNvSpPr txBox="1">
              <a:spLocks noChangeArrowheads="1"/>
            </p:cNvSpPr>
            <p:nvPr/>
          </p:nvSpPr>
          <p:spPr bwMode="auto">
            <a:xfrm>
              <a:off x="152400" y="3075801"/>
              <a:ext cx="1752600" cy="276999"/>
            </a:xfrm>
            <a:prstGeom prst="rect">
              <a:avLst/>
            </a:prstGeom>
            <a:solidFill>
              <a:srgbClr val="FFD24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ESMF interface</a:t>
              </a:r>
            </a:p>
          </p:txBody>
        </p:sp>
        <p:sp>
          <p:nvSpPr>
            <p:cNvPr id="10299" name="Line 47"/>
            <p:cNvSpPr>
              <a:spLocks noChangeShapeType="1"/>
            </p:cNvSpPr>
            <p:nvPr/>
          </p:nvSpPr>
          <p:spPr bwMode="auto">
            <a:xfrm flipV="1">
              <a:off x="838200" y="2286000"/>
              <a:ext cx="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Line 47"/>
            <p:cNvSpPr>
              <a:spLocks noChangeShapeType="1"/>
            </p:cNvSpPr>
            <p:nvPr/>
          </p:nvSpPr>
          <p:spPr bwMode="auto">
            <a:xfrm>
              <a:off x="1066800" y="2286000"/>
              <a:ext cx="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Line 47"/>
            <p:cNvSpPr>
              <a:spLocks noChangeShapeType="1"/>
            </p:cNvSpPr>
            <p:nvPr/>
          </p:nvSpPr>
          <p:spPr bwMode="auto">
            <a:xfrm flipV="1">
              <a:off x="838200" y="2819400"/>
              <a:ext cx="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Line 47"/>
            <p:cNvSpPr>
              <a:spLocks noChangeShapeType="1"/>
            </p:cNvSpPr>
            <p:nvPr/>
          </p:nvSpPr>
          <p:spPr bwMode="auto">
            <a:xfrm>
              <a:off x="1066800" y="2819400"/>
              <a:ext cx="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52400" y="3048000"/>
              <a:ext cx="350838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03238" y="3048000"/>
              <a:ext cx="350837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854075" y="3048000"/>
              <a:ext cx="34925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203325" y="3048000"/>
              <a:ext cx="350838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554163" y="3048000"/>
              <a:ext cx="350837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7239000" y="1447800"/>
            <a:ext cx="1752600" cy="1752600"/>
            <a:chOff x="7239000" y="1600200"/>
            <a:chExt cx="1752600" cy="1752600"/>
          </a:xfrm>
        </p:grpSpPr>
        <p:sp>
          <p:nvSpPr>
            <p:cNvPr id="82" name="Rectangle 81"/>
            <p:cNvSpPr/>
            <p:nvPr/>
          </p:nvSpPr>
          <p:spPr>
            <a:xfrm>
              <a:off x="7239000" y="1600200"/>
              <a:ext cx="1752600" cy="1752600"/>
            </a:xfrm>
            <a:prstGeom prst="rect">
              <a:avLst/>
            </a:prstGeom>
            <a:solidFill>
              <a:srgbClr val="C5E6E8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81" name="TextBox 82"/>
            <p:cNvSpPr txBox="1">
              <a:spLocks noChangeArrowheads="1"/>
            </p:cNvSpPr>
            <p:nvPr/>
          </p:nvSpPr>
          <p:spPr bwMode="auto">
            <a:xfrm>
              <a:off x="7239000" y="1611868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OCEAN</a:t>
              </a:r>
            </a:p>
          </p:txBody>
        </p:sp>
        <p:sp>
          <p:nvSpPr>
            <p:cNvPr id="10282" name="Text Box 51"/>
            <p:cNvSpPr txBox="1">
              <a:spLocks noChangeArrowheads="1"/>
            </p:cNvSpPr>
            <p:nvPr/>
          </p:nvSpPr>
          <p:spPr bwMode="auto">
            <a:xfrm>
              <a:off x="7315200" y="1981200"/>
              <a:ext cx="1600200" cy="276999"/>
            </a:xfrm>
            <a:prstGeom prst="rect">
              <a:avLst/>
            </a:prstGeom>
            <a:solidFill>
              <a:srgbClr val="C5E6E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internal nested grids</a:t>
              </a:r>
            </a:p>
          </p:txBody>
        </p:sp>
        <p:sp>
          <p:nvSpPr>
            <p:cNvPr id="10283" name="Text Box 51"/>
            <p:cNvSpPr txBox="1">
              <a:spLocks noChangeArrowheads="1"/>
            </p:cNvSpPr>
            <p:nvPr/>
          </p:nvSpPr>
          <p:spPr bwMode="auto">
            <a:xfrm>
              <a:off x="7315200" y="2514600"/>
              <a:ext cx="1600200" cy="2769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ocean exchange grid</a:t>
              </a:r>
            </a:p>
          </p:txBody>
        </p:sp>
        <p:sp>
          <p:nvSpPr>
            <p:cNvPr id="10284" name="Text Box 51"/>
            <p:cNvSpPr txBox="1">
              <a:spLocks noChangeArrowheads="1"/>
            </p:cNvSpPr>
            <p:nvPr/>
          </p:nvSpPr>
          <p:spPr bwMode="auto">
            <a:xfrm>
              <a:off x="7239000" y="3075801"/>
              <a:ext cx="1752600" cy="276999"/>
            </a:xfrm>
            <a:prstGeom prst="rect">
              <a:avLst/>
            </a:prstGeom>
            <a:solidFill>
              <a:srgbClr val="FFD24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ESMF interface</a:t>
              </a:r>
            </a:p>
          </p:txBody>
        </p:sp>
        <p:sp>
          <p:nvSpPr>
            <p:cNvPr id="10285" name="Line 47"/>
            <p:cNvSpPr>
              <a:spLocks noChangeShapeType="1"/>
            </p:cNvSpPr>
            <p:nvPr/>
          </p:nvSpPr>
          <p:spPr bwMode="auto">
            <a:xfrm flipV="1">
              <a:off x="7924800" y="2286000"/>
              <a:ext cx="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7"/>
            <p:cNvSpPr>
              <a:spLocks noChangeShapeType="1"/>
            </p:cNvSpPr>
            <p:nvPr/>
          </p:nvSpPr>
          <p:spPr bwMode="auto">
            <a:xfrm>
              <a:off x="8153400" y="2286000"/>
              <a:ext cx="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 flipV="1">
              <a:off x="7924800" y="2819400"/>
              <a:ext cx="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47"/>
            <p:cNvSpPr>
              <a:spLocks noChangeShapeType="1"/>
            </p:cNvSpPr>
            <p:nvPr/>
          </p:nvSpPr>
          <p:spPr bwMode="auto">
            <a:xfrm>
              <a:off x="8153400" y="2819400"/>
              <a:ext cx="0" cy="2286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239000" y="3048000"/>
              <a:ext cx="350838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589838" y="3048000"/>
              <a:ext cx="350837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940675" y="3048000"/>
              <a:ext cx="34925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289925" y="3048000"/>
              <a:ext cx="350838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8640763" y="3048000"/>
              <a:ext cx="350837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5" name="Text Box 44"/>
          <p:cNvSpPr txBox="1">
            <a:spLocks noChangeArrowheads="1"/>
          </p:cNvSpPr>
          <p:nvPr/>
        </p:nvSpPr>
        <p:spPr bwMode="auto">
          <a:xfrm>
            <a:off x="609600" y="5334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+mn-lt"/>
              </a:rPr>
              <a:t>COAMPS5 Air-Ocean-Wave Coupling</a:t>
            </a: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152400" y="1447800"/>
            <a:ext cx="1752600" cy="1752600"/>
            <a:chOff x="152400" y="1447800"/>
            <a:chExt cx="1752600" cy="1752600"/>
          </a:xfrm>
        </p:grpSpPr>
        <p:sp>
          <p:nvSpPr>
            <p:cNvPr id="80" name="Rectangle 79"/>
            <p:cNvSpPr/>
            <p:nvPr/>
          </p:nvSpPr>
          <p:spPr>
            <a:xfrm>
              <a:off x="152400" y="1447800"/>
              <a:ext cx="1752600" cy="1752600"/>
            </a:xfrm>
            <a:prstGeom prst="rect">
              <a:avLst/>
            </a:prstGeom>
            <a:solidFill>
              <a:srgbClr val="C5E6E8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69" name="TextBox 80"/>
            <p:cNvSpPr txBox="1">
              <a:spLocks noChangeArrowheads="1"/>
            </p:cNvSpPr>
            <p:nvPr/>
          </p:nvSpPr>
          <p:spPr bwMode="auto">
            <a:xfrm>
              <a:off x="152400" y="1459468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WAVE</a:t>
              </a:r>
            </a:p>
          </p:txBody>
        </p:sp>
        <p:sp>
          <p:nvSpPr>
            <p:cNvPr id="10270" name="Text Box 51"/>
            <p:cNvSpPr txBox="1">
              <a:spLocks noChangeArrowheads="1"/>
            </p:cNvSpPr>
            <p:nvPr/>
          </p:nvSpPr>
          <p:spPr bwMode="auto">
            <a:xfrm>
              <a:off x="152400" y="2923401"/>
              <a:ext cx="1752600" cy="276999"/>
            </a:xfrm>
            <a:prstGeom prst="rect">
              <a:avLst/>
            </a:prstGeom>
            <a:solidFill>
              <a:srgbClr val="FFD24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ESMF interface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52400" y="2895600"/>
              <a:ext cx="350838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3238" y="2895600"/>
              <a:ext cx="350837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54075" y="2895600"/>
              <a:ext cx="34925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203325" y="2895600"/>
              <a:ext cx="350838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554163" y="2895600"/>
              <a:ext cx="350837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76" name="TextBox 116"/>
            <p:cNvSpPr txBox="1">
              <a:spLocks noChangeArrowheads="1"/>
            </p:cNvSpPr>
            <p:nvPr/>
          </p:nvSpPr>
          <p:spPr bwMode="auto">
            <a:xfrm>
              <a:off x="228600" y="1868269"/>
              <a:ext cx="762000" cy="646331"/>
            </a:xfrm>
            <a:prstGeom prst="rect">
              <a:avLst/>
            </a:prstGeom>
            <a:solidFill>
              <a:srgbClr val="CEEBE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US" sz="1200"/>
                <a:t>ocean feedback module</a:t>
              </a:r>
            </a:p>
          </p:txBody>
        </p:sp>
        <p:sp>
          <p:nvSpPr>
            <p:cNvPr id="10277" name="TextBox 117"/>
            <p:cNvSpPr txBox="1">
              <a:spLocks noChangeArrowheads="1"/>
            </p:cNvSpPr>
            <p:nvPr/>
          </p:nvSpPr>
          <p:spPr bwMode="auto">
            <a:xfrm>
              <a:off x="1066800" y="1868269"/>
              <a:ext cx="762000" cy="646331"/>
            </a:xfrm>
            <a:prstGeom prst="rect">
              <a:avLst/>
            </a:prstGeom>
            <a:solidFill>
              <a:srgbClr val="CEEBE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en-US" sz="1200"/>
                <a:t>atmos feedback module</a:t>
              </a:r>
            </a:p>
          </p:txBody>
        </p:sp>
        <p:cxnSp>
          <p:nvCxnSpPr>
            <p:cNvPr id="119" name="Elbow Connector 118"/>
            <p:cNvCxnSpPr>
              <a:stCxn id="10276" idx="2"/>
              <a:endCxn id="161" idx="0"/>
            </p:cNvCxnSpPr>
            <p:nvPr/>
          </p:nvCxnSpPr>
          <p:spPr>
            <a:xfrm rot="5400000">
              <a:off x="277813" y="2563812"/>
              <a:ext cx="381000" cy="282575"/>
            </a:xfrm>
            <a:prstGeom prst="bentConnector3">
              <a:avLst>
                <a:gd name="adj1" fmla="val 50000"/>
              </a:avLst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stCxn id="164" idx="0"/>
              <a:endCxn id="10277" idx="2"/>
            </p:cNvCxnSpPr>
            <p:nvPr/>
          </p:nvCxnSpPr>
          <p:spPr>
            <a:xfrm rot="5400000" flipH="1" flipV="1">
              <a:off x="1223169" y="2670969"/>
              <a:ext cx="381000" cy="68262"/>
            </a:xfrm>
            <a:prstGeom prst="bentConnector3">
              <a:avLst>
                <a:gd name="adj1" fmla="val 50000"/>
              </a:avLst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Elbow Connector 175"/>
          <p:cNvCxnSpPr>
            <a:stCxn id="157" idx="2"/>
            <a:endCxn id="10248" idx="1"/>
          </p:cNvCxnSpPr>
          <p:nvPr/>
        </p:nvCxnSpPr>
        <p:spPr>
          <a:xfrm rot="5400000">
            <a:off x="3975839" y="3872761"/>
            <a:ext cx="1618566" cy="273844"/>
          </a:xfrm>
          <a:prstGeom prst="bentConnector4">
            <a:avLst>
              <a:gd name="adj1" fmla="val 40017"/>
              <a:gd name="adj2" fmla="val 183478"/>
            </a:avLst>
          </a:prstGeom>
          <a:ln w="25400" cap="flat" cmpd="sng" algn="ctr">
            <a:solidFill>
              <a:srgbClr val="00FF00"/>
            </a:solidFill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8" name="TextBox 180"/>
          <p:cNvSpPr txBox="1">
            <a:spLocks noChangeArrowheads="1"/>
          </p:cNvSpPr>
          <p:nvPr/>
        </p:nvSpPr>
        <p:spPr bwMode="auto">
          <a:xfrm>
            <a:off x="4648200" y="4495800"/>
            <a:ext cx="2895600" cy="646331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200" b="1" i="1" dirty="0"/>
              <a:t>sea level pressure, surface wind stress, surface heat flux, surface moisture flux, shortwave radiation</a:t>
            </a:r>
          </a:p>
        </p:txBody>
      </p:sp>
      <p:cxnSp>
        <p:nvCxnSpPr>
          <p:cNvPr id="183" name="Elbow Connector 182"/>
          <p:cNvCxnSpPr>
            <a:stCxn id="10251" idx="1"/>
            <a:endCxn id="158" idx="2"/>
          </p:cNvCxnSpPr>
          <p:nvPr/>
        </p:nvCxnSpPr>
        <p:spPr>
          <a:xfrm rot="10800000">
            <a:off x="5272882" y="3200400"/>
            <a:ext cx="289718" cy="773758"/>
          </a:xfrm>
          <a:prstGeom prst="bentConnector2">
            <a:avLst/>
          </a:prstGeom>
          <a:ln w="28575" cap="flat" cmpd="sng" algn="ctr">
            <a:solidFill>
              <a:srgbClr val="00FF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0" name="TextBox 187"/>
          <p:cNvSpPr txBox="1">
            <a:spLocks noChangeArrowheads="1"/>
          </p:cNvSpPr>
          <p:nvPr/>
        </p:nvSpPr>
        <p:spPr bwMode="auto">
          <a:xfrm>
            <a:off x="2133599" y="4645025"/>
            <a:ext cx="1084613" cy="30777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 err="1">
                <a:solidFill>
                  <a:schemeClr val="tx1"/>
                </a:solidFill>
              </a:rPr>
              <a:t>Charnock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0251" name="TextBox 188"/>
          <p:cNvSpPr txBox="1">
            <a:spLocks noChangeArrowheads="1"/>
          </p:cNvSpPr>
          <p:nvPr/>
        </p:nvSpPr>
        <p:spPr bwMode="auto">
          <a:xfrm>
            <a:off x="5562600" y="3743325"/>
            <a:ext cx="1143000" cy="46166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200" b="1" i="1" dirty="0"/>
              <a:t>sea surface temperature</a:t>
            </a:r>
          </a:p>
        </p:txBody>
      </p:sp>
      <p:cxnSp>
        <p:nvCxnSpPr>
          <p:cNvPr id="190" name="Elbow Connector 189"/>
          <p:cNvCxnSpPr>
            <a:stCxn id="167" idx="2"/>
            <a:endCxn id="10251" idx="3"/>
          </p:cNvCxnSpPr>
          <p:nvPr/>
        </p:nvCxnSpPr>
        <p:spPr>
          <a:xfrm rot="5400000">
            <a:off x="6673131" y="3232870"/>
            <a:ext cx="773758" cy="708819"/>
          </a:xfrm>
          <a:prstGeom prst="bentConnector2">
            <a:avLst/>
          </a:prstGeom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Elbow Connector 192"/>
          <p:cNvCxnSpPr>
            <a:stCxn id="10258" idx="3"/>
            <a:endCxn id="171" idx="2"/>
          </p:cNvCxnSpPr>
          <p:nvPr/>
        </p:nvCxnSpPr>
        <p:spPr>
          <a:xfrm flipV="1">
            <a:off x="8205849" y="3200400"/>
            <a:ext cx="610333" cy="2633335"/>
          </a:xfrm>
          <a:prstGeom prst="bentConnector2">
            <a:avLst/>
          </a:prstGeom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4" name="TextBox 196"/>
          <p:cNvSpPr txBox="1">
            <a:spLocks noChangeArrowheads="1"/>
          </p:cNvSpPr>
          <p:nvPr/>
        </p:nvSpPr>
        <p:spPr bwMode="auto">
          <a:xfrm>
            <a:off x="2057399" y="3959225"/>
            <a:ext cx="1469571" cy="30777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10-meter wind</a:t>
            </a:r>
          </a:p>
        </p:txBody>
      </p:sp>
      <p:cxnSp>
        <p:nvCxnSpPr>
          <p:cNvPr id="209" name="Elbow Connector 208"/>
          <p:cNvCxnSpPr>
            <a:stCxn id="10250" idx="3"/>
            <a:endCxn id="155" idx="2"/>
          </p:cNvCxnSpPr>
          <p:nvPr/>
        </p:nvCxnSpPr>
        <p:spPr>
          <a:xfrm flipV="1">
            <a:off x="3218212" y="3200400"/>
            <a:ext cx="1003745" cy="1598514"/>
          </a:xfrm>
          <a:prstGeom prst="bentConnector2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Elbow Connector 211"/>
          <p:cNvCxnSpPr>
            <a:stCxn id="154" idx="2"/>
            <a:endCxn id="10254" idx="3"/>
          </p:cNvCxnSpPr>
          <p:nvPr/>
        </p:nvCxnSpPr>
        <p:spPr>
          <a:xfrm rot="5400000">
            <a:off x="3242688" y="3484683"/>
            <a:ext cx="912714" cy="344149"/>
          </a:xfrm>
          <a:prstGeom prst="bentConnector2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7" name="TextBox 215"/>
          <p:cNvSpPr txBox="1">
            <a:spLocks noChangeArrowheads="1"/>
          </p:cNvSpPr>
          <p:nvPr/>
        </p:nvSpPr>
        <p:spPr bwMode="auto">
          <a:xfrm>
            <a:off x="1219199" y="5254625"/>
            <a:ext cx="3127169" cy="307777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tx1"/>
                </a:solidFill>
              </a:rPr>
              <a:t>Water elevation</a:t>
            </a:r>
            <a:r>
              <a:rPr lang="en-US" sz="1400" b="1" i="1" dirty="0" smtClean="0">
                <a:solidFill>
                  <a:schemeClr val="tx1"/>
                </a:solidFill>
              </a:rPr>
              <a:t>, </a:t>
            </a:r>
            <a:r>
              <a:rPr lang="en-US" sz="1400" b="1" i="1" dirty="0">
                <a:solidFill>
                  <a:schemeClr val="tx1"/>
                </a:solidFill>
              </a:rPr>
              <a:t>surface current</a:t>
            </a:r>
          </a:p>
        </p:txBody>
      </p:sp>
      <p:sp>
        <p:nvSpPr>
          <p:cNvPr id="10258" name="TextBox 216"/>
          <p:cNvSpPr txBox="1">
            <a:spLocks noChangeArrowheads="1"/>
          </p:cNvSpPr>
          <p:nvPr/>
        </p:nvSpPr>
        <p:spPr bwMode="auto">
          <a:xfrm>
            <a:off x="4419599" y="5572125"/>
            <a:ext cx="3786250" cy="523220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Stokes drift current, wave radiation stress gradient, bottom orbital wave current</a:t>
            </a:r>
          </a:p>
        </p:txBody>
      </p:sp>
      <p:cxnSp>
        <p:nvCxnSpPr>
          <p:cNvPr id="224" name="Elbow Connector 223"/>
          <p:cNvCxnSpPr>
            <a:stCxn id="170" idx="2"/>
            <a:endCxn id="10257" idx="3"/>
          </p:cNvCxnSpPr>
          <p:nvPr/>
        </p:nvCxnSpPr>
        <p:spPr>
          <a:xfrm rot="5400000">
            <a:off x="5301799" y="2244969"/>
            <a:ext cx="2208114" cy="4118976"/>
          </a:xfrm>
          <a:prstGeom prst="bentConnector2">
            <a:avLst/>
          </a:prstGeom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>
            <a:stCxn id="10257" idx="1"/>
            <a:endCxn id="162" idx="2"/>
          </p:cNvCxnSpPr>
          <p:nvPr/>
        </p:nvCxnSpPr>
        <p:spPr>
          <a:xfrm rot="10800000">
            <a:off x="678657" y="3200400"/>
            <a:ext cx="540542" cy="2208114"/>
          </a:xfrm>
          <a:prstGeom prst="bentConnector2">
            <a:avLst/>
          </a:prstGeom>
          <a:ln w="28575" cap="flat" cmpd="sng" algn="ctr">
            <a:solidFill>
              <a:srgbClr val="0000FF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stCxn id="161" idx="2"/>
            <a:endCxn id="10258" idx="1"/>
          </p:cNvCxnSpPr>
          <p:nvPr/>
        </p:nvCxnSpPr>
        <p:spPr>
          <a:xfrm rot="16200000" flipH="1">
            <a:off x="1057042" y="2471177"/>
            <a:ext cx="2633335" cy="4091780"/>
          </a:xfrm>
          <a:prstGeom prst="bentConnector2">
            <a:avLst/>
          </a:prstGeom>
          <a:ln w="28575" cap="flat" cmpd="sng" algn="ctr">
            <a:solidFill>
              <a:srgbClr val="0000FF"/>
            </a:solidFill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10254" idx="1"/>
            <a:endCxn id="165" idx="2"/>
          </p:cNvCxnSpPr>
          <p:nvPr/>
        </p:nvCxnSpPr>
        <p:spPr>
          <a:xfrm rot="10800000">
            <a:off x="1729583" y="3200400"/>
            <a:ext cx="327817" cy="912714"/>
          </a:xfrm>
          <a:prstGeom prst="bentConnector2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Elbow Connector 246"/>
          <p:cNvCxnSpPr>
            <a:stCxn id="164" idx="2"/>
            <a:endCxn id="10250" idx="1"/>
          </p:cNvCxnSpPr>
          <p:nvPr/>
        </p:nvCxnSpPr>
        <p:spPr>
          <a:xfrm rot="16200000" flipH="1">
            <a:off x="956914" y="3622229"/>
            <a:ext cx="1598514" cy="754855"/>
          </a:xfrm>
          <a:prstGeom prst="bentConnector2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Elbow Connector 267"/>
          <p:cNvCxnSpPr>
            <a:stCxn id="10248" idx="3"/>
            <a:endCxn id="168" idx="2"/>
          </p:cNvCxnSpPr>
          <p:nvPr/>
        </p:nvCxnSpPr>
        <p:spPr>
          <a:xfrm flipV="1">
            <a:off x="7543800" y="3200400"/>
            <a:ext cx="221457" cy="1618566"/>
          </a:xfrm>
          <a:prstGeom prst="bentConnector2">
            <a:avLst/>
          </a:prstGeom>
          <a:ln w="28575" cap="flat" cmpd="sng" algn="ctr">
            <a:solidFill>
              <a:srgbClr val="00FF00"/>
            </a:solidFill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5" name="TextBox 78"/>
          <p:cNvSpPr txBox="1">
            <a:spLocks noChangeArrowheads="1"/>
          </p:cNvSpPr>
          <p:nvPr/>
        </p:nvSpPr>
        <p:spPr bwMode="auto">
          <a:xfrm>
            <a:off x="1600200" y="6183313"/>
            <a:ext cx="623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ESMF COUPLER (regrid between any two components)</a:t>
            </a:r>
          </a:p>
        </p:txBody>
      </p:sp>
      <p:sp>
        <p:nvSpPr>
          <p:cNvPr id="194" name="Rounded Rectangular Callout 193"/>
          <p:cNvSpPr/>
          <p:nvPr/>
        </p:nvSpPr>
        <p:spPr>
          <a:xfrm>
            <a:off x="5638800" y="1981200"/>
            <a:ext cx="1524000" cy="762000"/>
          </a:xfrm>
          <a:prstGeom prst="wedgeRoundRectCallout">
            <a:avLst>
              <a:gd name="adj1" fmla="val 67172"/>
              <a:gd name="adj2" fmla="val -50785"/>
              <a:gd name="adj3" fmla="val 16667"/>
            </a:avLst>
          </a:prstGeom>
          <a:solidFill>
            <a:srgbClr val="EAEAEA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rgbClr val="000000"/>
                </a:solidFill>
                <a:ea typeface="Arial" charset="0"/>
                <a:cs typeface="Arial" charset="0"/>
              </a:rPr>
              <a:t>atmos</a:t>
            </a:r>
            <a:r>
              <a:rPr lang="en-US" sz="1200" dirty="0">
                <a:solidFill>
                  <a:srgbClr val="000000"/>
                </a:solidFill>
                <a:ea typeface="Arial" charset="0"/>
                <a:cs typeface="Arial" charset="0"/>
              </a:rPr>
              <a:t> &amp; wave feedback used in ocean update &amp; mixing subroutines</a:t>
            </a:r>
          </a:p>
        </p:txBody>
      </p:sp>
      <p:sp>
        <p:nvSpPr>
          <p:cNvPr id="195" name="Rounded Rectangular Callout 194"/>
          <p:cNvSpPr/>
          <p:nvPr/>
        </p:nvSpPr>
        <p:spPr>
          <a:xfrm>
            <a:off x="2057400" y="1981200"/>
            <a:ext cx="1524000" cy="762000"/>
          </a:xfrm>
          <a:prstGeom prst="wedgeRoundRectCallout">
            <a:avLst>
              <a:gd name="adj1" fmla="val 68673"/>
              <a:gd name="adj2" fmla="val -46280"/>
              <a:gd name="adj3" fmla="val 16667"/>
            </a:avLst>
          </a:prstGeom>
          <a:solidFill>
            <a:srgbClr val="EAEAEA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ea typeface="Arial" charset="0"/>
                <a:cs typeface="Arial" charset="0"/>
              </a:rPr>
              <a:t>fluxes computed in surface subroutine using ocean &amp; wave feedback</a:t>
            </a:r>
          </a:p>
        </p:txBody>
      </p:sp>
      <p:pic>
        <p:nvPicPr>
          <p:cNvPr id="71" name="Picture 70" descr="white_log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8105"/>
            <a:ext cx="762000" cy="760095"/>
          </a:xfrm>
          <a:prstGeom prst="rect">
            <a:avLst/>
          </a:prstGeom>
        </p:spPr>
      </p:pic>
      <p:pic>
        <p:nvPicPr>
          <p:cNvPr id="72" name="Picture 8" descr="navy on white"/>
          <p:cNvPicPr>
            <a:picLocks noChangeAspect="1" noChangeArrowheads="1"/>
          </p:cNvPicPr>
          <p:nvPr/>
        </p:nvPicPr>
        <p:blipFill>
          <a:blip r:embed="rId3" cstate="print"/>
          <a:srcRect r="12866"/>
          <a:stretch>
            <a:fillRect/>
          </a:stretch>
        </p:blipFill>
        <p:spPr bwMode="auto">
          <a:xfrm>
            <a:off x="8153400" y="0"/>
            <a:ext cx="938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8" descr="navy on white"/>
          <p:cNvPicPr>
            <a:picLocks noChangeAspect="1" noChangeArrowheads="1"/>
          </p:cNvPicPr>
          <p:nvPr/>
        </p:nvPicPr>
        <p:blipFill>
          <a:blip r:embed="rId3" cstate="print"/>
          <a:srcRect r="12866"/>
          <a:stretch>
            <a:fillRect/>
          </a:stretch>
        </p:blipFill>
        <p:spPr bwMode="auto">
          <a:xfrm>
            <a:off x="8205980" y="-71249"/>
            <a:ext cx="938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Straight Connector 76"/>
          <p:cNvCxnSpPr/>
          <p:nvPr/>
        </p:nvCxnSpPr>
        <p:spPr>
          <a:xfrm>
            <a:off x="1066800" y="228600"/>
            <a:ext cx="70866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327532" y="381000"/>
            <a:ext cx="6553200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Model versus “Best Track”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105400"/>
            <a:ext cx="774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(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 and COAMPS-TC (</a:t>
            </a:r>
            <a:r>
              <a:rPr lang="en-US" b="1" dirty="0" smtClean="0">
                <a:solidFill>
                  <a:srgbClr val="33CC33"/>
                </a:solidFill>
              </a:rPr>
              <a:t>GREEN</a:t>
            </a:r>
            <a:r>
              <a:rPr lang="en-US" dirty="0" smtClean="0"/>
              <a:t>) tracks of Typhoon </a:t>
            </a:r>
            <a:r>
              <a:rPr lang="en-US" dirty="0" err="1" smtClean="0"/>
              <a:t>Fanapi</a:t>
            </a:r>
            <a:r>
              <a:rPr lang="en-US" dirty="0" smtClean="0"/>
              <a:t>.</a:t>
            </a:r>
          </a:p>
        </p:txBody>
      </p:sp>
      <p:pic>
        <p:nvPicPr>
          <p:cNvPr id="7" name="Content Placeholder 4" descr="Fanapitracknew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447800"/>
            <a:ext cx="7467600" cy="34290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DF57-F01D-4EB7-A4CD-F176DD2353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Wind, SLP Comparisons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62200" y="57150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COAMPS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33CC"/>
                </a:solidFill>
              </a:rPr>
              <a:t>BLUE</a:t>
            </a:r>
            <a:r>
              <a:rPr lang="en-US" dirty="0" smtClean="0"/>
              <a:t>), OBS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Content Placeholder 10" descr="Fanapiintensit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695" r="11321"/>
          <a:stretch>
            <a:fillRect/>
          </a:stretch>
        </p:blipFill>
        <p:spPr>
          <a:xfrm>
            <a:off x="759394" y="1905000"/>
            <a:ext cx="3505200" cy="3657600"/>
          </a:xfrm>
        </p:spPr>
      </p:pic>
      <p:sp>
        <p:nvSpPr>
          <p:cNvPr id="9" name="TextBox 8"/>
          <p:cNvSpPr txBox="1"/>
          <p:nvPr/>
        </p:nvSpPr>
        <p:spPr>
          <a:xfrm>
            <a:off x="987994" y="5240975"/>
            <a:ext cx="335540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         </a:t>
            </a:r>
            <a:r>
              <a:rPr lang="en-US" sz="900" dirty="0" smtClean="0"/>
              <a:t>10          20          30          40          50          60          70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4794" y="5334000"/>
            <a:ext cx="1214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Forecast Tau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32529" y="3592529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Max Wind </a:t>
            </a:r>
            <a:r>
              <a:rPr lang="en-US" sz="1000" b="1" dirty="0" smtClean="0"/>
              <a:t>Speed </a:t>
            </a:r>
            <a:r>
              <a:rPr lang="en-US" sz="1000" b="1" dirty="0" smtClean="0"/>
              <a:t> </a:t>
            </a:r>
            <a:r>
              <a:rPr lang="en-US" sz="1000" b="1" dirty="0" smtClean="0"/>
              <a:t>(</a:t>
            </a:r>
            <a:r>
              <a:rPr lang="en-US" sz="1000" b="1" dirty="0" err="1" smtClean="0"/>
              <a:t>Knt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21794" y="2133600"/>
            <a:ext cx="3736406" cy="3431977"/>
            <a:chOff x="4191000" y="2133600"/>
            <a:chExt cx="3736406" cy="3431977"/>
          </a:xfrm>
        </p:grpSpPr>
        <p:pic>
          <p:nvPicPr>
            <p:cNvPr id="13" name="Picture 12" descr="Fanapipressure.png"/>
            <p:cNvPicPr>
              <a:picLocks noChangeAspect="1"/>
            </p:cNvPicPr>
            <p:nvPr/>
          </p:nvPicPr>
          <p:blipFill>
            <a:blip r:embed="rId4" cstate="print"/>
            <a:srcRect l="5279" r="10345"/>
            <a:stretch>
              <a:fillRect/>
            </a:stretch>
          </p:blipFill>
          <p:spPr>
            <a:xfrm>
              <a:off x="4343400" y="2133600"/>
              <a:ext cx="3511826" cy="33009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72000" y="5129150"/>
              <a:ext cx="335540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        </a:t>
              </a:r>
              <a:r>
                <a:rPr lang="en-US" sz="900" dirty="0" smtClean="0"/>
                <a:t>10          20          30          40          50          60          70</a:t>
              </a:r>
              <a:endParaRPr lang="en-US" sz="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43308" y="5257800"/>
              <a:ext cx="1214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Forecast Tau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791371" y="3523829"/>
              <a:ext cx="10454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Min SLP (</a:t>
              </a:r>
              <a:r>
                <a:rPr lang="en-US" sz="1000" b="1" dirty="0" err="1" smtClean="0"/>
                <a:t>hPa</a:t>
              </a:r>
              <a:r>
                <a:rPr lang="en-US" sz="1000" b="1" dirty="0" smtClean="0"/>
                <a:t>)</a:t>
              </a:r>
              <a:endParaRPr lang="en-US" sz="1000" b="1" dirty="0"/>
            </a:p>
          </p:txBody>
        </p:sp>
      </p:grp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C10D07-0F48-4F51-B909-C814A2FE3A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Altimeter Observations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4724400" y="5867400"/>
            <a:ext cx="3818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Altimeter Passes: Sig. Wave Height</a:t>
            </a:r>
          </a:p>
          <a:p>
            <a:r>
              <a:rPr lang="en-US" dirty="0" smtClean="0"/>
              <a:t>                 (JASON-2)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DF57-F01D-4EB7-A4CD-F176DD2353A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pic>
        <p:nvPicPr>
          <p:cNvPr id="13" name="Picture 12" descr="Fanapi_35.png"/>
          <p:cNvPicPr>
            <a:picLocks noChangeAspect="1"/>
          </p:cNvPicPr>
          <p:nvPr/>
        </p:nvPicPr>
        <p:blipFill>
          <a:blip r:embed="rId2" cstate="print"/>
          <a:srcRect l="5837" t="3333" r="3689" b="51111"/>
          <a:stretch>
            <a:fillRect/>
          </a:stretch>
        </p:blipFill>
        <p:spPr>
          <a:xfrm>
            <a:off x="-23750" y="1143000"/>
            <a:ext cx="4724400" cy="3124200"/>
          </a:xfrm>
          <a:prstGeom prst="rect">
            <a:avLst/>
          </a:prstGeom>
        </p:spPr>
      </p:pic>
      <p:pic>
        <p:nvPicPr>
          <p:cNvPr id="12" name="Picture 11" descr="Fanapi_35.png"/>
          <p:cNvPicPr>
            <a:picLocks noChangeAspect="1"/>
          </p:cNvPicPr>
          <p:nvPr/>
        </p:nvPicPr>
        <p:blipFill>
          <a:blip r:embed="rId2" cstate="print"/>
          <a:srcRect l="5837" t="51111" r="3689" b="5556"/>
          <a:stretch>
            <a:fillRect/>
          </a:stretch>
        </p:blipFill>
        <p:spPr>
          <a:xfrm>
            <a:off x="4419600" y="2971800"/>
            <a:ext cx="472440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114800"/>
            <a:ext cx="330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Altimeter Passes: Wind Speed</a:t>
            </a:r>
          </a:p>
          <a:p>
            <a:r>
              <a:rPr lang="en-US" dirty="0" smtClean="0"/>
              <a:t>                (JASON-2)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Fanapi</a:t>
            </a:r>
            <a:r>
              <a:rPr lang="en-US" sz="3200" b="1" dirty="0" smtClean="0"/>
              <a:t> Altimeter Wave/Wind</a:t>
            </a:r>
            <a:br>
              <a:rPr lang="en-US" sz="3200" b="1" dirty="0" smtClean="0"/>
            </a:br>
            <a:r>
              <a:rPr lang="en-US" sz="3200" b="1" dirty="0" smtClean="0"/>
              <a:t>Comparisons (model adjusted +6 hours)</a:t>
            </a:r>
            <a:endParaRPr lang="en-US" sz="3200" b="1" dirty="0"/>
          </a:p>
        </p:txBody>
      </p:sp>
      <p:pic>
        <p:nvPicPr>
          <p:cNvPr id="5" name="Content Placeholder 4" descr="Typhoon_Fanapi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2817"/>
          <a:stretch>
            <a:fillRect/>
          </a:stretch>
        </p:blipFill>
        <p:spPr>
          <a:xfrm>
            <a:off x="381000" y="1371600"/>
            <a:ext cx="8229600" cy="52578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2DF57-F01D-4EB7-A4CD-F176DD2353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85700" y="3352800"/>
            <a:ext cx="724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SWAN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6086" y="5903025"/>
            <a:ext cx="9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COAMPS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Model </a:t>
            </a:r>
            <a:r>
              <a:rPr lang="en-US" sz="3600" b="1" dirty="0" err="1" smtClean="0"/>
              <a:t>vs</a:t>
            </a:r>
            <a:r>
              <a:rPr lang="en-US" sz="3600" b="1" dirty="0" smtClean="0"/>
              <a:t> Observed Cold Wake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/>
              <a:t> </a:t>
            </a:r>
            <a:endParaRPr lang="en-US"/>
          </a:p>
        </p:txBody>
      </p:sp>
      <p:pic>
        <p:nvPicPr>
          <p:cNvPr id="13" name="Picture 3" descr="tmi_sst_0918-a.png"/>
          <p:cNvPicPr>
            <a:picLocks noChangeAspect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343400" y="13716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5029200" y="2286000"/>
            <a:ext cx="1066800" cy="685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20100919_0432_aqua-1_sst_x_88WNRLMRY_15kts-NAmb-230N-1270E_65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114800"/>
            <a:ext cx="3429000" cy="23622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181600" y="4800600"/>
            <a:ext cx="1981200" cy="838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st_4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720" y="1600200"/>
            <a:ext cx="4551680" cy="3657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24000" y="2971800"/>
            <a:ext cx="1752600" cy="990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7401" y="5257800"/>
            <a:ext cx="3642343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Cold wake from COAMPS-TC</a:t>
            </a:r>
          </a:p>
          <a:p>
            <a:pPr algn="ctr"/>
            <a:r>
              <a:rPr lang="en-US" sz="1600" dirty="0" smtClean="0"/>
              <a:t>high-resolution ocean nest (3 km) run.</a:t>
            </a:r>
          </a:p>
          <a:p>
            <a:pPr algn="ctr"/>
            <a:r>
              <a:rPr lang="en-US" sz="1600" dirty="0" smtClean="0"/>
              <a:t>Courtesy of Sue Chen at NRL-MRY.</a:t>
            </a:r>
            <a:endParaRPr lang="en-US" sz="16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18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10D07-0F48-4F51-B909-C814A2FE3A4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ITOP Santa Fe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40126</TotalTime>
  <Words>622</Words>
  <Application>Microsoft Office PowerPoint</Application>
  <PresentationFormat>On-screen Show (4:3)</PresentationFormat>
  <Paragraphs>140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Air-Ocean-Wave Coupling of Typhoon Fanapi (ITOP 2010)  Rick Allard1 Travis A. Smith1 Sue Chen2 Jim Dykes1 David Wang1  </vt:lpstr>
      <vt:lpstr>Typhoon Fanapi (2010)</vt:lpstr>
      <vt:lpstr>Modeling Overview</vt:lpstr>
      <vt:lpstr>Slide 4</vt:lpstr>
      <vt:lpstr>Model versus “Best Track”</vt:lpstr>
      <vt:lpstr>Wind, SLP Comparisons</vt:lpstr>
      <vt:lpstr>Altimeter Observations</vt:lpstr>
      <vt:lpstr>Fanapi Altimeter Wave/Wind Comparisons (model adjusted +6 hours)</vt:lpstr>
      <vt:lpstr>Model vs Observed Cold Wake</vt:lpstr>
      <vt:lpstr>Cold Wake (cont.)</vt:lpstr>
      <vt:lpstr>Preliminary Comparisons at A4 Mooring</vt:lpstr>
      <vt:lpstr>Summary/Future Plans</vt:lpstr>
    </vt:vector>
  </TitlesOfParts>
  <Company>Naval Research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tasmith</dc:creator>
  <cp:lastModifiedBy>allard</cp:lastModifiedBy>
  <cp:revision>863</cp:revision>
  <dcterms:created xsi:type="dcterms:W3CDTF">2009-03-11T19:13:36Z</dcterms:created>
  <dcterms:modified xsi:type="dcterms:W3CDTF">2011-05-18T13:12:06Z</dcterms:modified>
</cp:coreProperties>
</file>