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</p:sldMasterIdLst>
  <p:notesMasterIdLst>
    <p:notesMasterId r:id="rId19"/>
  </p:notesMasterIdLst>
  <p:sldIdLst>
    <p:sldId id="256" r:id="rId5"/>
    <p:sldId id="260" r:id="rId6"/>
    <p:sldId id="257" r:id="rId7"/>
    <p:sldId id="264" r:id="rId8"/>
    <p:sldId id="265" r:id="rId9"/>
    <p:sldId id="266" r:id="rId10"/>
    <p:sldId id="268" r:id="rId11"/>
    <p:sldId id="267" r:id="rId12"/>
    <p:sldId id="269" r:id="rId13"/>
    <p:sldId id="272" r:id="rId14"/>
    <p:sldId id="274" r:id="rId15"/>
    <p:sldId id="263" r:id="rId16"/>
    <p:sldId id="273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6" autoAdjust="0"/>
    <p:restoredTop sz="87617" autoAdjust="0"/>
  </p:normalViewPr>
  <p:slideViewPr>
    <p:cSldViewPr>
      <p:cViewPr>
        <p:scale>
          <a:sx n="69" d="100"/>
          <a:sy n="69" d="100"/>
        </p:scale>
        <p:origin x="-750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92676-C469-4487-A9E8-F43026672610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87A3D-4482-45CE-9C63-2DF757AF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3C552-7437-40B2-AF90-1B0EA5486D8B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Fanapi is category 3 Typhoon, struck Taiwan and Mainland China . It formed Sept 14, 2011.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87A3D-4482-45CE-9C63-2DF757AFAE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8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87A3D-4482-45CE-9C63-2DF757AFAE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32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72F33-567B-4E68-956E-917D30DC1BA6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Vortex relocation and synthetic TC data 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6BAF-451A-4AAA-B2A9-401D58CA9231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FD35-78C8-49CF-A741-66E7086EE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7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6BAF-451A-4AAA-B2A9-401D58CA9231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FD35-78C8-49CF-A741-66E7086EE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1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6BAF-451A-4AAA-B2A9-401D58CA9231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FD35-78C8-49CF-A741-66E7086EE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7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F8445-CC99-4BE2-98A1-AD4341ECA9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10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F8445-CC99-4BE2-98A1-AD4341ECA9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1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6BAF-451A-4AAA-B2A9-401D58CA9231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FD35-78C8-49CF-A741-66E7086EE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8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6BAF-451A-4AAA-B2A9-401D58CA9231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FD35-78C8-49CF-A741-66E7086EE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3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6BAF-451A-4AAA-B2A9-401D58CA9231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FD35-78C8-49CF-A741-66E7086EE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7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6BAF-451A-4AAA-B2A9-401D58CA9231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FD35-78C8-49CF-A741-66E7086EE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9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6BAF-451A-4AAA-B2A9-401D58CA9231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FD35-78C8-49CF-A741-66E7086EE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9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6BAF-451A-4AAA-B2A9-401D58CA9231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FD35-78C8-49CF-A741-66E7086EE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5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6BAF-451A-4AAA-B2A9-401D58CA9231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FD35-78C8-49CF-A741-66E7086EE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0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6BAF-451A-4AAA-B2A9-401D58CA9231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FD35-78C8-49CF-A741-66E7086EE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0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6BAF-451A-4AAA-B2A9-401D58CA9231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FD35-78C8-49CF-A741-66E7086EE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4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4638" y="6345238"/>
            <a:ext cx="17637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D15FE8-B489-4291-84DE-D6DF9DC5F6CE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032" name="Picture 8" descr="navy on 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9144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ONR blue re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88900"/>
            <a:ext cx="1562100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0" y="930275"/>
            <a:ext cx="9144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-4763" y="895350"/>
            <a:ext cx="9144001" cy="0"/>
          </a:xfrm>
          <a:prstGeom prst="line">
            <a:avLst/>
          </a:prstGeom>
          <a:noFill/>
          <a:ln w="57150">
            <a:solidFill>
              <a:srgbClr val="FFDF5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3399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6264275" y="6669088"/>
            <a:ext cx="3200400" cy="274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i="1" smtClean="0">
                <a:solidFill>
                  <a:srgbClr val="FFDF57"/>
                </a:solidFill>
                <a:latin typeface="Arial" charset="0"/>
              </a:rPr>
              <a:t>NRL Marine Meteorology Division</a:t>
            </a: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0" y="6645275"/>
            <a:ext cx="3200400" cy="274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i="1" smtClean="0">
                <a:solidFill>
                  <a:srgbClr val="FFDF57"/>
                </a:solidFill>
                <a:latin typeface="Arial" charset="0"/>
              </a:rPr>
              <a:t>2011    6.2-6.4 Program Review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4638" y="6345238"/>
            <a:ext cx="17637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D15FE8-B489-4291-84DE-D6DF9DC5F6CE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032" name="Picture 8" descr="navy on 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9144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ONR blue r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88900"/>
            <a:ext cx="1562100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0" y="930275"/>
            <a:ext cx="9144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-4763" y="895350"/>
            <a:ext cx="9144001" cy="0"/>
          </a:xfrm>
          <a:prstGeom prst="line">
            <a:avLst/>
          </a:prstGeom>
          <a:noFill/>
          <a:ln w="57150">
            <a:solidFill>
              <a:srgbClr val="FFDF5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3399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6264275" y="6669088"/>
            <a:ext cx="3200400" cy="274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i="1" smtClean="0">
                <a:solidFill>
                  <a:srgbClr val="FFDF57"/>
                </a:solidFill>
                <a:latin typeface="Arial" charset="0"/>
              </a:rPr>
              <a:t>NRL Marine Meteorology Division</a:t>
            </a: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0" y="6645275"/>
            <a:ext cx="3200400" cy="274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i="1" smtClean="0">
                <a:solidFill>
                  <a:srgbClr val="FFDF57"/>
                </a:solidFill>
                <a:latin typeface="Arial" charset="0"/>
              </a:rPr>
              <a:t>2011    6.2-6.4 Program Review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4638" y="6345238"/>
            <a:ext cx="17637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D15FE8-B489-4291-84DE-D6DF9DC5F6CE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032" name="Picture 8" descr="navy on 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9144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ONR blue r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88900"/>
            <a:ext cx="1562100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0" y="930275"/>
            <a:ext cx="9144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-4763" y="895350"/>
            <a:ext cx="9144001" cy="0"/>
          </a:xfrm>
          <a:prstGeom prst="line">
            <a:avLst/>
          </a:prstGeom>
          <a:noFill/>
          <a:ln w="57150">
            <a:solidFill>
              <a:srgbClr val="FFDF5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3399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6264275" y="6669088"/>
            <a:ext cx="3200400" cy="274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i="1" smtClean="0">
                <a:solidFill>
                  <a:srgbClr val="FFDF57"/>
                </a:solidFill>
                <a:latin typeface="Arial" charset="0"/>
              </a:rPr>
              <a:t>NRL Marine Meteorology Division</a:t>
            </a: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0" y="6645275"/>
            <a:ext cx="3200400" cy="274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i="1" smtClean="0">
                <a:solidFill>
                  <a:srgbClr val="FFDF57"/>
                </a:solidFill>
                <a:latin typeface="Arial" charset="0"/>
              </a:rPr>
              <a:t>2011    6.2-6.4 Program Review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1522" y="685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Cold Wake in Coupled COAMPS-TC Forecasts of Typhoon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Fanapi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880" y="2050473"/>
            <a:ext cx="8207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Shouping Wang, Hao Jin, Peter Black, Sue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Chen, James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Doyle, Larry O’Neill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Naval Research Laboratory at Monterey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9344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Evolution of Cold Wake from COAMPS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38400" y="762000"/>
            <a:ext cx="6377651" cy="4860937"/>
            <a:chOff x="2324150" y="888352"/>
            <a:chExt cx="6377651" cy="4860937"/>
          </a:xfrm>
        </p:grpSpPr>
        <p:pic>
          <p:nvPicPr>
            <p:cNvPr id="4098" name="Picture 2" descr="C:\Users\wang\Documents\MyData\data\itop\coamps_coup\12W\itop_coamps_sst_flx_time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4" t="6992" r="7752" b="4409"/>
            <a:stretch/>
          </p:blipFill>
          <p:spPr bwMode="auto">
            <a:xfrm>
              <a:off x="2324150" y="888352"/>
              <a:ext cx="6377651" cy="486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235420" y="89799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Surface Stress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25920" y="2618856"/>
              <a:ext cx="4191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dirty="0" smtClean="0"/>
                <a:t> SST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73220" y="4295256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Heat Flux</a:t>
              </a:r>
              <a:endParaRPr lang="en-US" b="1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425920" y="2314056"/>
              <a:ext cx="8001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44970" y="3975936"/>
              <a:ext cx="8001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22452" y="5638370"/>
            <a:ext cx="781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ecovery (9/20-23)  is highly correlated with solar heating, the warming rate of SST is </a:t>
            </a:r>
            <a:r>
              <a:rPr lang="en-US" dirty="0" smtClean="0">
                <a:sym typeface="Symbol"/>
              </a:rPr>
              <a:t> 0.5 - 1 C day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C:\Users\wang\Documents\MyData\data\itop\coamps_coup\12W\itop_coamps_sst_flx_posi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t="5062" r="56337" b="56119"/>
          <a:stretch/>
        </p:blipFill>
        <p:spPr bwMode="auto">
          <a:xfrm>
            <a:off x="61198" y="1918819"/>
            <a:ext cx="2570113" cy="215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0" y="16002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0.01 – 0.03 Nm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</a:rPr>
              <a:t>-2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9344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Evolution of Cold Wake from COAMPS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8027" y="5458427"/>
            <a:ext cx="5950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Solar heating seem to dominate</a:t>
            </a:r>
            <a:r>
              <a:rPr lang="en-US" smtClean="0">
                <a:latin typeface="Arial" pitchFamily="34" charset="0"/>
                <a:cs typeface="Arial" pitchFamily="34" charset="0"/>
              </a:rPr>
              <a:t>. 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>
                <a:latin typeface="Arial" pitchFamily="34" charset="0"/>
                <a:cs typeface="Arial" pitchFamily="34" charset="0"/>
              </a:rPr>
              <a:t>Warming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penetrates to 50 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Significant diurnal variation of surface (mixed) layer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Horizontal advection?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115635" y="742951"/>
            <a:ext cx="6875965" cy="4743449"/>
            <a:chOff x="1143000" y="895351"/>
            <a:chExt cx="6875965" cy="4743449"/>
          </a:xfrm>
        </p:grpSpPr>
        <p:grpSp>
          <p:nvGrpSpPr>
            <p:cNvPr id="15" name="Group 14"/>
            <p:cNvGrpSpPr/>
            <p:nvPr/>
          </p:nvGrpSpPr>
          <p:grpSpPr>
            <a:xfrm>
              <a:off x="1143000" y="895351"/>
              <a:ext cx="6875965" cy="4743449"/>
              <a:chOff x="1219200" y="990600"/>
              <a:chExt cx="6875965" cy="4743449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19200" y="990600"/>
                <a:ext cx="6324600" cy="4743449"/>
                <a:chOff x="1219200" y="762000"/>
                <a:chExt cx="6324600" cy="4743449"/>
              </a:xfrm>
            </p:grpSpPr>
            <p:pic>
              <p:nvPicPr>
                <p:cNvPr id="1026" name="Picture 2" descr="C:\Users\wang\Documents\MyData\MAT07A_work\itop_coamps_ocn_sndng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9200" y="762000"/>
                  <a:ext cx="6324600" cy="474344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TextBox 1"/>
                <p:cNvSpPr txBox="1"/>
                <p:nvPr/>
              </p:nvSpPr>
              <p:spPr>
                <a:xfrm>
                  <a:off x="2566686" y="4355066"/>
                  <a:ext cx="533400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Arial" pitchFamily="34" charset="0"/>
                      <a:cs typeface="Arial" pitchFamily="34" charset="0"/>
                    </a:rPr>
                    <a:t>9/18</a:t>
                  </a:r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6126992" y="4508955"/>
                  <a:ext cx="457200" cy="2184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latin typeface="Arial" pitchFamily="34" charset="0"/>
                      <a:cs typeface="Arial" pitchFamily="34" charset="0"/>
                    </a:rPr>
                    <a:t>9/21</a:t>
                  </a:r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4267200" y="3429000"/>
                  <a:ext cx="93019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daytime</a:t>
                  </a:r>
                </a:p>
                <a:p>
                  <a:pPr algn="ctr"/>
                  <a:r>
                    <a:rPr lang="en-US" sz="14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warming</a:t>
                  </a:r>
                  <a:endParaRPr lang="en-US" sz="14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060787" y="3975556"/>
                  <a:ext cx="501813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nigh</a:t>
                  </a:r>
                  <a:r>
                    <a:rPr lang="en-US" sz="14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5410200" y="3607713"/>
                <a:ext cx="114299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daytime</a:t>
                </a: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warming</a:t>
                </a:r>
                <a:endParaRPr lang="en-US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992435" y="3037724"/>
                <a:ext cx="1102730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night cooling</a:t>
                </a:r>
                <a:endParaRPr lang="en-US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H="1">
                <a:off x="6781800" y="3253168"/>
                <a:ext cx="381000" cy="3282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>
              <a:endCxn id="11" idx="1"/>
            </p:cNvCxnSpPr>
            <p:nvPr/>
          </p:nvCxnSpPr>
          <p:spPr>
            <a:xfrm>
              <a:off x="5121193" y="3727907"/>
              <a:ext cx="212807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410200" y="3943351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400800" y="3727907"/>
              <a:ext cx="304800" cy="58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2" descr="C:\Users\wang\Documents\MyData\data\itop\coamps_coup\12W\itop_coamps_sst_flx_posi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t="5062" r="56337" b="56119"/>
          <a:stretch/>
        </p:blipFill>
        <p:spPr bwMode="auto">
          <a:xfrm>
            <a:off x="0" y="2264681"/>
            <a:ext cx="2514600" cy="211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717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Evolution of Cold Wake from Satellite Data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3048" y="1318713"/>
            <a:ext cx="5334000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An areas is chosen for averaging.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Two different warming periods are identified.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There seem to be two different dominant processes  for these two periods: advection and solar heating + mixing?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377" y="685800"/>
            <a:ext cx="3923645" cy="2923309"/>
            <a:chOff x="76200" y="685800"/>
            <a:chExt cx="3923645" cy="2923309"/>
          </a:xfrm>
        </p:grpSpPr>
        <p:grpSp>
          <p:nvGrpSpPr>
            <p:cNvPr id="4" name="Group 3"/>
            <p:cNvGrpSpPr/>
            <p:nvPr/>
          </p:nvGrpSpPr>
          <p:grpSpPr>
            <a:xfrm>
              <a:off x="76200" y="685800"/>
              <a:ext cx="3923645" cy="2923309"/>
              <a:chOff x="152400" y="685800"/>
              <a:chExt cx="3923645" cy="292330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400" y="685800"/>
                <a:ext cx="3923645" cy="2923309"/>
                <a:chOff x="76200" y="3803073"/>
                <a:chExt cx="3923645" cy="2923309"/>
              </a:xfrm>
            </p:grpSpPr>
            <p:pic>
              <p:nvPicPr>
                <p:cNvPr id="1028" name="Picture 4" descr="C:\Users\wang\Documents\MyData\data\itop\coamps_coup\12W\apr11_exp14_101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17" t="11655" r="11310" b="49348"/>
                <a:stretch/>
              </p:blipFill>
              <p:spPr bwMode="auto">
                <a:xfrm>
                  <a:off x="76200" y="3803073"/>
                  <a:ext cx="3923645" cy="29233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Rectangle 1"/>
                <p:cNvSpPr/>
                <p:nvPr/>
              </p:nvSpPr>
              <p:spPr>
                <a:xfrm>
                  <a:off x="1981200" y="5105400"/>
                  <a:ext cx="381000" cy="381000"/>
                </a:xfrm>
                <a:prstGeom prst="rect">
                  <a:avLst/>
                </a:prstGeom>
                <a:noFill/>
                <a:ln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2286655" y="2122905"/>
                <a:ext cx="1905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28800" y="1988127"/>
                <a:ext cx="1905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19200" y="685800"/>
              <a:ext cx="1483864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09/22/2010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0794" y="3429000"/>
            <a:ext cx="8484606" cy="3228109"/>
            <a:chOff x="430794" y="3429000"/>
            <a:chExt cx="8484606" cy="3228109"/>
          </a:xfrm>
        </p:grpSpPr>
        <p:grpSp>
          <p:nvGrpSpPr>
            <p:cNvPr id="26" name="Group 25"/>
            <p:cNvGrpSpPr/>
            <p:nvPr/>
          </p:nvGrpSpPr>
          <p:grpSpPr>
            <a:xfrm>
              <a:off x="430794" y="3429000"/>
              <a:ext cx="8484606" cy="3228109"/>
              <a:chOff x="430794" y="3352800"/>
              <a:chExt cx="8484606" cy="3228109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30794" y="3352800"/>
                <a:ext cx="8484606" cy="3228109"/>
                <a:chOff x="430794" y="3352800"/>
                <a:chExt cx="8484606" cy="3228109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430794" y="3352800"/>
                  <a:ext cx="8484606" cy="3228109"/>
                  <a:chOff x="430794" y="3352800"/>
                  <a:chExt cx="8484606" cy="3228109"/>
                </a:xfrm>
              </p:grpSpPr>
              <p:pic>
                <p:nvPicPr>
                  <p:cNvPr id="23" name="Picture 2" descr="C:\Users\wang\Documents\MyData\data\itop\coamps_coup\12W\itop_sat_box1_time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183" t="50989" r="4260" b="4087"/>
                  <a:stretch/>
                </p:blipFill>
                <p:spPr bwMode="auto">
                  <a:xfrm>
                    <a:off x="430794" y="3352800"/>
                    <a:ext cx="8484606" cy="322810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6" name="Rectangle 5"/>
                  <p:cNvSpPr/>
                  <p:nvPr/>
                </p:nvSpPr>
                <p:spPr>
                  <a:xfrm>
                    <a:off x="3220363" y="3611432"/>
                    <a:ext cx="850221" cy="2456974"/>
                  </a:xfrm>
                  <a:prstGeom prst="rect">
                    <a:avLst/>
                  </a:prstGeom>
                  <a:solidFill>
                    <a:srgbClr val="FFC0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>
                  <a:xfrm>
                    <a:off x="4063497" y="3652881"/>
                    <a:ext cx="3091714" cy="2456974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009650" y="5823460"/>
                    <a:ext cx="1676400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b="1" dirty="0" smtClean="0"/>
                      <a:t>Satellite averages </a:t>
                    </a:r>
                    <a:endParaRPr lang="en-US" b="1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257800" y="5618039"/>
                    <a:ext cx="1447800" cy="21544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400" b="1" dirty="0" smtClean="0"/>
                      <a:t>Slow Warming</a:t>
                    </a:r>
                    <a:endParaRPr lang="en-US" sz="1400" b="1" dirty="0"/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505782" y="5417983"/>
                    <a:ext cx="7620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 smtClean="0"/>
                      <a:t>Cooling</a:t>
                    </a:r>
                    <a:endParaRPr lang="en-US" sz="1400" b="1" dirty="0"/>
                  </a:p>
                </p:txBody>
              </p:sp>
            </p:grpSp>
            <p:sp>
              <p:nvSpPr>
                <p:cNvPr id="21" name="TextBox 20"/>
                <p:cNvSpPr txBox="1"/>
                <p:nvPr/>
              </p:nvSpPr>
              <p:spPr>
                <a:xfrm>
                  <a:off x="3267782" y="3685309"/>
                  <a:ext cx="817735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b="1" dirty="0" smtClean="0"/>
                    <a:t>Rapid Warming</a:t>
                  </a:r>
                  <a:endParaRPr lang="en-US" sz="1400" b="1" dirty="0"/>
                </a:p>
              </p:txBody>
            </p:sp>
          </p:grpSp>
          <p:sp>
            <p:nvSpPr>
              <p:cNvPr id="3" name="Rectangle 2"/>
              <p:cNvSpPr/>
              <p:nvPr/>
            </p:nvSpPr>
            <p:spPr>
              <a:xfrm>
                <a:off x="2679313" y="3611432"/>
                <a:ext cx="541050" cy="2456974"/>
              </a:xfrm>
              <a:prstGeom prst="rect">
                <a:avLst/>
              </a:prstGeom>
              <a:solidFill>
                <a:srgbClr val="00B0F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581400" y="4630579"/>
              <a:ext cx="1905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685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27906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72" y="1066800"/>
            <a:ext cx="9086127" cy="523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Coupled COAMPS-TC predicted cold wake is similar to the observations:</a:t>
            </a:r>
          </a:p>
          <a:p>
            <a:pPr marL="457200" lvl="2" indent="-2857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Overall area extension and strength (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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-2.5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C)</a:t>
            </a:r>
          </a:p>
          <a:p>
            <a:pPr marL="457200" lvl="2" indent="-2857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Atmospheric boundary layer structure over cold wake</a:t>
            </a:r>
          </a:p>
          <a:p>
            <a:pPr marL="457200" lvl="2" indent="-2857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Ocean mixed layer depth</a:t>
            </a:r>
          </a:p>
          <a:p>
            <a:pPr marL="0" lvl="1" indent="-285750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Other COAMPS cold wake features: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57200" lvl="2" indent="-2857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Wind speed and stress are also reduced due to the strong stability at the surface;</a:t>
            </a:r>
          </a:p>
          <a:p>
            <a:pPr marL="457200" lvl="2" indent="-2857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Inertial up- and down-welling highly regulate mixed-layer depth, contributing to the temperature evolution;</a:t>
            </a:r>
          </a:p>
          <a:p>
            <a:pPr marL="457200" lvl="2" indent="-2857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Solar heating appeared to dominate the recovery process, warming rate of SST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 0.5 – 1 C day</a:t>
            </a:r>
            <a:r>
              <a:rPr lang="en-US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-1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;</a:t>
            </a:r>
          </a:p>
          <a:p>
            <a:pPr marL="457200" lvl="2" indent="-2857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Initial cold pool is intense (50km radius and -4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 anomaly) </a:t>
            </a:r>
          </a:p>
          <a:p>
            <a:pPr marL="0" lvl="1" indent="-285750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Satellite observations appeared to show two-phase recovery</a:t>
            </a:r>
          </a:p>
          <a:p>
            <a:pPr marL="742950" lvl="2" indent="-2857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Rapid warming: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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0.5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C day</a:t>
            </a:r>
            <a:r>
              <a:rPr lang="en-US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-1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for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days</a:t>
            </a:r>
          </a:p>
          <a:p>
            <a:pPr marL="742950" lvl="2" indent="-2857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Slow  warming: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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0.1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C day</a:t>
            </a:r>
            <a:r>
              <a:rPr lang="en-US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-1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for 13 days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23850" y="1233488"/>
            <a:ext cx="8243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CB0101"/>
                </a:solidFill>
                <a:latin typeface="Arial" charset="0"/>
              </a:rPr>
              <a:t>Coupled COAMPS Forecast for ITOP (Aug. </a:t>
            </a:r>
            <a:r>
              <a:rPr lang="en-US" sz="2000" b="1" smtClean="0">
                <a:solidFill>
                  <a:srgbClr val="CB0101"/>
                </a:solidFill>
                <a:latin typeface="Arial" charset="0"/>
                <a:sym typeface="Symbol" pitchFamily="18" charset="2"/>
              </a:rPr>
              <a:t> </a:t>
            </a:r>
            <a:r>
              <a:rPr lang="en-US" sz="2000" b="1" smtClean="0">
                <a:solidFill>
                  <a:srgbClr val="CB0101"/>
                </a:solidFill>
                <a:latin typeface="Arial" charset="0"/>
              </a:rPr>
              <a:t>Oct. 2010)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9388" y="5486400"/>
            <a:ext cx="882015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All runs are based on Typhoon warning issued by JTWC.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Model output were automatically transferred to ITOP archives (MBARI, EOL).</a:t>
            </a:r>
          </a:p>
        </p:txBody>
      </p:sp>
      <p:grpSp>
        <p:nvGrpSpPr>
          <p:cNvPr id="16430" name="Group 46"/>
          <p:cNvGrpSpPr>
            <a:grpSpLocks/>
          </p:cNvGrpSpPr>
          <p:nvPr/>
        </p:nvGrpSpPr>
        <p:grpSpPr bwMode="auto">
          <a:xfrm>
            <a:off x="0" y="1773238"/>
            <a:ext cx="4968875" cy="3195637"/>
            <a:chOff x="0" y="1117"/>
            <a:chExt cx="3130" cy="2013"/>
          </a:xfrm>
        </p:grpSpPr>
        <p:pic>
          <p:nvPicPr>
            <p:cNvPr id="16420" name="Picture 36" descr="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48"/>
            <a:stretch>
              <a:fillRect/>
            </a:stretch>
          </p:blipFill>
          <p:spPr bwMode="auto">
            <a:xfrm>
              <a:off x="0" y="1117"/>
              <a:ext cx="3130" cy="2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22" name="Text Box 38"/>
            <p:cNvSpPr txBox="1">
              <a:spLocks noChangeArrowheads="1"/>
            </p:cNvSpPr>
            <p:nvPr/>
          </p:nvSpPr>
          <p:spPr bwMode="auto">
            <a:xfrm>
              <a:off x="2562" y="1253"/>
              <a:ext cx="49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x=</a:t>
              </a:r>
              <a:r>
                <a:rPr lang="en-US" sz="1400" smtClean="0">
                  <a:solidFill>
                    <a:srgbClr val="000000"/>
                  </a:solidFill>
                  <a:latin typeface="Arial" charset="0"/>
                </a:rPr>
                <a:t>45 km</a:t>
              </a:r>
            </a:p>
          </p:txBody>
        </p:sp>
        <p:sp>
          <p:nvSpPr>
            <p:cNvPr id="16424" name="Text Box 40"/>
            <p:cNvSpPr txBox="1">
              <a:spLocks noChangeArrowheads="1"/>
            </p:cNvSpPr>
            <p:nvPr/>
          </p:nvSpPr>
          <p:spPr bwMode="auto">
            <a:xfrm>
              <a:off x="1021" y="1897"/>
              <a:ext cx="33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</a:rPr>
                <a:t>15 km</a:t>
              </a:r>
            </a:p>
          </p:txBody>
        </p:sp>
        <p:sp>
          <p:nvSpPr>
            <p:cNvPr id="16425" name="Text Box 41"/>
            <p:cNvSpPr txBox="1">
              <a:spLocks noChangeArrowheads="1"/>
            </p:cNvSpPr>
            <p:nvPr/>
          </p:nvSpPr>
          <p:spPr bwMode="auto">
            <a:xfrm>
              <a:off x="1021" y="2080"/>
              <a:ext cx="28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</a:rPr>
                <a:t>5 km</a:t>
              </a:r>
            </a:p>
          </p:txBody>
        </p:sp>
        <p:sp>
          <p:nvSpPr>
            <p:cNvPr id="16421" name="Rectangle 37"/>
            <p:cNvSpPr>
              <a:spLocks noChangeArrowheads="1"/>
            </p:cNvSpPr>
            <p:nvPr/>
          </p:nvSpPr>
          <p:spPr bwMode="auto">
            <a:xfrm flipV="1">
              <a:off x="725" y="1321"/>
              <a:ext cx="1792" cy="1542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23" name="Text Box 39"/>
            <p:cNvSpPr txBox="1">
              <a:spLocks noChangeArrowheads="1"/>
            </p:cNvSpPr>
            <p:nvPr/>
          </p:nvSpPr>
          <p:spPr bwMode="auto">
            <a:xfrm>
              <a:off x="2154" y="2682"/>
              <a:ext cx="33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CC0000"/>
                  </a:solidFill>
                  <a:latin typeface="Arial" charset="0"/>
                </a:rPr>
                <a:t>10 km</a:t>
              </a:r>
            </a:p>
          </p:txBody>
        </p:sp>
      </p:grp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4895850" y="1989138"/>
            <a:ext cx="4248150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bIns="0">
            <a:spAutoFit/>
          </a:bodyPr>
          <a:lstStyle/>
          <a:p>
            <a:pPr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B0101"/>
                </a:solidFill>
                <a:latin typeface="Arial" charset="0"/>
              </a:rPr>
              <a:t>COAMPS</a:t>
            </a:r>
          </a:p>
          <a:p>
            <a:pPr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 Improved dissipative heating</a:t>
            </a:r>
          </a:p>
          <a:p>
            <a:pPr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 Drag </a:t>
            </a:r>
            <a:r>
              <a:rPr lang="en-US" b="1" dirty="0" err="1" smtClean="0">
                <a:solidFill>
                  <a:srgbClr val="000099"/>
                </a:solidFill>
                <a:latin typeface="Arial" charset="0"/>
              </a:rPr>
              <a:t>coeff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.: level off for &gt; 35 m s</a:t>
            </a:r>
            <a:r>
              <a:rPr lang="en-US" b="1" baseline="30000" dirty="0" smtClean="0">
                <a:solidFill>
                  <a:srgbClr val="000099"/>
                </a:solidFill>
                <a:latin typeface="Arial" charset="0"/>
              </a:rPr>
              <a:t>-1</a:t>
            </a:r>
            <a:endParaRPr lang="en-US" b="1" dirty="0" smtClean="0">
              <a:solidFill>
                <a:srgbClr val="000099"/>
              </a:solidFill>
              <a:latin typeface="Arial" charset="0"/>
            </a:endParaRPr>
          </a:p>
          <a:p>
            <a:pPr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 Improved cloud microphysics (ice)</a:t>
            </a:r>
          </a:p>
          <a:p>
            <a:pPr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 BC: GFS</a:t>
            </a:r>
          </a:p>
          <a:p>
            <a:pPr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B0101"/>
                </a:solidFill>
                <a:latin typeface="Arial" charset="0"/>
              </a:rPr>
              <a:t>NCOM</a:t>
            </a:r>
          </a:p>
          <a:p>
            <a:pPr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 MY turbulence parameterization</a:t>
            </a:r>
          </a:p>
          <a:p>
            <a:pPr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 3DVAR analysis</a:t>
            </a:r>
          </a:p>
          <a:p>
            <a:pPr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 BC: Global NCOM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5574" y="327494"/>
            <a:ext cx="6240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Cold Wake Characteristics in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COAMPS’s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Fanapi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1079500" y="5337175"/>
            <a:ext cx="7273925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 The predicted track was very close to the best track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 The predicted intensity followed the trend, but was weaker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 Cold wake was produced after Sept. 17, 2010.</a:t>
            </a:r>
          </a:p>
        </p:txBody>
      </p:sp>
      <p:grpSp>
        <p:nvGrpSpPr>
          <p:cNvPr id="28711" name="Group 39"/>
          <p:cNvGrpSpPr>
            <a:grpSpLocks/>
          </p:cNvGrpSpPr>
          <p:nvPr/>
        </p:nvGrpSpPr>
        <p:grpSpPr bwMode="auto">
          <a:xfrm>
            <a:off x="719138" y="1628775"/>
            <a:ext cx="3852862" cy="3713163"/>
            <a:chOff x="499" y="1094"/>
            <a:chExt cx="2427" cy="2339"/>
          </a:xfrm>
        </p:grpSpPr>
        <p:pic>
          <p:nvPicPr>
            <p:cNvPr id="28712" name="Picture 40" descr="movi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" y="1094"/>
              <a:ext cx="2427" cy="2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713" name="Group 41"/>
            <p:cNvGrpSpPr>
              <a:grpSpLocks/>
            </p:cNvGrpSpPr>
            <p:nvPr/>
          </p:nvGrpSpPr>
          <p:grpSpPr bwMode="auto">
            <a:xfrm>
              <a:off x="521" y="1139"/>
              <a:ext cx="2381" cy="2132"/>
              <a:chOff x="521" y="1139"/>
              <a:chExt cx="2381" cy="2132"/>
            </a:xfrm>
          </p:grpSpPr>
          <p:sp>
            <p:nvSpPr>
              <p:cNvPr id="28714" name="Text Box 42"/>
              <p:cNvSpPr txBox="1">
                <a:spLocks noChangeArrowheads="1"/>
              </p:cNvSpPr>
              <p:nvPr/>
            </p:nvSpPr>
            <p:spPr bwMode="auto">
              <a:xfrm>
                <a:off x="521" y="1139"/>
                <a:ext cx="2381" cy="1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000099"/>
                    </a:solidFill>
                    <a:latin typeface="Arial" charset="0"/>
                  </a:rPr>
                  <a:t>SST, Currents and Track of COAMPS Forecasts</a:t>
                </a:r>
              </a:p>
            </p:txBody>
          </p:sp>
          <p:sp>
            <p:nvSpPr>
              <p:cNvPr id="28715" name="Text Box 43"/>
              <p:cNvSpPr txBox="1">
                <a:spLocks noChangeArrowheads="1"/>
              </p:cNvSpPr>
              <p:nvPr/>
            </p:nvSpPr>
            <p:spPr bwMode="auto">
              <a:xfrm>
                <a:off x="680" y="3175"/>
                <a:ext cx="208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000" b="1" smtClean="0">
                    <a:solidFill>
                      <a:srgbClr val="000000"/>
                    </a:solidFill>
                  </a:rPr>
                  <a:t>111    114    117    120     123     126    129    132    135     138</a:t>
                </a:r>
                <a:r>
                  <a:rPr lang="en-US" sz="1000" smtClean="0">
                    <a:solidFill>
                      <a:srgbClr val="000000"/>
                    </a:solidFill>
                  </a:rPr>
                  <a:t>    </a:t>
                </a:r>
              </a:p>
            </p:txBody>
          </p:sp>
          <p:sp>
            <p:nvSpPr>
              <p:cNvPr id="28716" name="Text Box 44"/>
              <p:cNvSpPr txBox="1">
                <a:spLocks noChangeArrowheads="1"/>
              </p:cNvSpPr>
              <p:nvPr/>
            </p:nvSpPr>
            <p:spPr bwMode="auto">
              <a:xfrm>
                <a:off x="521" y="1298"/>
                <a:ext cx="114" cy="18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 fontAlgn="base" hangingPunct="0">
                  <a:spcBef>
                    <a:spcPct val="70000"/>
                  </a:spcBef>
                  <a:spcAft>
                    <a:spcPct val="0"/>
                  </a:spcAft>
                </a:pPr>
                <a:r>
                  <a:rPr lang="en-US" sz="1000" b="1" smtClean="0">
                    <a:solidFill>
                      <a:srgbClr val="000000"/>
                    </a:solidFill>
                  </a:rPr>
                  <a:t>34</a:t>
                </a:r>
              </a:p>
              <a:p>
                <a:pPr eaLnBrk="0" fontAlgn="base" hangingPunct="0">
                  <a:spcBef>
                    <a:spcPct val="70000"/>
                  </a:spcBef>
                  <a:spcAft>
                    <a:spcPct val="0"/>
                  </a:spcAft>
                </a:pPr>
                <a:r>
                  <a:rPr lang="en-US" sz="1000" b="1" smtClean="0">
                    <a:solidFill>
                      <a:srgbClr val="000000"/>
                    </a:solidFill>
                  </a:rPr>
                  <a:t>32</a:t>
                </a:r>
              </a:p>
              <a:p>
                <a:pPr eaLnBrk="0" fontAlgn="base" hangingPunct="0">
                  <a:spcBef>
                    <a:spcPct val="70000"/>
                  </a:spcBef>
                  <a:spcAft>
                    <a:spcPct val="0"/>
                  </a:spcAft>
                </a:pPr>
                <a:r>
                  <a:rPr lang="en-US" sz="1000" b="1" smtClean="0">
                    <a:solidFill>
                      <a:srgbClr val="000000"/>
                    </a:solidFill>
                  </a:rPr>
                  <a:t>30</a:t>
                </a:r>
              </a:p>
              <a:p>
                <a:pPr eaLnBrk="0" fontAlgn="base" hangingPunct="0">
                  <a:spcBef>
                    <a:spcPct val="70000"/>
                  </a:spcBef>
                  <a:spcAft>
                    <a:spcPct val="0"/>
                  </a:spcAft>
                </a:pPr>
                <a:r>
                  <a:rPr lang="en-US" sz="1000" b="1" smtClean="0">
                    <a:solidFill>
                      <a:srgbClr val="000000"/>
                    </a:solidFill>
                  </a:rPr>
                  <a:t>28</a:t>
                </a:r>
              </a:p>
              <a:p>
                <a:pPr eaLnBrk="0" fontAlgn="base" hangingPunct="0">
                  <a:spcBef>
                    <a:spcPct val="70000"/>
                  </a:spcBef>
                  <a:spcAft>
                    <a:spcPct val="0"/>
                  </a:spcAft>
                </a:pPr>
                <a:r>
                  <a:rPr lang="en-US" sz="1000" b="1" smtClean="0">
                    <a:solidFill>
                      <a:srgbClr val="000000"/>
                    </a:solidFill>
                  </a:rPr>
                  <a:t>26</a:t>
                </a:r>
              </a:p>
              <a:p>
                <a:pPr eaLnBrk="0" fontAlgn="base" hangingPunct="0">
                  <a:spcBef>
                    <a:spcPct val="70000"/>
                  </a:spcBef>
                  <a:spcAft>
                    <a:spcPct val="0"/>
                  </a:spcAft>
                </a:pPr>
                <a:r>
                  <a:rPr lang="en-US" sz="1000" b="1" smtClean="0">
                    <a:solidFill>
                      <a:srgbClr val="000000"/>
                    </a:solidFill>
                  </a:rPr>
                  <a:t>24</a:t>
                </a:r>
              </a:p>
              <a:p>
                <a:pPr eaLnBrk="0" fontAlgn="base" hangingPunct="0">
                  <a:spcBef>
                    <a:spcPct val="70000"/>
                  </a:spcBef>
                  <a:spcAft>
                    <a:spcPct val="0"/>
                  </a:spcAft>
                </a:pPr>
                <a:r>
                  <a:rPr lang="en-US" sz="1000" b="1" smtClean="0">
                    <a:solidFill>
                      <a:srgbClr val="000000"/>
                    </a:solidFill>
                  </a:rPr>
                  <a:t>22</a:t>
                </a:r>
              </a:p>
              <a:p>
                <a:pPr eaLnBrk="0" fontAlgn="base" hangingPunct="0">
                  <a:spcBef>
                    <a:spcPct val="70000"/>
                  </a:spcBef>
                  <a:spcAft>
                    <a:spcPct val="0"/>
                  </a:spcAft>
                </a:pPr>
                <a:r>
                  <a:rPr lang="en-US" sz="1000" b="1" smtClean="0">
                    <a:solidFill>
                      <a:srgbClr val="000000"/>
                    </a:solidFill>
                  </a:rPr>
                  <a:t>20</a:t>
                </a:r>
              </a:p>
              <a:p>
                <a:pPr eaLnBrk="0" fontAlgn="base" hangingPunct="0">
                  <a:spcBef>
                    <a:spcPct val="70000"/>
                  </a:spcBef>
                  <a:spcAft>
                    <a:spcPct val="0"/>
                  </a:spcAft>
                </a:pPr>
                <a:r>
                  <a:rPr lang="en-US" sz="1000" b="1" smtClean="0">
                    <a:solidFill>
                      <a:srgbClr val="000000"/>
                    </a:solidFill>
                  </a:rPr>
                  <a:t>18</a:t>
                </a:r>
              </a:p>
              <a:p>
                <a:pPr eaLnBrk="0" fontAlgn="base" hangingPunct="0">
                  <a:spcBef>
                    <a:spcPct val="70000"/>
                  </a:spcBef>
                  <a:spcAft>
                    <a:spcPct val="0"/>
                  </a:spcAft>
                </a:pPr>
                <a:r>
                  <a:rPr lang="en-US" sz="1000" b="1" smtClean="0">
                    <a:solidFill>
                      <a:srgbClr val="000000"/>
                    </a:solidFill>
                  </a:rPr>
                  <a:t>16</a:t>
                </a:r>
              </a:p>
              <a:p>
                <a:pPr eaLnBrk="0" fontAlgn="base" hangingPunct="0">
                  <a:spcBef>
                    <a:spcPct val="70000"/>
                  </a:spcBef>
                  <a:spcAft>
                    <a:spcPct val="0"/>
                  </a:spcAft>
                </a:pPr>
                <a:r>
                  <a:rPr lang="en-US" sz="1000" b="1" smtClean="0">
                    <a:solidFill>
                      <a:srgbClr val="000000"/>
                    </a:solidFill>
                  </a:rPr>
                  <a:t>14</a:t>
                </a:r>
              </a:p>
              <a:p>
                <a:pPr eaLnBrk="0" fontAlgn="base" hangingPunct="0">
                  <a:spcBef>
                    <a:spcPct val="70000"/>
                  </a:spcBef>
                  <a:spcAft>
                    <a:spcPct val="0"/>
                  </a:spcAft>
                </a:pPr>
                <a:r>
                  <a:rPr lang="en-US" sz="1000" b="1" smtClean="0">
                    <a:solidFill>
                      <a:srgbClr val="000000"/>
                    </a:solidFill>
                  </a:rPr>
                  <a:t>12</a:t>
                </a:r>
              </a:p>
            </p:txBody>
          </p:sp>
        </p:grpSp>
      </p:grpSp>
      <p:sp>
        <p:nvSpPr>
          <p:cNvPr id="28717" name="Rectangle 45"/>
          <p:cNvSpPr>
            <a:spLocks noChangeArrowheads="1"/>
          </p:cNvSpPr>
          <p:nvPr/>
        </p:nvSpPr>
        <p:spPr bwMode="auto">
          <a:xfrm>
            <a:off x="0" y="1087438"/>
            <a:ext cx="860425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99"/>
                </a:solidFill>
                <a:latin typeface="Arial" charset="0"/>
              </a:rPr>
              <a:t>Coupled Forecasts for Typhoon Fanapi (12W)</a:t>
            </a:r>
          </a:p>
        </p:txBody>
      </p:sp>
      <p:grpSp>
        <p:nvGrpSpPr>
          <p:cNvPr id="28724" name="Group 52"/>
          <p:cNvGrpSpPr>
            <a:grpSpLocks/>
          </p:cNvGrpSpPr>
          <p:nvPr/>
        </p:nvGrpSpPr>
        <p:grpSpPr bwMode="auto">
          <a:xfrm>
            <a:off x="4643438" y="1628775"/>
            <a:ext cx="3752850" cy="3432175"/>
            <a:chOff x="3079" y="1026"/>
            <a:chExt cx="2364" cy="2162"/>
          </a:xfrm>
        </p:grpSpPr>
        <p:pic>
          <p:nvPicPr>
            <p:cNvPr id="28718" name="Picture 46" descr="20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038"/>
              <a:ext cx="2336" cy="2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719" name="Text Box 47"/>
            <p:cNvSpPr txBox="1">
              <a:spLocks noChangeArrowheads="1"/>
            </p:cNvSpPr>
            <p:nvPr/>
          </p:nvSpPr>
          <p:spPr bwMode="auto">
            <a:xfrm>
              <a:off x="3243" y="3045"/>
              <a:ext cx="2177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  <a:latin typeface="Arial" charset="0"/>
                </a:rPr>
                <a:t>15SEP   16       17       18        19       20       21       22       23</a:t>
              </a:r>
            </a:p>
          </p:txBody>
        </p:sp>
        <p:sp>
          <p:nvSpPr>
            <p:cNvPr id="28721" name="Text Box 49"/>
            <p:cNvSpPr txBox="1">
              <a:spLocks noChangeArrowheads="1"/>
            </p:cNvSpPr>
            <p:nvPr/>
          </p:nvSpPr>
          <p:spPr bwMode="auto">
            <a:xfrm>
              <a:off x="3174" y="1116"/>
              <a:ext cx="159" cy="1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37160">
              <a:spAutoFit/>
            </a:bodyPr>
            <a:lstStyle/>
            <a:p>
              <a:pPr eaLnBrk="0" fontAlgn="base" hangingPunct="0">
                <a:spcBef>
                  <a:spcPct val="16000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  <a:latin typeface="Arial" charset="0"/>
                </a:rPr>
                <a:t>160</a:t>
              </a:r>
            </a:p>
            <a:p>
              <a:pPr eaLnBrk="0" fontAlgn="base" hangingPunct="0">
                <a:spcBef>
                  <a:spcPct val="16000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  <a:latin typeface="Arial" charset="0"/>
                </a:rPr>
                <a:t>140</a:t>
              </a:r>
            </a:p>
            <a:p>
              <a:pPr eaLnBrk="0" fontAlgn="base" hangingPunct="0">
                <a:spcBef>
                  <a:spcPct val="16000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  <a:latin typeface="Arial" charset="0"/>
                </a:rPr>
                <a:t>120</a:t>
              </a:r>
            </a:p>
            <a:p>
              <a:pPr eaLnBrk="0" fontAlgn="base" hangingPunct="0">
                <a:spcBef>
                  <a:spcPct val="16000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  <a:latin typeface="Arial" charset="0"/>
                </a:rPr>
                <a:t>100</a:t>
              </a:r>
            </a:p>
            <a:p>
              <a:pPr eaLnBrk="0" fontAlgn="base" hangingPunct="0">
                <a:spcBef>
                  <a:spcPct val="16000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  <a:latin typeface="Arial" charset="0"/>
                </a:rPr>
                <a:t> 80</a:t>
              </a:r>
            </a:p>
            <a:p>
              <a:pPr eaLnBrk="0" fontAlgn="base" hangingPunct="0">
                <a:spcBef>
                  <a:spcPct val="16000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  <a:latin typeface="Arial" charset="0"/>
                </a:rPr>
                <a:t> 60</a:t>
              </a:r>
            </a:p>
            <a:p>
              <a:pPr eaLnBrk="0" fontAlgn="base" hangingPunct="0">
                <a:spcBef>
                  <a:spcPct val="16000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  <a:latin typeface="Arial" charset="0"/>
                </a:rPr>
                <a:t> 40</a:t>
              </a:r>
            </a:p>
            <a:p>
              <a:pPr eaLnBrk="0" fontAlgn="base" hangingPunct="0">
                <a:spcBef>
                  <a:spcPct val="16000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  <a:latin typeface="Arial" charset="0"/>
                </a:rPr>
                <a:t> 20</a:t>
              </a:r>
            </a:p>
          </p:txBody>
        </p:sp>
        <p:sp>
          <p:nvSpPr>
            <p:cNvPr id="28722" name="Text Box 50"/>
            <p:cNvSpPr txBox="1">
              <a:spLocks noChangeArrowheads="1"/>
            </p:cNvSpPr>
            <p:nvPr/>
          </p:nvSpPr>
          <p:spPr bwMode="auto">
            <a:xfrm rot="-5400000">
              <a:off x="2616" y="2056"/>
              <a:ext cx="1021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  <a:latin typeface="Arial" charset="0"/>
                </a:rPr>
                <a:t>Maximum Wind Speed (Kt)</a:t>
              </a:r>
            </a:p>
          </p:txBody>
        </p:sp>
        <p:sp>
          <p:nvSpPr>
            <p:cNvPr id="28723" name="Text Box 51"/>
            <p:cNvSpPr txBox="1">
              <a:spLocks noChangeArrowheads="1"/>
            </p:cNvSpPr>
            <p:nvPr/>
          </p:nvSpPr>
          <p:spPr bwMode="auto">
            <a:xfrm>
              <a:off x="3515" y="1026"/>
              <a:ext cx="1769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99"/>
                  </a:solidFill>
                  <a:latin typeface="Arial" charset="0"/>
                </a:rPr>
                <a:t>Maximum Wind Speed Verification</a:t>
              </a:r>
            </a:p>
          </p:txBody>
        </p:sp>
      </p:grpSp>
      <p:grpSp>
        <p:nvGrpSpPr>
          <p:cNvPr id="28728" name="Group 56"/>
          <p:cNvGrpSpPr>
            <a:grpSpLocks/>
          </p:cNvGrpSpPr>
          <p:nvPr/>
        </p:nvGrpSpPr>
        <p:grpSpPr bwMode="auto">
          <a:xfrm>
            <a:off x="1042988" y="1989138"/>
            <a:ext cx="863600" cy="334962"/>
            <a:chOff x="657" y="1253"/>
            <a:chExt cx="544" cy="211"/>
          </a:xfrm>
        </p:grpSpPr>
        <p:sp>
          <p:nvSpPr>
            <p:cNvPr id="28725" name="Text Box 53"/>
            <p:cNvSpPr txBox="1">
              <a:spLocks noChangeArrowheads="1"/>
            </p:cNvSpPr>
            <p:nvPr/>
          </p:nvSpPr>
          <p:spPr bwMode="auto">
            <a:xfrm>
              <a:off x="657" y="1253"/>
              <a:ext cx="52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  <a:latin typeface="Arial" charset="0"/>
                </a:rPr>
                <a:t>Best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  <a:latin typeface="Arial" charset="0"/>
                </a:rPr>
                <a:t>COAMPS</a:t>
              </a:r>
            </a:p>
          </p:txBody>
        </p:sp>
        <p:sp>
          <p:nvSpPr>
            <p:cNvPr id="28726" name="Line 54"/>
            <p:cNvSpPr>
              <a:spLocks noChangeShapeType="1"/>
            </p:cNvSpPr>
            <p:nvPr/>
          </p:nvSpPr>
          <p:spPr bwMode="auto">
            <a:xfrm>
              <a:off x="1020" y="1321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727" name="Line 55"/>
            <p:cNvSpPr>
              <a:spLocks noChangeShapeType="1"/>
            </p:cNvSpPr>
            <p:nvPr/>
          </p:nvSpPr>
          <p:spPr bwMode="auto">
            <a:xfrm>
              <a:off x="1020" y="1434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219200" y="330836"/>
            <a:ext cx="6095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Cold Wake Characteristics in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COAMPS’s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Fanapi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0" y="3200400"/>
            <a:ext cx="5639288" cy="2495385"/>
            <a:chOff x="1524000" y="3200400"/>
            <a:chExt cx="5639288" cy="2495385"/>
          </a:xfrm>
        </p:grpSpPr>
        <p:pic>
          <p:nvPicPr>
            <p:cNvPr id="3075" name="Picture 3" descr="C:\Users\wang\Documents\MyData\data\itop\coamps_coup\12W\sst\apr11_exp14_3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3" t="9920" r="24156" b="50599"/>
            <a:stretch/>
          </p:blipFill>
          <p:spPr bwMode="auto">
            <a:xfrm>
              <a:off x="1524000" y="3200400"/>
              <a:ext cx="2548237" cy="2473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wang\Documents\MyData\data\itop\coamps_coup\12W\itop_coamps_sst_avg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89" t="6320" r="13508" b="57982"/>
            <a:stretch/>
          </p:blipFill>
          <p:spPr bwMode="auto">
            <a:xfrm>
              <a:off x="4115288" y="3200400"/>
              <a:ext cx="3048000" cy="2495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482524" y="19939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Comparison  of Satellite and COAMPS SST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635081"/>
            <a:ext cx="8077200" cy="1222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COAMPS maximum cold anomaly is -4 </a:t>
            </a:r>
            <a:r>
              <a:rPr lang="en-US" dirty="0" smtClean="0">
                <a:sym typeface="Symbol"/>
              </a:rPr>
              <a:t>C compared to -2.5 C from satellites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satellite cold wake area is more extensive than COAMPS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COAMPS initial intense cold pool (128.5E, 22.2N) is probably due to the slow movement of  predicted </a:t>
            </a:r>
            <a:r>
              <a:rPr lang="en-US" dirty="0" err="1" smtClean="0"/>
              <a:t>Fanapi</a:t>
            </a: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371600" y="635643"/>
            <a:ext cx="5853459" cy="2564757"/>
            <a:chOff x="1517160" y="563938"/>
            <a:chExt cx="5853459" cy="2564757"/>
          </a:xfrm>
        </p:grpSpPr>
        <p:pic>
          <p:nvPicPr>
            <p:cNvPr id="3074" name="Picture 2" descr="C:\Users\wang\Documents\MyData\data\itop\coamps_coup\12W\sst\apr11_exp14_3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3" t="10747" r="24834" b="50313"/>
            <a:stretch/>
          </p:blipFill>
          <p:spPr bwMode="auto">
            <a:xfrm>
              <a:off x="1517160" y="563938"/>
              <a:ext cx="2667488" cy="2564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wang\Documents\MyData\data\itop\coamps_coup\12W\itop_coamps_sst_avg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0" t="6178" r="57659" b="58325"/>
            <a:stretch/>
          </p:blipFill>
          <p:spPr bwMode="auto">
            <a:xfrm>
              <a:off x="4184649" y="563938"/>
              <a:ext cx="3185970" cy="2564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022360" y="2517938"/>
              <a:ext cx="734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stress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5250960" y="2231465"/>
              <a:ext cx="228600" cy="28647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98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61135" y="3295822"/>
            <a:ext cx="5846179" cy="2667000"/>
            <a:chOff x="1850020" y="3429000"/>
            <a:chExt cx="5846179" cy="2667000"/>
          </a:xfrm>
        </p:grpSpPr>
        <p:pic>
          <p:nvPicPr>
            <p:cNvPr id="1026" name="Picture 2" descr="C:\Users\wang\Documents\MyData\MAT07A_work\itop_sat_avg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86" t="52940" r="11526" b="9181"/>
            <a:stretch/>
          </p:blipFill>
          <p:spPr bwMode="auto">
            <a:xfrm>
              <a:off x="4343400" y="3429000"/>
              <a:ext cx="3352799" cy="2596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wang\Documents\MyData\data\itop\coamps_coup\12W\sst\apr11_exp14_34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2" t="9944" r="23821" b="50181"/>
            <a:stretch/>
          </p:blipFill>
          <p:spPr bwMode="auto">
            <a:xfrm>
              <a:off x="1850020" y="3450510"/>
              <a:ext cx="2667000" cy="2645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861135" y="781222"/>
            <a:ext cx="5748328" cy="2647778"/>
            <a:chOff x="1827376" y="872834"/>
            <a:chExt cx="5748328" cy="2647778"/>
          </a:xfrm>
        </p:grpSpPr>
        <p:pic>
          <p:nvPicPr>
            <p:cNvPr id="1027" name="Picture 3" descr="C:\Users\wang\Documents\MyData\data\itop\coamps_coup\12W\sst\apr11_exp14_33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2" t="9847" r="24994" b="50424"/>
            <a:stretch/>
          </p:blipFill>
          <p:spPr bwMode="auto">
            <a:xfrm>
              <a:off x="1827376" y="881515"/>
              <a:ext cx="2600287" cy="2639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wang\Documents\MyData\data\itop\coamps_coup\12W\itop_coamps_sst_avg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54275" r="56965" b="10720"/>
            <a:stretch/>
          </p:blipFill>
          <p:spPr bwMode="auto">
            <a:xfrm>
              <a:off x="4422840" y="872834"/>
              <a:ext cx="3152864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790700" y="26817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Comparison  of Satellite and COAMPS SST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966542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COAMPS’s cold wake area is similar to the satellite observation for 9/20-21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COAMPS maximum narrow cold anomaly recovered significantly after 3 days.  </a:t>
            </a:r>
          </a:p>
        </p:txBody>
      </p:sp>
    </p:spTree>
    <p:extLst>
      <p:ext uri="{BB962C8B-B14F-4D97-AF65-F5344CB8AC3E}">
        <p14:creationId xmlns:p14="http://schemas.microsoft.com/office/powerpoint/2010/main" val="39127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9429" y="206514"/>
            <a:ext cx="6036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Comparison between COAMPS and AXBT ocean temperature profiles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wang\Documents\MyData\data\itop\coamps_coup\12W\itop_coamps_ocn_snd_posi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4653" r="55706" b="56107"/>
          <a:stretch/>
        </p:blipFill>
        <p:spPr bwMode="auto">
          <a:xfrm>
            <a:off x="905657" y="996251"/>
            <a:ext cx="3147442" cy="256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48723" y="1416784"/>
            <a:ext cx="5168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Predicted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T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(-2.0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C)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very close to  that from AXBT.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Mixed layer depth ranges between 20 – 40 m.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COAMPS thermocline is significantly weaker  than the AXBT.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21417" y="3429000"/>
            <a:ext cx="8112789" cy="3278093"/>
            <a:chOff x="621418" y="5334000"/>
            <a:chExt cx="8112789" cy="3278093"/>
          </a:xfrm>
        </p:grpSpPr>
        <p:grpSp>
          <p:nvGrpSpPr>
            <p:cNvPr id="30" name="Group 29"/>
            <p:cNvGrpSpPr/>
            <p:nvPr/>
          </p:nvGrpSpPr>
          <p:grpSpPr>
            <a:xfrm>
              <a:off x="621418" y="5334000"/>
              <a:ext cx="8112789" cy="3278093"/>
              <a:chOff x="621419" y="4100775"/>
              <a:chExt cx="8112789" cy="327809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21419" y="4102268"/>
                <a:ext cx="8112789" cy="3276600"/>
                <a:chOff x="503779" y="3405852"/>
                <a:chExt cx="8112789" cy="3276600"/>
              </a:xfrm>
            </p:grpSpPr>
            <p:pic>
              <p:nvPicPr>
                <p:cNvPr id="2050" name="Picture 2" descr="C:\Users\wang\Documents\MyData\MAT07A_work\itop_coamps_1d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33" t="1569" r="6332" b="50000"/>
                <a:stretch/>
              </p:blipFill>
              <p:spPr bwMode="auto">
                <a:xfrm>
                  <a:off x="503779" y="3405852"/>
                  <a:ext cx="8112789" cy="3276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TextBox 1"/>
                <p:cNvSpPr txBox="1"/>
                <p:nvPr/>
              </p:nvSpPr>
              <p:spPr>
                <a:xfrm>
                  <a:off x="2133600" y="4419600"/>
                  <a:ext cx="1905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3836797" y="4111823"/>
                  <a:ext cx="27800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3352800" y="3957934"/>
                  <a:ext cx="27800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2990338" y="4417671"/>
                  <a:ext cx="27800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Arial" pitchFamily="34" charset="0"/>
                      <a:cs typeface="Arial" pitchFamily="34" charset="0"/>
                    </a:rPr>
                    <a:t>4</a:t>
                  </a:r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324600" y="5638800"/>
                  <a:ext cx="1905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7696200" y="4111823"/>
                  <a:ext cx="27800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086600" y="4890263"/>
                  <a:ext cx="27800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6884796" y="3957934"/>
                  <a:ext cx="27800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Arial" pitchFamily="34" charset="0"/>
                      <a:cs typeface="Arial" pitchFamily="34" charset="0"/>
                    </a:rPr>
                    <a:t>4</a:t>
                  </a:r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2596451" y="5880556"/>
                  <a:ext cx="1746949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400" dirty="0" smtClean="0"/>
                    <a:t>0000-0200 Sept 18 UTC</a:t>
                  </a:r>
                  <a:endParaRPr lang="en-US" sz="14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529568" y="5861573"/>
                  <a:ext cx="1746949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400" dirty="0" smtClean="0"/>
                    <a:t>0000-0200 Sept 18 UTC</a:t>
                  </a:r>
                  <a:endParaRPr lang="en-US" sz="1400" dirty="0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1855597" y="4128824"/>
                <a:ext cx="6236247" cy="290776"/>
                <a:chOff x="1855597" y="4128824"/>
                <a:chExt cx="6236247" cy="290776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5715000" y="4128825"/>
                  <a:ext cx="2376844" cy="2907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855597" y="4128824"/>
                  <a:ext cx="2376844" cy="2907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ight Brace 18"/>
              <p:cNvSpPr/>
              <p:nvPr/>
            </p:nvSpPr>
            <p:spPr>
              <a:xfrm>
                <a:off x="7467600" y="4100775"/>
                <a:ext cx="139002" cy="623625"/>
              </a:xfrm>
              <a:prstGeom prst="rightBrace">
                <a:avLst/>
              </a:prstGeom>
              <a:ln>
                <a:solidFill>
                  <a:srgbClr val="C00000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292500" y="4127956"/>
                <a:ext cx="50017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-2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  <a:sym typeface="Symbol"/>
                  </a:rPr>
                  <a:t>C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ight Brace 15"/>
              <p:cNvSpPr/>
              <p:nvPr/>
            </p:nvSpPr>
            <p:spPr>
              <a:xfrm>
                <a:off x="3581400" y="4100775"/>
                <a:ext cx="139002" cy="623625"/>
              </a:xfrm>
              <a:prstGeom prst="rightBrace">
                <a:avLst/>
              </a:prstGeom>
              <a:ln>
                <a:solidFill>
                  <a:srgbClr val="C00000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400814" y="4127956"/>
                <a:ext cx="50017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-2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  <a:sym typeface="Symbol"/>
                  </a:rPr>
                  <a:t>C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511455" y="5772959"/>
              <a:ext cx="159652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COAMPS (9/17-18)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38051" y="5772959"/>
              <a:ext cx="159652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Fanapi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AXBT (9/17-18)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9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255" y="152400"/>
            <a:ext cx="7894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redicted atmospheric responses to the cold wake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88047" y="740219"/>
            <a:ext cx="6374735" cy="4695961"/>
            <a:chOff x="1172901" y="575483"/>
            <a:chExt cx="6464176" cy="5145024"/>
          </a:xfrm>
        </p:grpSpPr>
        <p:pic>
          <p:nvPicPr>
            <p:cNvPr id="1027" name="Picture 3" descr="C:\Users\wang\Documents\MyData\MAT07A_work\itop_coamps_atm_sf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27" t="3183" r="8989" b="5618"/>
            <a:stretch/>
          </p:blipFill>
          <p:spPr bwMode="auto">
            <a:xfrm>
              <a:off x="1425016" y="575483"/>
              <a:ext cx="6212061" cy="5145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257800" y="3275856"/>
              <a:ext cx="15240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Latent Heat Flux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28800" y="3258627"/>
              <a:ext cx="15240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Sensible Heat Flux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9200" y="585437"/>
              <a:ext cx="15240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Stress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72901" y="601566"/>
              <a:ext cx="2895600" cy="215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SST, Wind Speed (0600UTC 9/19)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2307" y="5436181"/>
            <a:ext cx="891443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Both surface wind speed and stress tend to have minima over cold wake due to the strong surface stability.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Sensible and latent heat fluxes have minimum values over the cold wake.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392440" y="2895600"/>
            <a:ext cx="6675360" cy="2755350"/>
            <a:chOff x="2362200" y="2819400"/>
            <a:chExt cx="6675360" cy="2755350"/>
          </a:xfrm>
        </p:grpSpPr>
        <p:pic>
          <p:nvPicPr>
            <p:cNvPr id="2050" name="Picture 2" descr="C:\Users\wang\Documents\MyData\MAT07A_work\itop_drop_cold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5" t="2244" r="6248" b="50000"/>
            <a:stretch/>
          </p:blipFill>
          <p:spPr bwMode="auto">
            <a:xfrm>
              <a:off x="2362200" y="2819400"/>
              <a:ext cx="6629400" cy="275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831804" y="3157727"/>
              <a:ext cx="13497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Satellite SST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24600" y="3157727"/>
              <a:ext cx="13497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Dropsondes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50008" y="4003357"/>
              <a:ext cx="98755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old wake</a:t>
              </a:r>
            </a:p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9/18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61254" y="228599"/>
            <a:ext cx="480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PBL structure over cold wake</a:t>
            </a:r>
            <a:endParaRPr lang="en-US" sz="2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357040" y="849534"/>
            <a:ext cx="6631512" cy="2279092"/>
            <a:chOff x="1061640" y="912175"/>
            <a:chExt cx="6631512" cy="2279092"/>
          </a:xfrm>
        </p:grpSpPr>
        <p:pic>
          <p:nvPicPr>
            <p:cNvPr id="1027" name="Picture 3" descr="C:\Users\wang\Documents\MyData\MAT07A_work\itop_coamps_pbl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6" t="6556" r="6926" b="54481"/>
            <a:stretch/>
          </p:blipFill>
          <p:spPr bwMode="auto">
            <a:xfrm>
              <a:off x="1061640" y="912175"/>
              <a:ext cx="6631512" cy="2279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106168" y="967401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COAMPS Avg. SST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29200" y="978182"/>
              <a:ext cx="14851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Potential Temp.</a:t>
              </a:r>
              <a:endParaRPr lang="en-US" sz="16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20000" y="2533037"/>
            <a:ext cx="1417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Pre Storm (9/16)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3679" y="1775565"/>
            <a:ext cx="97324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old wake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(9/18 -19)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5200" y="1254097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(128.3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E 23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N)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509996" y="5780782"/>
            <a:ext cx="8315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Modeled PBL was more well-mixed before cold wake was formed.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PBL is stabilized and the depth is shallow over cold wake.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Satellite SST decrease was sharper.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262" y="914400"/>
            <a:ext cx="3189138" cy="4343400"/>
            <a:chOff x="11262" y="914400"/>
            <a:chExt cx="3189138" cy="4343400"/>
          </a:xfrm>
        </p:grpSpPr>
        <p:grpSp>
          <p:nvGrpSpPr>
            <p:cNvPr id="20" name="Group 19"/>
            <p:cNvGrpSpPr/>
            <p:nvPr/>
          </p:nvGrpSpPr>
          <p:grpSpPr>
            <a:xfrm>
              <a:off x="105937" y="3093027"/>
              <a:ext cx="2251103" cy="2164773"/>
              <a:chOff x="105937" y="2590800"/>
              <a:chExt cx="2251103" cy="216477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05937" y="2590800"/>
                <a:ext cx="2251103" cy="2164773"/>
                <a:chOff x="200022" y="4312300"/>
                <a:chExt cx="3923645" cy="2923309"/>
              </a:xfrm>
            </p:grpSpPr>
            <p:pic>
              <p:nvPicPr>
                <p:cNvPr id="25" name="Picture 4" descr="C:\Users\wang\Documents\MyData\data\itop\coamps_coup\12W\apr11_exp14_101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17" t="11655" r="11310" b="49348"/>
                <a:stretch/>
              </p:blipFill>
              <p:spPr bwMode="auto">
                <a:xfrm>
                  <a:off x="200022" y="4312300"/>
                  <a:ext cx="3923645" cy="29233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2157873" y="5650005"/>
                  <a:ext cx="381000" cy="381000"/>
                </a:xfrm>
                <a:prstGeom prst="rect">
                  <a:avLst/>
                </a:prstGeom>
                <a:noFill/>
                <a:ln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1231488" y="3575997"/>
                <a:ext cx="1905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 flipV="1">
              <a:off x="1447800" y="3579566"/>
              <a:ext cx="1752600" cy="6451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22" name="Picture 2" descr="C:\Users\wang\Documents\MyData\data\itop\coamps_coup\12W\itop_coamps_sndng_posit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7" t="5685" r="12818" b="56042"/>
            <a:stretch/>
          </p:blipFill>
          <p:spPr bwMode="auto">
            <a:xfrm>
              <a:off x="11262" y="918779"/>
              <a:ext cx="2357040" cy="1976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09600" y="3048000"/>
              <a:ext cx="11430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SAT, 09/22/2010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8600" y="914400"/>
              <a:ext cx="16002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COAMPS, 09/19/2010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ang\Documents\MyData\MAT07A_work\itop_drop_col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4" t="54909" r="6942" b="3035"/>
          <a:stretch/>
        </p:blipFill>
        <p:spPr bwMode="auto">
          <a:xfrm>
            <a:off x="0" y="3849539"/>
            <a:ext cx="3941182" cy="293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1215" y="178713"/>
            <a:ext cx="480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PBL structure and cold wake</a:t>
            </a:r>
            <a:endParaRPr lang="en-US" sz="2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407756" y="3962400"/>
            <a:ext cx="470248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Wind speed have stronger shear at lower levels over cold wake.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COAMPS TKE is significantly reduced.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PBL height decreases.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Wind speed is reduced.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789" y="3962400"/>
            <a:ext cx="1349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Dropsondes</a:t>
            </a:r>
            <a:endParaRPr lang="en-US" sz="1600" dirty="0" smtClean="0"/>
          </a:p>
          <a:p>
            <a:r>
              <a:rPr lang="en-US" sz="1600" dirty="0" smtClean="0"/>
              <a:t>9/18</a:t>
            </a:r>
          </a:p>
          <a:p>
            <a:r>
              <a:rPr lang="en-US" sz="1600" dirty="0" smtClean="0"/>
              <a:t>Cold wake</a:t>
            </a:r>
            <a:endParaRPr lang="en-US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2436" y="685800"/>
            <a:ext cx="7882364" cy="3046605"/>
            <a:chOff x="0" y="394062"/>
            <a:chExt cx="7882364" cy="3046605"/>
          </a:xfrm>
        </p:grpSpPr>
        <p:pic>
          <p:nvPicPr>
            <p:cNvPr id="2050" name="Picture 2" descr="C:\Users\wang\Documents\MyData\data\itop\coamps_coup\12W\itop_coamps_ocn_temp_1dc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0" t="53618" r="6961" b="1697"/>
            <a:stretch/>
          </p:blipFill>
          <p:spPr bwMode="auto">
            <a:xfrm>
              <a:off x="0" y="394062"/>
              <a:ext cx="7882364" cy="3046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286000" y="5334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COAMPS Wind speed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29400" y="5334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COAMPS</a:t>
              </a:r>
            </a:p>
            <a:p>
              <a:r>
                <a:rPr lang="en-US" dirty="0" smtClean="0"/>
                <a:t>TKE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00800" y="2009514"/>
              <a:ext cx="1165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Pre-Storm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24400" y="1371600"/>
              <a:ext cx="11658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Cold wake</a:t>
              </a:r>
            </a:p>
            <a:p>
              <a:r>
                <a:rPr lang="en-US" dirty="0" smtClean="0"/>
                <a:t>9/18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70883" y="2466200"/>
              <a:ext cx="533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9/19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1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8691" y="36794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COAMPS Ocean Mixed Layer Evolution 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wang\Documents\MyData\data\itop\coamps_coup\12W\itop_coamps_sst_locati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5339" r="56994" b="57106"/>
          <a:stretch/>
        </p:blipFill>
        <p:spPr bwMode="auto">
          <a:xfrm>
            <a:off x="69273" y="1066800"/>
            <a:ext cx="2658036" cy="221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522345"/>
            <a:ext cx="2819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Different behaviors of ocean mixed layers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X: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nertial pumping has amplitude 20 m, strongly modulating mixed layer.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O: Little up-down-welling. Mixed layer depth increases due to the entrainment.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58036" y="1066800"/>
            <a:ext cx="6291072" cy="5279136"/>
            <a:chOff x="2658036" y="1197864"/>
            <a:chExt cx="6291072" cy="5279136"/>
          </a:xfrm>
        </p:grpSpPr>
        <p:pic>
          <p:nvPicPr>
            <p:cNvPr id="1026" name="Picture 2" descr="C:\Users\wang\Documents\MyData\data\itop\coamps_coup\12W\itop_coamps_ocn_temp_1da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" t="2000" r="8916" b="1778"/>
            <a:stretch/>
          </p:blipFill>
          <p:spPr bwMode="auto">
            <a:xfrm>
              <a:off x="2658036" y="1197864"/>
              <a:ext cx="6291072" cy="5279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429000" y="15240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9000" y="413829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29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</TotalTime>
  <Words>909</Words>
  <Application>Microsoft Office PowerPoint</Application>
  <PresentationFormat>On-screen Show (4:3)</PresentationFormat>
  <Paragraphs>173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Dr. Shouping</dc:creator>
  <cp:lastModifiedBy>Wang, Dr. Shouping</cp:lastModifiedBy>
  <cp:revision>173</cp:revision>
  <dcterms:created xsi:type="dcterms:W3CDTF">2011-05-05T04:33:38Z</dcterms:created>
  <dcterms:modified xsi:type="dcterms:W3CDTF">2011-05-18T13:04:50Z</dcterms:modified>
</cp:coreProperties>
</file>