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4"/>
  </p:notesMasterIdLst>
  <p:sldIdLst>
    <p:sldId id="257" r:id="rId2"/>
    <p:sldId id="259" r:id="rId3"/>
    <p:sldId id="260" r:id="rId4"/>
    <p:sldId id="263" r:id="rId5"/>
    <p:sldId id="261" r:id="rId6"/>
    <p:sldId id="276" r:id="rId7"/>
    <p:sldId id="272" r:id="rId8"/>
    <p:sldId id="271" r:id="rId9"/>
    <p:sldId id="275" r:id="rId10"/>
    <p:sldId id="280" r:id="rId11"/>
    <p:sldId id="270" r:id="rId12"/>
    <p:sldId id="281" r:id="rId1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3399"/>
    <a:srgbClr val="FF0066"/>
    <a:srgbClr val="FF6600"/>
    <a:srgbClr val="92D050"/>
    <a:srgbClr val="FFFF66"/>
  </p:clrMru>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9833" autoAdjust="0"/>
  </p:normalViewPr>
  <p:slideViewPr>
    <p:cSldViewPr snapToObjects="1" showGuides="1">
      <p:cViewPr varScale="1">
        <p:scale>
          <a:sx n="70" d="100"/>
          <a:sy n="70" d="100"/>
        </p:scale>
        <p:origin x="-588" y="-108"/>
      </p:cViewPr>
      <p:guideLst>
        <p:guide orient="horz" pos="2387"/>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EBBA0-ADA2-486D-9E79-1761801719CE}" type="datetimeFigureOut">
              <a:rPr lang="zh-TW" altLang="en-US" smtClean="0"/>
              <a:pPr/>
              <a:t>2011/5/18</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0770E7-494C-4D41-90B4-9B461ECCFA9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baseline="0" dirty="0" smtClean="0"/>
              <a:t>Direction of Energy reverses in these two regions</a:t>
            </a:r>
            <a:endParaRPr lang="zh-TW" altLang="en-US" dirty="0"/>
          </a:p>
        </p:txBody>
      </p:sp>
      <p:sp>
        <p:nvSpPr>
          <p:cNvPr id="4" name="Slide Number Placeholder 3"/>
          <p:cNvSpPr>
            <a:spLocks noGrp="1"/>
          </p:cNvSpPr>
          <p:nvPr>
            <p:ph type="sldNum" sz="quarter" idx="10"/>
          </p:nvPr>
        </p:nvSpPr>
        <p:spPr/>
        <p:txBody>
          <a:bodyPr/>
          <a:lstStyle/>
          <a:p>
            <a:fld id="{2E0770E7-494C-4D41-90B4-9B461ECCFA91}" type="slidenum">
              <a:rPr lang="zh-TW" altLang="en-US" smtClean="0"/>
              <a:pPr/>
              <a:t>3</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Still need model</a:t>
            </a:r>
            <a:r>
              <a:rPr lang="en-US" altLang="zh-TW" baseline="0" dirty="0" smtClean="0"/>
              <a:t> to tell the whole story</a:t>
            </a:r>
            <a:endParaRPr lang="zh-TW" altLang="en-US" dirty="0"/>
          </a:p>
        </p:txBody>
      </p:sp>
      <p:sp>
        <p:nvSpPr>
          <p:cNvPr id="4" name="Slide Number Placeholder 3"/>
          <p:cNvSpPr>
            <a:spLocks noGrp="1"/>
          </p:cNvSpPr>
          <p:nvPr>
            <p:ph type="sldNum" sz="quarter" idx="10"/>
          </p:nvPr>
        </p:nvSpPr>
        <p:spPr/>
        <p:txBody>
          <a:bodyPr/>
          <a:lstStyle/>
          <a:p>
            <a:fld id="{2E0770E7-494C-4D41-90B4-9B461ECCFA91}" type="slidenum">
              <a:rPr lang="zh-TW" altLang="en-US" smtClean="0"/>
              <a:pPr/>
              <a:t>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Using</a:t>
            </a:r>
            <a:r>
              <a:rPr lang="en-US" altLang="zh-TW" baseline="0" dirty="0" smtClean="0"/>
              <a:t> CWRF, Brandon has mentioned it. </a:t>
            </a:r>
          </a:p>
          <a:p>
            <a:r>
              <a:rPr lang="en-US" altLang="zh-TW" baseline="0" dirty="0" smtClean="0"/>
              <a:t>Results is surprising!  There is almost no impact of ocean coupling on storm intensity? </a:t>
            </a:r>
          </a:p>
          <a:p>
            <a:r>
              <a:rPr lang="en-US" altLang="zh-TW" baseline="0" dirty="0" smtClean="0"/>
              <a:t>CWRF generate cooling~ 2 </a:t>
            </a:r>
            <a:r>
              <a:rPr lang="en-US" altLang="zh-TW" baseline="0" dirty="0" err="1" smtClean="0"/>
              <a:t>oC</a:t>
            </a:r>
            <a:endParaRPr lang="en-US" altLang="zh-TW" baseline="0" dirty="0" smtClean="0"/>
          </a:p>
          <a:p>
            <a:r>
              <a:rPr lang="en-US" altLang="zh-TW" baseline="0" dirty="0" smtClean="0"/>
              <a:t>Structure is different.  </a:t>
            </a:r>
          </a:p>
          <a:p>
            <a:r>
              <a:rPr lang="en-US" altLang="zh-TW" baseline="0" dirty="0" smtClean="0"/>
              <a:t>No small eyewall</a:t>
            </a:r>
            <a:endParaRPr lang="zh-TW" altLang="en-US" dirty="0"/>
          </a:p>
        </p:txBody>
      </p:sp>
      <p:sp>
        <p:nvSpPr>
          <p:cNvPr id="4" name="Slide Number Placeholder 3"/>
          <p:cNvSpPr>
            <a:spLocks noGrp="1"/>
          </p:cNvSpPr>
          <p:nvPr>
            <p:ph type="sldNum" sz="quarter" idx="10"/>
          </p:nvPr>
        </p:nvSpPr>
        <p:spPr/>
        <p:txBody>
          <a:bodyPr/>
          <a:lstStyle/>
          <a:p>
            <a:fld id="{2E0770E7-494C-4D41-90B4-9B461ECCFA91}" type="slidenum">
              <a:rPr lang="zh-TW" altLang="en-US" smtClean="0"/>
              <a:pPr/>
              <a:t>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baseline="0" dirty="0" smtClean="0"/>
              <a:t>Two method to examine the property of fluid</a:t>
            </a:r>
          </a:p>
          <a:p>
            <a:pPr marL="228600" indent="-228600">
              <a:buAutoNum type="arabicParenR"/>
            </a:pPr>
            <a:r>
              <a:rPr lang="en-US" baseline="0" dirty="0" smtClean="0"/>
              <a:t>Trajectory </a:t>
            </a:r>
            <a:r>
              <a:rPr lang="en-US" baseline="0" dirty="0" smtClean="0"/>
              <a:t>is an undiluted air parcel </a:t>
            </a:r>
            <a:r>
              <a:rPr lang="en-US" baseline="0" dirty="0" err="1" smtClean="0"/>
              <a:t>advected</a:t>
            </a:r>
            <a:r>
              <a:rPr lang="en-US" baseline="0" dirty="0" smtClean="0"/>
              <a:t> by wind only</a:t>
            </a:r>
          </a:p>
          <a:p>
            <a:pPr marL="228600" indent="-228600">
              <a:buAutoNum type="arabicParenR"/>
            </a:pPr>
            <a:r>
              <a:rPr lang="en-US" baseline="0" dirty="0" smtClean="0"/>
              <a:t>No such thing in </a:t>
            </a:r>
            <a:r>
              <a:rPr lang="en-US" baseline="0" dirty="0" err="1" smtClean="0"/>
              <a:t>Hurrincanes</a:t>
            </a:r>
            <a:endParaRPr lang="en-US" baseline="0" dirty="0" smtClean="0"/>
          </a:p>
          <a:p>
            <a:pPr marL="228600" indent="-228600">
              <a:buAutoNum type="arabicParenR"/>
            </a:pPr>
            <a:r>
              <a:rPr lang="en-US" baseline="0" dirty="0" smtClean="0"/>
              <a:t>In contrast to trajectory, tracer is an air mass which includes advection, turbulent mixing and molecular diffusion.  The extra sink term here indicate the leaking of tracer at the lateral boundary in WRF.</a:t>
            </a:r>
            <a:endParaRPr lang="en-US" dirty="0"/>
          </a:p>
        </p:txBody>
      </p:sp>
      <p:sp>
        <p:nvSpPr>
          <p:cNvPr id="4" name="Slide Number Placeholder 3"/>
          <p:cNvSpPr>
            <a:spLocks noGrp="1"/>
          </p:cNvSpPr>
          <p:nvPr>
            <p:ph type="sldNum" sz="quarter" idx="10"/>
          </p:nvPr>
        </p:nvSpPr>
        <p:spPr/>
        <p:txBody>
          <a:bodyPr/>
          <a:lstStyle/>
          <a:p>
            <a:fld id="{28C7A008-21FF-A945-ABBE-3DC8ABA0AC36}"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altLang="zh-TW" baseline="0" dirty="0" smtClean="0"/>
              <a:t>Trajectory / tracer starts from cold wake, but it was warm air </a:t>
            </a:r>
            <a:r>
              <a:rPr lang="en-US" altLang="zh-TW" baseline="0" dirty="0" err="1" smtClean="0"/>
              <a:t>origionally</a:t>
            </a:r>
            <a:endParaRPr lang="en-US" altLang="zh-TW" baseline="0" dirty="0" smtClean="0"/>
          </a:p>
          <a:p>
            <a:pPr marL="228600" indent="-228600">
              <a:buAutoNum type="arabicParenR"/>
            </a:pPr>
            <a:r>
              <a:rPr lang="en-US" altLang="zh-TW" baseline="0" dirty="0" smtClean="0"/>
              <a:t>Cooling down then getting energy again </a:t>
            </a:r>
            <a:endParaRPr lang="zh-TW" altLang="en-US" dirty="0"/>
          </a:p>
        </p:txBody>
      </p:sp>
      <p:sp>
        <p:nvSpPr>
          <p:cNvPr id="4" name="Slide Number Placeholder 3"/>
          <p:cNvSpPr>
            <a:spLocks noGrp="1"/>
          </p:cNvSpPr>
          <p:nvPr>
            <p:ph type="sldNum" sz="quarter" idx="10"/>
          </p:nvPr>
        </p:nvSpPr>
        <p:spPr/>
        <p:txBody>
          <a:bodyPr/>
          <a:lstStyle/>
          <a:p>
            <a:fld id="{2E0770E7-494C-4D41-90B4-9B461ECCFA91}" type="slidenum">
              <a:rPr lang="zh-TW" altLang="en-US" smtClean="0"/>
              <a:pPr/>
              <a:t>8</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2E0770E7-494C-4D41-90B4-9B461ECCFA91}" type="slidenum">
              <a:rPr lang="zh-TW" altLang="en-US" smtClean="0"/>
              <a:pPr/>
              <a:t>10</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TW" dirty="0" smtClean="0"/>
              <a:t>The domain averaged</a:t>
            </a:r>
            <a:r>
              <a:rPr lang="en-US" altLang="zh-TW" baseline="0" dirty="0" smtClean="0"/>
              <a:t> surface fluxes is not a deterministic effect, it is not proportional to intensity. </a:t>
            </a:r>
          </a:p>
          <a:p>
            <a:r>
              <a:rPr lang="en-US" altLang="zh-TW" baseline="0" dirty="0" smtClean="0"/>
              <a:t>However the high energy that enters eyewall is important and that is determined by storm structure.</a:t>
            </a:r>
          </a:p>
          <a:p>
            <a:endParaRPr lang="en-US" altLang="zh-TW" baseline="0" dirty="0" smtClean="0"/>
          </a:p>
          <a:p>
            <a:r>
              <a:rPr lang="en-US" altLang="zh-TW" baseline="0" dirty="0" smtClean="0"/>
              <a:t> But storm </a:t>
            </a:r>
            <a:r>
              <a:rPr lang="en-US" altLang="zh-TW" baseline="0" dirty="0" err="1" smtClean="0"/>
              <a:t>sctructure</a:t>
            </a:r>
            <a:r>
              <a:rPr lang="en-US" altLang="zh-TW" baseline="0" dirty="0" smtClean="0"/>
              <a:t> is important, High energy air enters the eyewall is critical to storm intensity. </a:t>
            </a:r>
            <a:endParaRPr lang="zh-TW" altLang="en-US" dirty="0"/>
          </a:p>
        </p:txBody>
      </p:sp>
      <p:sp>
        <p:nvSpPr>
          <p:cNvPr id="4" name="Slide Number Placeholder 3"/>
          <p:cNvSpPr>
            <a:spLocks noGrp="1"/>
          </p:cNvSpPr>
          <p:nvPr>
            <p:ph type="sldNum" sz="quarter" idx="10"/>
          </p:nvPr>
        </p:nvSpPr>
        <p:spPr/>
        <p:txBody>
          <a:bodyPr/>
          <a:lstStyle/>
          <a:p>
            <a:fld id="{2E0770E7-494C-4D41-90B4-9B461ECCFA91}" type="slidenum">
              <a:rPr lang="zh-TW" altLang="en-US" smtClean="0"/>
              <a:pPr/>
              <a:t>11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ltLang="zh-TW"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ltLang="zh-TW"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0E17B24-F28C-47F1-995B-C06745F791D4}" type="datetimeFigureOut">
              <a:rPr lang="zh-TW" altLang="en-US" smtClean="0"/>
              <a:pPr/>
              <a:t>2011/5/18</a:t>
            </a:fld>
            <a:endParaRPr lang="zh-TW"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716C2E0-6F80-4288-9D3E-779C045239D5}"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altLang="zh-TW"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altLang="zh-TW" smtClean="0"/>
              <a:t>Click to edit Master text styles</a:t>
            </a:r>
          </a:p>
          <a:p>
            <a:pPr lvl="1" eaLnBrk="1" latinLnBrk="0" hangingPunct="1"/>
            <a:r>
              <a:rPr lang="en-US" altLang="zh-TW" smtClean="0"/>
              <a:t>Second level</a:t>
            </a:r>
          </a:p>
          <a:p>
            <a:pPr lvl="2" eaLnBrk="1" latinLnBrk="0" hangingPunct="1"/>
            <a:r>
              <a:rPr lang="en-US" altLang="zh-TW" smtClean="0"/>
              <a:t>Third level</a:t>
            </a:r>
          </a:p>
          <a:p>
            <a:pPr lvl="3" eaLnBrk="1" latinLnBrk="0" hangingPunct="1"/>
            <a:r>
              <a:rPr lang="en-US" altLang="zh-TW" smtClean="0"/>
              <a:t>Fourth level</a:t>
            </a:r>
          </a:p>
          <a:p>
            <a:pPr lvl="4" eaLnBrk="1" latinLnBrk="0" hangingPunct="1"/>
            <a:r>
              <a:rPr lang="en-US" altLang="zh-TW" smtClean="0"/>
              <a:t>Fifth level</a:t>
            </a:r>
            <a:endParaRPr kumimoji="0" lang="en-US"/>
          </a:p>
        </p:txBody>
      </p:sp>
      <p:sp>
        <p:nvSpPr>
          <p:cNvPr id="4" name="Date Placeholder 3"/>
          <p:cNvSpPr>
            <a:spLocks noGrp="1"/>
          </p:cNvSpPr>
          <p:nvPr>
            <p:ph type="dt" sz="half" idx="10"/>
          </p:nvPr>
        </p:nvSpPr>
        <p:spPr/>
        <p:txBody>
          <a:bodyPr/>
          <a:lstStyle>
            <a:extLst/>
          </a:lstStyle>
          <a:p>
            <a:fld id="{10E17B24-F28C-47F1-995B-C06745F791D4}" type="datetimeFigureOut">
              <a:rPr lang="zh-TW" altLang="en-US" smtClean="0"/>
              <a:pPr/>
              <a:t>2011/5/18</a:t>
            </a:fld>
            <a:endParaRPr lang="zh-TW" altLang="en-US"/>
          </a:p>
        </p:txBody>
      </p:sp>
      <p:sp>
        <p:nvSpPr>
          <p:cNvPr id="5" name="Footer Placeholder 4"/>
          <p:cNvSpPr>
            <a:spLocks noGrp="1"/>
          </p:cNvSpPr>
          <p:nvPr>
            <p:ph type="ftr" sz="quarter" idx="11"/>
          </p:nvPr>
        </p:nvSpPr>
        <p:spPr/>
        <p:txBody>
          <a:bodyPr/>
          <a:lstStyle>
            <a:extLst/>
          </a:lstStyle>
          <a:p>
            <a:endParaRPr lang="zh-TW" altLang="en-US"/>
          </a:p>
        </p:txBody>
      </p:sp>
      <p:sp>
        <p:nvSpPr>
          <p:cNvPr id="6" name="Slide Number Placeholder 5"/>
          <p:cNvSpPr>
            <a:spLocks noGrp="1"/>
          </p:cNvSpPr>
          <p:nvPr>
            <p:ph type="sldNum" sz="quarter" idx="12"/>
          </p:nvPr>
        </p:nvSpPr>
        <p:spPr/>
        <p:txBody>
          <a:bodyPr/>
          <a:lstStyle>
            <a:extLst/>
          </a:lstStyle>
          <a:p>
            <a:fld id="{E716C2E0-6F80-4288-9D3E-779C045239D5}"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altLang="zh-TW"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altLang="zh-TW" smtClean="0"/>
              <a:t>Click to edit Master text styles</a:t>
            </a:r>
          </a:p>
          <a:p>
            <a:pPr lvl="1" eaLnBrk="1" latinLnBrk="0" hangingPunct="1"/>
            <a:r>
              <a:rPr lang="en-US" altLang="zh-TW" smtClean="0"/>
              <a:t>Second level</a:t>
            </a:r>
          </a:p>
          <a:p>
            <a:pPr lvl="2" eaLnBrk="1" latinLnBrk="0" hangingPunct="1"/>
            <a:r>
              <a:rPr lang="en-US" altLang="zh-TW" smtClean="0"/>
              <a:t>Third level</a:t>
            </a:r>
          </a:p>
          <a:p>
            <a:pPr lvl="3" eaLnBrk="1" latinLnBrk="0" hangingPunct="1"/>
            <a:r>
              <a:rPr lang="en-US" altLang="zh-TW" smtClean="0"/>
              <a:t>Fourth level</a:t>
            </a:r>
          </a:p>
          <a:p>
            <a:pPr lvl="4" eaLnBrk="1" latinLnBrk="0" hangingPunct="1"/>
            <a:r>
              <a:rPr lang="en-US" altLang="zh-TW" smtClean="0"/>
              <a:t>Fifth level</a:t>
            </a:r>
            <a:endParaRPr kumimoji="0" lang="en-US"/>
          </a:p>
        </p:txBody>
      </p:sp>
      <p:sp>
        <p:nvSpPr>
          <p:cNvPr id="4" name="Date Placeholder 3"/>
          <p:cNvSpPr>
            <a:spLocks noGrp="1"/>
          </p:cNvSpPr>
          <p:nvPr>
            <p:ph type="dt" sz="half" idx="10"/>
          </p:nvPr>
        </p:nvSpPr>
        <p:spPr/>
        <p:txBody>
          <a:bodyPr/>
          <a:lstStyle>
            <a:extLst/>
          </a:lstStyle>
          <a:p>
            <a:fld id="{10E17B24-F28C-47F1-995B-C06745F791D4}" type="datetimeFigureOut">
              <a:rPr lang="zh-TW" altLang="en-US" smtClean="0"/>
              <a:pPr/>
              <a:t>2011/5/18</a:t>
            </a:fld>
            <a:endParaRPr lang="zh-TW" altLang="en-US"/>
          </a:p>
        </p:txBody>
      </p:sp>
      <p:sp>
        <p:nvSpPr>
          <p:cNvPr id="5" name="Footer Placeholder 4"/>
          <p:cNvSpPr>
            <a:spLocks noGrp="1"/>
          </p:cNvSpPr>
          <p:nvPr>
            <p:ph type="ftr" sz="quarter" idx="11"/>
          </p:nvPr>
        </p:nvSpPr>
        <p:spPr/>
        <p:txBody>
          <a:bodyPr/>
          <a:lstStyle>
            <a:extLst/>
          </a:lstStyle>
          <a:p>
            <a:endParaRPr lang="zh-TW" altLang="en-US"/>
          </a:p>
        </p:txBody>
      </p:sp>
      <p:sp>
        <p:nvSpPr>
          <p:cNvPr id="6" name="Slide Number Placeholder 5"/>
          <p:cNvSpPr>
            <a:spLocks noGrp="1"/>
          </p:cNvSpPr>
          <p:nvPr>
            <p:ph type="sldNum" sz="quarter" idx="12"/>
          </p:nvPr>
        </p:nvSpPr>
        <p:spPr/>
        <p:txBody>
          <a:bodyPr/>
          <a:lstStyle>
            <a:extLst/>
          </a:lstStyle>
          <a:p>
            <a:fld id="{E716C2E0-6F80-4288-9D3E-779C045239D5}"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altLang="zh-TW" smtClean="0"/>
              <a:t>Click to edit Master text styles</a:t>
            </a:r>
          </a:p>
          <a:p>
            <a:pPr lvl="1" eaLnBrk="1" latinLnBrk="0" hangingPunct="1"/>
            <a:r>
              <a:rPr lang="en-US" altLang="zh-TW" smtClean="0"/>
              <a:t>Second level</a:t>
            </a:r>
          </a:p>
          <a:p>
            <a:pPr lvl="2" eaLnBrk="1" latinLnBrk="0" hangingPunct="1"/>
            <a:r>
              <a:rPr lang="en-US" altLang="zh-TW" smtClean="0"/>
              <a:t>Third level</a:t>
            </a:r>
          </a:p>
          <a:p>
            <a:pPr lvl="3" eaLnBrk="1" latinLnBrk="0" hangingPunct="1"/>
            <a:r>
              <a:rPr lang="en-US" altLang="zh-TW" smtClean="0"/>
              <a:t>Fourth level</a:t>
            </a:r>
          </a:p>
          <a:p>
            <a:pPr lvl="4" eaLnBrk="1" latinLnBrk="0" hangingPunct="1"/>
            <a:r>
              <a:rPr lang="en-US" altLang="zh-TW" smtClean="0"/>
              <a:t>Fifth level</a:t>
            </a:r>
            <a:endParaRPr kumimoji="0" lang="en-US"/>
          </a:p>
        </p:txBody>
      </p:sp>
      <p:sp>
        <p:nvSpPr>
          <p:cNvPr id="4" name="Date Placeholder 3"/>
          <p:cNvSpPr>
            <a:spLocks noGrp="1"/>
          </p:cNvSpPr>
          <p:nvPr>
            <p:ph type="dt" sz="half" idx="10"/>
          </p:nvPr>
        </p:nvSpPr>
        <p:spPr/>
        <p:txBody>
          <a:bodyPr/>
          <a:lstStyle>
            <a:extLst/>
          </a:lstStyle>
          <a:p>
            <a:fld id="{10E17B24-F28C-47F1-995B-C06745F791D4}" type="datetimeFigureOut">
              <a:rPr lang="zh-TW" altLang="en-US" smtClean="0"/>
              <a:pPr/>
              <a:t>2011/5/18</a:t>
            </a:fld>
            <a:endParaRPr lang="zh-TW" altLang="en-US"/>
          </a:p>
        </p:txBody>
      </p:sp>
      <p:sp>
        <p:nvSpPr>
          <p:cNvPr id="5" name="Footer Placeholder 4"/>
          <p:cNvSpPr>
            <a:spLocks noGrp="1"/>
          </p:cNvSpPr>
          <p:nvPr>
            <p:ph type="ftr" sz="quarter" idx="11"/>
          </p:nvPr>
        </p:nvSpPr>
        <p:spPr/>
        <p:txBody>
          <a:bodyPr/>
          <a:lstStyle>
            <a:extLst/>
          </a:lstStyle>
          <a:p>
            <a:endParaRPr lang="zh-TW" altLang="en-US"/>
          </a:p>
        </p:txBody>
      </p:sp>
      <p:sp>
        <p:nvSpPr>
          <p:cNvPr id="6" name="Slide Number Placeholder 5"/>
          <p:cNvSpPr>
            <a:spLocks noGrp="1"/>
          </p:cNvSpPr>
          <p:nvPr>
            <p:ph type="sldNum" sz="quarter" idx="12"/>
          </p:nvPr>
        </p:nvSpPr>
        <p:spPr/>
        <p:txBody>
          <a:bodyPr/>
          <a:lstStyle>
            <a:extLst/>
          </a:lstStyle>
          <a:p>
            <a:fld id="{E716C2E0-6F80-4288-9D3E-779C045239D5}" type="slidenum">
              <a:rPr lang="zh-TW" altLang="en-US" smtClean="0"/>
              <a:pPr/>
              <a:t>‹#›</a:t>
            </a:fld>
            <a:endParaRPr lang="zh-TW" altLang="en-US"/>
          </a:p>
        </p:txBody>
      </p:sp>
      <p:sp>
        <p:nvSpPr>
          <p:cNvPr id="7" name="Title 6"/>
          <p:cNvSpPr>
            <a:spLocks noGrp="1"/>
          </p:cNvSpPr>
          <p:nvPr>
            <p:ph type="title"/>
          </p:nvPr>
        </p:nvSpPr>
        <p:spPr/>
        <p:txBody>
          <a:bodyPr rtlCol="0"/>
          <a:lstStyle>
            <a:extLst/>
          </a:lstStyle>
          <a:p>
            <a:r>
              <a:rPr kumimoji="0" lang="en-US" altLang="zh-TW"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ltLang="zh-TW"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ltLang="zh-TW" smtClean="0"/>
              <a:t>Click to edit Master text styles</a:t>
            </a:r>
          </a:p>
        </p:txBody>
      </p:sp>
      <p:sp>
        <p:nvSpPr>
          <p:cNvPr id="4" name="Date Placeholder 3"/>
          <p:cNvSpPr>
            <a:spLocks noGrp="1"/>
          </p:cNvSpPr>
          <p:nvPr>
            <p:ph type="dt" sz="half" idx="10"/>
          </p:nvPr>
        </p:nvSpPr>
        <p:spPr/>
        <p:txBody>
          <a:bodyPr/>
          <a:lstStyle>
            <a:extLst/>
          </a:lstStyle>
          <a:p>
            <a:fld id="{10E17B24-F28C-47F1-995B-C06745F791D4}" type="datetimeFigureOut">
              <a:rPr lang="zh-TW" altLang="en-US" smtClean="0"/>
              <a:pPr/>
              <a:t>2011/5/18</a:t>
            </a:fld>
            <a:endParaRPr lang="zh-TW" altLang="en-US"/>
          </a:p>
        </p:txBody>
      </p:sp>
      <p:sp>
        <p:nvSpPr>
          <p:cNvPr id="5" name="Footer Placeholder 4"/>
          <p:cNvSpPr>
            <a:spLocks noGrp="1"/>
          </p:cNvSpPr>
          <p:nvPr>
            <p:ph type="ftr" sz="quarter" idx="11"/>
          </p:nvPr>
        </p:nvSpPr>
        <p:spPr/>
        <p:txBody>
          <a:bodyPr/>
          <a:lstStyle>
            <a:extLst/>
          </a:lstStyle>
          <a:p>
            <a:endParaRPr lang="zh-TW" altLang="en-US"/>
          </a:p>
        </p:txBody>
      </p:sp>
      <p:sp>
        <p:nvSpPr>
          <p:cNvPr id="6" name="Slide Number Placeholder 5"/>
          <p:cNvSpPr>
            <a:spLocks noGrp="1"/>
          </p:cNvSpPr>
          <p:nvPr>
            <p:ph type="sldNum" sz="quarter" idx="12"/>
          </p:nvPr>
        </p:nvSpPr>
        <p:spPr/>
        <p:txBody>
          <a:bodyPr/>
          <a:lstStyle>
            <a:extLst/>
          </a:lstStyle>
          <a:p>
            <a:fld id="{E716C2E0-6F80-4288-9D3E-779C045239D5}" type="slidenum">
              <a:rPr lang="zh-TW" altLang="en-US" smtClean="0"/>
              <a:pPr/>
              <a:t>‹#›</a:t>
            </a:fld>
            <a:endParaRPr lang="zh-TW"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ltLang="zh-TW" smtClean="0"/>
              <a:t>Click to edit Master text styles</a:t>
            </a:r>
          </a:p>
          <a:p>
            <a:pPr lvl="1" eaLnBrk="1" latinLnBrk="0" hangingPunct="1"/>
            <a:r>
              <a:rPr lang="en-US" altLang="zh-TW" smtClean="0"/>
              <a:t>Second level</a:t>
            </a:r>
          </a:p>
          <a:p>
            <a:pPr lvl="2" eaLnBrk="1" latinLnBrk="0" hangingPunct="1"/>
            <a:r>
              <a:rPr lang="en-US" altLang="zh-TW" smtClean="0"/>
              <a:t>Third level</a:t>
            </a:r>
          </a:p>
          <a:p>
            <a:pPr lvl="3" eaLnBrk="1" latinLnBrk="0" hangingPunct="1"/>
            <a:r>
              <a:rPr lang="en-US" altLang="zh-TW" smtClean="0"/>
              <a:t>Fourth level</a:t>
            </a:r>
          </a:p>
          <a:p>
            <a:pPr lvl="4" eaLnBrk="1" latinLnBrk="0" hangingPunct="1"/>
            <a:r>
              <a:rPr lang="en-US" altLang="zh-TW"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ltLang="zh-TW" smtClean="0"/>
              <a:t>Click to edit Master text styles</a:t>
            </a:r>
          </a:p>
          <a:p>
            <a:pPr lvl="1" eaLnBrk="1" latinLnBrk="0" hangingPunct="1"/>
            <a:r>
              <a:rPr lang="en-US" altLang="zh-TW" smtClean="0"/>
              <a:t>Second level</a:t>
            </a:r>
          </a:p>
          <a:p>
            <a:pPr lvl="2" eaLnBrk="1" latinLnBrk="0" hangingPunct="1"/>
            <a:r>
              <a:rPr lang="en-US" altLang="zh-TW" smtClean="0"/>
              <a:t>Third level</a:t>
            </a:r>
          </a:p>
          <a:p>
            <a:pPr lvl="3" eaLnBrk="1" latinLnBrk="0" hangingPunct="1"/>
            <a:r>
              <a:rPr lang="en-US" altLang="zh-TW" smtClean="0"/>
              <a:t>Fourth level</a:t>
            </a:r>
          </a:p>
          <a:p>
            <a:pPr lvl="4" eaLnBrk="1" latinLnBrk="0" hangingPunct="1"/>
            <a:r>
              <a:rPr lang="en-US" altLang="zh-TW" smtClean="0"/>
              <a:t>Fifth level</a:t>
            </a:r>
            <a:endParaRPr kumimoji="0" lang="en-US"/>
          </a:p>
        </p:txBody>
      </p:sp>
      <p:sp>
        <p:nvSpPr>
          <p:cNvPr id="5" name="Date Placeholder 4"/>
          <p:cNvSpPr>
            <a:spLocks noGrp="1"/>
          </p:cNvSpPr>
          <p:nvPr>
            <p:ph type="dt" sz="half" idx="10"/>
          </p:nvPr>
        </p:nvSpPr>
        <p:spPr/>
        <p:txBody>
          <a:bodyPr/>
          <a:lstStyle>
            <a:extLst/>
          </a:lstStyle>
          <a:p>
            <a:fld id="{10E17B24-F28C-47F1-995B-C06745F791D4}" type="datetimeFigureOut">
              <a:rPr lang="zh-TW" altLang="en-US" smtClean="0"/>
              <a:pPr/>
              <a:t>2011/5/18</a:t>
            </a:fld>
            <a:endParaRPr lang="zh-TW" altLang="en-US"/>
          </a:p>
        </p:txBody>
      </p:sp>
      <p:sp>
        <p:nvSpPr>
          <p:cNvPr id="6" name="Footer Placeholder 5"/>
          <p:cNvSpPr>
            <a:spLocks noGrp="1"/>
          </p:cNvSpPr>
          <p:nvPr>
            <p:ph type="ftr" sz="quarter" idx="11"/>
          </p:nvPr>
        </p:nvSpPr>
        <p:spPr/>
        <p:txBody>
          <a:bodyPr/>
          <a:lstStyle>
            <a:extLst/>
          </a:lstStyle>
          <a:p>
            <a:endParaRPr lang="zh-TW" altLang="en-US"/>
          </a:p>
        </p:txBody>
      </p:sp>
      <p:sp>
        <p:nvSpPr>
          <p:cNvPr id="7" name="Slide Number Placeholder 6"/>
          <p:cNvSpPr>
            <a:spLocks noGrp="1"/>
          </p:cNvSpPr>
          <p:nvPr>
            <p:ph type="sldNum" sz="quarter" idx="12"/>
          </p:nvPr>
        </p:nvSpPr>
        <p:spPr/>
        <p:txBody>
          <a:bodyPr/>
          <a:lstStyle>
            <a:extLst/>
          </a:lstStyle>
          <a:p>
            <a:fld id="{E716C2E0-6F80-4288-9D3E-779C045239D5}" type="slidenum">
              <a:rPr lang="zh-TW" altLang="en-US" smtClean="0"/>
              <a:pPr/>
              <a:t>‹#›</a:t>
            </a:fld>
            <a:endParaRPr lang="zh-TW" altLang="en-US"/>
          </a:p>
        </p:txBody>
      </p:sp>
      <p:sp>
        <p:nvSpPr>
          <p:cNvPr id="8" name="Title 7"/>
          <p:cNvSpPr>
            <a:spLocks noGrp="1"/>
          </p:cNvSpPr>
          <p:nvPr>
            <p:ph type="title"/>
          </p:nvPr>
        </p:nvSpPr>
        <p:spPr/>
        <p:txBody>
          <a:bodyPr rtlCol="0"/>
          <a:lstStyle>
            <a:extLst/>
          </a:lstStyle>
          <a:p>
            <a:r>
              <a:rPr kumimoji="0" lang="en-US" altLang="zh-TW"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ltLang="zh-TW"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ltLang="zh-TW"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ltLang="zh-TW"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ltLang="zh-TW" smtClean="0"/>
              <a:t>Click to edit Master text styles</a:t>
            </a:r>
          </a:p>
          <a:p>
            <a:pPr lvl="1" eaLnBrk="1" latinLnBrk="0" hangingPunct="1"/>
            <a:r>
              <a:rPr lang="en-US" altLang="zh-TW" smtClean="0"/>
              <a:t>Second level</a:t>
            </a:r>
          </a:p>
          <a:p>
            <a:pPr lvl="2" eaLnBrk="1" latinLnBrk="0" hangingPunct="1"/>
            <a:r>
              <a:rPr lang="en-US" altLang="zh-TW" smtClean="0"/>
              <a:t>Third level</a:t>
            </a:r>
          </a:p>
          <a:p>
            <a:pPr lvl="3" eaLnBrk="1" latinLnBrk="0" hangingPunct="1"/>
            <a:r>
              <a:rPr lang="en-US" altLang="zh-TW" smtClean="0"/>
              <a:t>Fourth level</a:t>
            </a:r>
          </a:p>
          <a:p>
            <a:pPr lvl="4" eaLnBrk="1" latinLnBrk="0" hangingPunct="1"/>
            <a:r>
              <a:rPr lang="en-US" altLang="zh-TW"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ltLang="zh-TW" smtClean="0"/>
              <a:t>Click to edit Master text styles</a:t>
            </a:r>
          </a:p>
          <a:p>
            <a:pPr lvl="1" eaLnBrk="1" latinLnBrk="0" hangingPunct="1"/>
            <a:r>
              <a:rPr lang="en-US" altLang="zh-TW" smtClean="0"/>
              <a:t>Second level</a:t>
            </a:r>
          </a:p>
          <a:p>
            <a:pPr lvl="2" eaLnBrk="1" latinLnBrk="0" hangingPunct="1"/>
            <a:r>
              <a:rPr lang="en-US" altLang="zh-TW" smtClean="0"/>
              <a:t>Third level</a:t>
            </a:r>
          </a:p>
          <a:p>
            <a:pPr lvl="3" eaLnBrk="1" latinLnBrk="0" hangingPunct="1"/>
            <a:r>
              <a:rPr lang="en-US" altLang="zh-TW" smtClean="0"/>
              <a:t>Fourth level</a:t>
            </a:r>
          </a:p>
          <a:p>
            <a:pPr lvl="4" eaLnBrk="1" latinLnBrk="0" hangingPunct="1"/>
            <a:r>
              <a:rPr lang="en-US" altLang="zh-TW" smtClean="0"/>
              <a:t>Fifth level</a:t>
            </a:r>
            <a:endParaRPr kumimoji="0" lang="en-US"/>
          </a:p>
        </p:txBody>
      </p:sp>
      <p:sp>
        <p:nvSpPr>
          <p:cNvPr id="7" name="Date Placeholder 6"/>
          <p:cNvSpPr>
            <a:spLocks noGrp="1"/>
          </p:cNvSpPr>
          <p:nvPr>
            <p:ph type="dt" sz="half" idx="10"/>
          </p:nvPr>
        </p:nvSpPr>
        <p:spPr/>
        <p:txBody>
          <a:bodyPr/>
          <a:lstStyle>
            <a:extLst/>
          </a:lstStyle>
          <a:p>
            <a:fld id="{10E17B24-F28C-47F1-995B-C06745F791D4}" type="datetimeFigureOut">
              <a:rPr lang="zh-TW" altLang="en-US" smtClean="0"/>
              <a:pPr/>
              <a:t>2011/5/18</a:t>
            </a:fld>
            <a:endParaRPr lang="zh-TW" altLang="en-US"/>
          </a:p>
        </p:txBody>
      </p:sp>
      <p:sp>
        <p:nvSpPr>
          <p:cNvPr id="8" name="Footer Placeholder 7"/>
          <p:cNvSpPr>
            <a:spLocks noGrp="1"/>
          </p:cNvSpPr>
          <p:nvPr>
            <p:ph type="ftr" sz="quarter" idx="11"/>
          </p:nvPr>
        </p:nvSpPr>
        <p:spPr/>
        <p:txBody>
          <a:bodyPr/>
          <a:lstStyle>
            <a:extLst/>
          </a:lstStyle>
          <a:p>
            <a:endParaRPr lang="zh-TW" altLang="en-US"/>
          </a:p>
        </p:txBody>
      </p:sp>
      <p:sp>
        <p:nvSpPr>
          <p:cNvPr id="9" name="Slide Number Placeholder 8"/>
          <p:cNvSpPr>
            <a:spLocks noGrp="1"/>
          </p:cNvSpPr>
          <p:nvPr>
            <p:ph type="sldNum" sz="quarter" idx="12"/>
          </p:nvPr>
        </p:nvSpPr>
        <p:spPr/>
        <p:txBody>
          <a:bodyPr/>
          <a:lstStyle>
            <a:extLst/>
          </a:lstStyle>
          <a:p>
            <a:fld id="{E716C2E0-6F80-4288-9D3E-779C045239D5}"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0E17B24-F28C-47F1-995B-C06745F791D4}" type="datetimeFigureOut">
              <a:rPr lang="zh-TW" altLang="en-US" smtClean="0"/>
              <a:pPr/>
              <a:t>2011/5/18</a:t>
            </a:fld>
            <a:endParaRPr lang="zh-TW" altLang="en-US"/>
          </a:p>
        </p:txBody>
      </p:sp>
      <p:sp>
        <p:nvSpPr>
          <p:cNvPr id="4" name="Footer Placeholder 3"/>
          <p:cNvSpPr>
            <a:spLocks noGrp="1"/>
          </p:cNvSpPr>
          <p:nvPr>
            <p:ph type="ftr" sz="quarter" idx="11"/>
          </p:nvPr>
        </p:nvSpPr>
        <p:spPr/>
        <p:txBody>
          <a:bodyPr/>
          <a:lstStyle>
            <a:extLst/>
          </a:lstStyle>
          <a:p>
            <a:endParaRPr lang="zh-TW" altLang="en-US"/>
          </a:p>
        </p:txBody>
      </p:sp>
      <p:sp>
        <p:nvSpPr>
          <p:cNvPr id="5" name="Slide Number Placeholder 4"/>
          <p:cNvSpPr>
            <a:spLocks noGrp="1"/>
          </p:cNvSpPr>
          <p:nvPr>
            <p:ph type="sldNum" sz="quarter" idx="12"/>
          </p:nvPr>
        </p:nvSpPr>
        <p:spPr/>
        <p:txBody>
          <a:bodyPr/>
          <a:lstStyle>
            <a:extLst/>
          </a:lstStyle>
          <a:p>
            <a:fld id="{E716C2E0-6F80-4288-9D3E-779C045239D5}" type="slidenum">
              <a:rPr lang="zh-TW" altLang="en-US" smtClean="0"/>
              <a:pPr/>
              <a:t>‹#›</a:t>
            </a:fld>
            <a:endParaRPr lang="zh-TW" altLang="en-US"/>
          </a:p>
        </p:txBody>
      </p:sp>
      <p:sp>
        <p:nvSpPr>
          <p:cNvPr id="6" name="Title 5"/>
          <p:cNvSpPr>
            <a:spLocks noGrp="1"/>
          </p:cNvSpPr>
          <p:nvPr>
            <p:ph type="title"/>
          </p:nvPr>
        </p:nvSpPr>
        <p:spPr/>
        <p:txBody>
          <a:bodyPr rtlCol="0"/>
          <a:lstStyle>
            <a:extLst/>
          </a:lstStyle>
          <a:p>
            <a:r>
              <a:rPr kumimoji="0" lang="en-US" altLang="zh-TW"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0E17B24-F28C-47F1-995B-C06745F791D4}" type="datetimeFigureOut">
              <a:rPr lang="zh-TW" altLang="en-US" smtClean="0"/>
              <a:pPr/>
              <a:t>2011/5/18</a:t>
            </a:fld>
            <a:endParaRPr lang="zh-TW" altLang="en-US"/>
          </a:p>
        </p:txBody>
      </p:sp>
      <p:sp>
        <p:nvSpPr>
          <p:cNvPr id="3" name="Footer Placeholder 2"/>
          <p:cNvSpPr>
            <a:spLocks noGrp="1"/>
          </p:cNvSpPr>
          <p:nvPr>
            <p:ph type="ftr" sz="quarter" idx="11"/>
          </p:nvPr>
        </p:nvSpPr>
        <p:spPr/>
        <p:txBody>
          <a:bodyPr/>
          <a:lstStyle>
            <a:extLst/>
          </a:lstStyle>
          <a:p>
            <a:endParaRPr lang="zh-TW" altLang="en-US"/>
          </a:p>
        </p:txBody>
      </p:sp>
      <p:sp>
        <p:nvSpPr>
          <p:cNvPr id="4" name="Slide Number Placeholder 3"/>
          <p:cNvSpPr>
            <a:spLocks noGrp="1"/>
          </p:cNvSpPr>
          <p:nvPr>
            <p:ph type="sldNum" sz="quarter" idx="12"/>
          </p:nvPr>
        </p:nvSpPr>
        <p:spPr/>
        <p:txBody>
          <a:bodyPr/>
          <a:lstStyle>
            <a:extLst/>
          </a:lstStyle>
          <a:p>
            <a:fld id="{E716C2E0-6F80-4288-9D3E-779C045239D5}"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ltLang="zh-TW"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ltLang="zh-TW"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ltLang="zh-TW" smtClean="0"/>
              <a:t>Click to edit Master text styles</a:t>
            </a:r>
          </a:p>
          <a:p>
            <a:pPr lvl="1" eaLnBrk="1" latinLnBrk="0" hangingPunct="1"/>
            <a:r>
              <a:rPr lang="en-US" altLang="zh-TW" smtClean="0"/>
              <a:t>Second level</a:t>
            </a:r>
          </a:p>
          <a:p>
            <a:pPr lvl="2" eaLnBrk="1" latinLnBrk="0" hangingPunct="1"/>
            <a:r>
              <a:rPr lang="en-US" altLang="zh-TW" smtClean="0"/>
              <a:t>Third level</a:t>
            </a:r>
          </a:p>
          <a:p>
            <a:pPr lvl="3" eaLnBrk="1" latinLnBrk="0" hangingPunct="1"/>
            <a:r>
              <a:rPr lang="en-US" altLang="zh-TW" smtClean="0"/>
              <a:t>Fourth level</a:t>
            </a:r>
          </a:p>
          <a:p>
            <a:pPr lvl="4" eaLnBrk="1" latinLnBrk="0" hangingPunct="1"/>
            <a:r>
              <a:rPr lang="en-US" altLang="zh-TW"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0E17B24-F28C-47F1-995B-C06745F791D4}" type="datetimeFigureOut">
              <a:rPr lang="zh-TW" altLang="en-US" smtClean="0"/>
              <a:pPr/>
              <a:t>2011/5/18</a:t>
            </a:fld>
            <a:endParaRPr lang="zh-TW" altLang="en-US"/>
          </a:p>
        </p:txBody>
      </p:sp>
      <p:sp>
        <p:nvSpPr>
          <p:cNvPr id="6" name="Footer Placeholder 5"/>
          <p:cNvSpPr>
            <a:spLocks noGrp="1"/>
          </p:cNvSpPr>
          <p:nvPr>
            <p:ph type="ftr" sz="quarter" idx="11"/>
          </p:nvPr>
        </p:nvSpPr>
        <p:spPr/>
        <p:txBody>
          <a:bodyPr/>
          <a:lstStyle>
            <a:extLst/>
          </a:lstStyle>
          <a:p>
            <a:endParaRPr lang="zh-TW" altLang="en-US"/>
          </a:p>
        </p:txBody>
      </p:sp>
      <p:sp>
        <p:nvSpPr>
          <p:cNvPr id="7" name="Slide Number Placeholder 6"/>
          <p:cNvSpPr>
            <a:spLocks noGrp="1"/>
          </p:cNvSpPr>
          <p:nvPr>
            <p:ph type="sldNum" sz="quarter" idx="12"/>
          </p:nvPr>
        </p:nvSpPr>
        <p:spPr/>
        <p:txBody>
          <a:bodyPr/>
          <a:lstStyle>
            <a:extLst/>
          </a:lstStyle>
          <a:p>
            <a:fld id="{E716C2E0-6F80-4288-9D3E-779C045239D5}"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ltLang="zh-TW"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ltLang="zh-TW"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0E17B24-F28C-47F1-995B-C06745F791D4}" type="datetimeFigureOut">
              <a:rPr lang="zh-TW" altLang="en-US" smtClean="0"/>
              <a:pPr/>
              <a:t>2011/5/18</a:t>
            </a:fld>
            <a:endParaRPr lang="zh-TW" alt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716C2E0-6F80-4288-9D3E-779C045239D5}" type="slidenum">
              <a:rPr lang="zh-TW" altLang="en-US" smtClean="0"/>
              <a:pPr/>
              <a:t>‹#›</a:t>
            </a:fld>
            <a:endParaRPr lang="zh-TW"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ltLang="zh-TW"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altLang="zh-TW"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altLang="zh-TW" smtClean="0"/>
              <a:t>Click to edit Master text styles</a:t>
            </a:r>
          </a:p>
          <a:p>
            <a:pPr lvl="1" eaLnBrk="1" latinLnBrk="0" hangingPunct="1"/>
            <a:r>
              <a:rPr kumimoji="0" lang="en-US" altLang="zh-TW" smtClean="0"/>
              <a:t>Second level</a:t>
            </a:r>
          </a:p>
          <a:p>
            <a:pPr lvl="2" eaLnBrk="1" latinLnBrk="0" hangingPunct="1"/>
            <a:r>
              <a:rPr kumimoji="0" lang="en-US" altLang="zh-TW" smtClean="0"/>
              <a:t>Third level</a:t>
            </a:r>
          </a:p>
          <a:p>
            <a:pPr lvl="3" eaLnBrk="1" latinLnBrk="0" hangingPunct="1"/>
            <a:r>
              <a:rPr kumimoji="0" lang="en-US" altLang="zh-TW" smtClean="0"/>
              <a:t>Fourth level</a:t>
            </a:r>
          </a:p>
          <a:p>
            <a:pPr lvl="4" eaLnBrk="1" latinLnBrk="0" hangingPunct="1"/>
            <a:r>
              <a:rPr kumimoji="0" lang="en-US" altLang="zh-TW"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0E17B24-F28C-47F1-995B-C06745F791D4}" type="datetimeFigureOut">
              <a:rPr lang="zh-TW" altLang="en-US" smtClean="0"/>
              <a:pPr/>
              <a:t>2011/5/18</a:t>
            </a:fld>
            <a:endParaRPr lang="zh-TW"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716C2E0-6F80-4288-9D3E-779C045239D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974912" y="886668"/>
            <a:ext cx="7772400" cy="1828800"/>
          </a:xfrm>
        </p:spPr>
        <p:txBody>
          <a:bodyPr>
            <a:normAutofit/>
          </a:bodyPr>
          <a:lstStyle/>
          <a:p>
            <a:r>
              <a:rPr lang="en-US" altLang="zh-TW" sz="3600" dirty="0" smtClean="0"/>
              <a:t>Effect of Stable Boundary Layer over the Cold Wake on TC </a:t>
            </a:r>
            <a:r>
              <a:rPr lang="en-US" altLang="zh-TW" sz="3600" dirty="0" smtClean="0"/>
              <a:t>S</a:t>
            </a:r>
            <a:r>
              <a:rPr lang="en-US" altLang="zh-TW" sz="3600" dirty="0" smtClean="0"/>
              <a:t>tructure in </a:t>
            </a:r>
            <a:r>
              <a:rPr lang="en-US" altLang="zh-TW" sz="3600" dirty="0" smtClean="0"/>
              <a:t>Typhoon </a:t>
            </a:r>
            <a:r>
              <a:rPr lang="en-US" altLang="zh-TW" sz="3600" dirty="0" err="1" smtClean="0"/>
              <a:t>Fanapi</a:t>
            </a:r>
            <a:endParaRPr lang="zh-TW" altLang="en-US" sz="3600" dirty="0"/>
          </a:p>
        </p:txBody>
      </p:sp>
      <p:sp>
        <p:nvSpPr>
          <p:cNvPr id="7" name="Text Placeholder 6"/>
          <p:cNvSpPr>
            <a:spLocks noGrp="1"/>
          </p:cNvSpPr>
          <p:nvPr>
            <p:ph type="body" idx="1"/>
          </p:nvPr>
        </p:nvSpPr>
        <p:spPr>
          <a:xfrm>
            <a:off x="4175312" y="3702304"/>
            <a:ext cx="4572000" cy="1454888"/>
          </a:xfrm>
        </p:spPr>
        <p:txBody>
          <a:bodyPr/>
          <a:lstStyle/>
          <a:p>
            <a:r>
              <a:rPr lang="en-US" altLang="zh-TW" dirty="0" err="1" smtClean="0"/>
              <a:t>Chiaying</a:t>
            </a:r>
            <a:r>
              <a:rPr lang="en-US" altLang="zh-TW" dirty="0" smtClean="0"/>
              <a:t> Lee &amp; </a:t>
            </a:r>
            <a:r>
              <a:rPr lang="en-US" altLang="zh-TW" dirty="0" err="1" smtClean="0"/>
              <a:t>Shuyi</a:t>
            </a:r>
            <a:r>
              <a:rPr lang="en-US" altLang="zh-TW" dirty="0" smtClean="0"/>
              <a:t> S. Chen</a:t>
            </a:r>
          </a:p>
          <a:p>
            <a:r>
              <a:rPr lang="en-US" altLang="zh-TW" dirty="0" smtClean="0"/>
              <a:t>RSMAS/Univ. of Miami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a:spLocks noChangeArrowheads="1"/>
          </p:cNvSpPr>
          <p:nvPr/>
        </p:nvSpPr>
        <p:spPr bwMode="auto">
          <a:xfrm>
            <a:off x="4128084" y="3670438"/>
            <a:ext cx="5015916" cy="1774785"/>
          </a:xfrm>
          <a:prstGeom prst="ellipse">
            <a:avLst/>
          </a:prstGeom>
          <a:blipFill dpi="0" rotWithShape="1">
            <a:blip r:embed="rId3" cstate="print"/>
            <a:srcRect/>
            <a:stretch>
              <a:fillRect/>
            </a:stretch>
          </a:blipFill>
          <a:ln w="25400">
            <a:noFill/>
            <a:prstDash val="dash"/>
            <a:round/>
            <a:headEnd/>
            <a:tailEnd/>
          </a:ln>
        </p:spPr>
        <p:txBody>
          <a:bodyPr anchor="ctr">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0" lang="zh-TW" altLang="en-US">
              <a:solidFill>
                <a:srgbClr val="FFFFCC"/>
              </a:solidFill>
              <a:latin typeface="Century Schoolbook" charset="0"/>
            </a:endParaRPr>
          </a:p>
        </p:txBody>
      </p:sp>
      <p:grpSp>
        <p:nvGrpSpPr>
          <p:cNvPr id="45" name="Group 44"/>
          <p:cNvGrpSpPr>
            <a:grpSpLocks noChangeAspect="1"/>
          </p:cNvGrpSpPr>
          <p:nvPr/>
        </p:nvGrpSpPr>
        <p:grpSpPr>
          <a:xfrm>
            <a:off x="431540" y="3465004"/>
            <a:ext cx="6723489" cy="3339628"/>
            <a:chOff x="225425" y="3429000"/>
            <a:chExt cx="6756400" cy="3355975"/>
          </a:xfrm>
        </p:grpSpPr>
        <p:sp>
          <p:nvSpPr>
            <p:cNvPr id="80" name="Oval 79"/>
            <p:cNvSpPr>
              <a:spLocks noChangeAspect="1"/>
            </p:cNvSpPr>
            <p:nvPr/>
          </p:nvSpPr>
          <p:spPr>
            <a:xfrm>
              <a:off x="225425" y="3429000"/>
              <a:ext cx="6756400" cy="3355975"/>
            </a:xfrm>
            <a:prstGeom prst="ellipse">
              <a:avLst/>
            </a:prstGeom>
            <a:noFill/>
            <a:ln>
              <a:solidFill>
                <a:srgbClr val="FFFF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0" lang="zh-TW" altLang="en-US" dirty="0">
                <a:solidFill>
                  <a:srgbClr val="FFFFCC"/>
                </a:solidFill>
                <a:cs typeface="新細明體" charset="-120"/>
              </a:endParaRPr>
            </a:p>
          </p:txBody>
        </p:sp>
        <p:sp>
          <p:nvSpPr>
            <p:cNvPr id="81" name="Oval 80"/>
            <p:cNvSpPr/>
            <p:nvPr/>
          </p:nvSpPr>
          <p:spPr>
            <a:xfrm>
              <a:off x="1076325" y="4033838"/>
              <a:ext cx="5124450" cy="2073275"/>
            </a:xfrm>
            <a:prstGeom prst="ellipse">
              <a:avLst/>
            </a:prstGeom>
            <a:noFill/>
            <a:ln>
              <a:solidFill>
                <a:srgbClr val="FFFF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0" lang="zh-TW" altLang="en-US">
                <a:solidFill>
                  <a:srgbClr val="FFFFCC"/>
                </a:solidFill>
                <a:cs typeface="新細明體" charset="-120"/>
              </a:endParaRPr>
            </a:p>
          </p:txBody>
        </p:sp>
        <p:sp>
          <p:nvSpPr>
            <p:cNvPr id="82" name="Oval 81"/>
            <p:cNvSpPr/>
            <p:nvPr/>
          </p:nvSpPr>
          <p:spPr>
            <a:xfrm>
              <a:off x="1712913" y="4351338"/>
              <a:ext cx="3851275" cy="1385887"/>
            </a:xfrm>
            <a:prstGeom prst="ellipse">
              <a:avLst/>
            </a:prstGeom>
            <a:noFill/>
            <a:ln>
              <a:solidFill>
                <a:srgbClr val="FFFF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0" lang="zh-TW" altLang="en-US">
                <a:solidFill>
                  <a:srgbClr val="FFFFCC"/>
                </a:solidFill>
                <a:cs typeface="新細明體" charset="-120"/>
              </a:endParaRPr>
            </a:p>
          </p:txBody>
        </p:sp>
        <p:sp>
          <p:nvSpPr>
            <p:cNvPr id="83" name="Oval 82"/>
            <p:cNvSpPr/>
            <p:nvPr/>
          </p:nvSpPr>
          <p:spPr>
            <a:xfrm>
              <a:off x="2755900" y="4818063"/>
              <a:ext cx="1622425" cy="414337"/>
            </a:xfrm>
            <a:prstGeom prst="ellipse">
              <a:avLst/>
            </a:prstGeom>
            <a:noFill/>
            <a:ln>
              <a:solidFill>
                <a:srgbClr val="FFFF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0" lang="zh-TW" altLang="en-US">
                <a:solidFill>
                  <a:srgbClr val="FFFFCC"/>
                </a:solidFill>
                <a:cs typeface="新細明體" charset="-120"/>
              </a:endParaRPr>
            </a:p>
          </p:txBody>
        </p:sp>
      </p:grpSp>
      <p:sp>
        <p:nvSpPr>
          <p:cNvPr id="46" name="TextBox 11"/>
          <p:cNvSpPr txBox="1">
            <a:spLocks noChangeArrowheads="1"/>
          </p:cNvSpPr>
          <p:nvPr/>
        </p:nvSpPr>
        <p:spPr bwMode="auto">
          <a:xfrm>
            <a:off x="8085137" y="2060271"/>
            <a:ext cx="1058863" cy="369332"/>
          </a:xfrm>
          <a:prstGeom prst="rect">
            <a:avLst/>
          </a:prstGeom>
          <a:solidFill>
            <a:schemeClr val="bg1"/>
          </a:solidFill>
          <a:ln w="19050">
            <a:solidFill>
              <a:srgbClr val="0000FF"/>
            </a:solidFill>
            <a:miter lim="800000"/>
            <a:headEnd/>
            <a:tailEnd/>
          </a:ln>
        </p:spPr>
        <p:txBody>
          <a:bodyPr>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0" lang="en-US" altLang="zh-TW" dirty="0">
                <a:latin typeface="Century Schoolbook" charset="0"/>
              </a:rPr>
              <a:t>WRF</a:t>
            </a:r>
            <a:endParaRPr kumimoji="0" lang="zh-TW" altLang="en-US" dirty="0">
              <a:latin typeface="Century Schoolbook" charset="0"/>
            </a:endParaRPr>
          </a:p>
        </p:txBody>
      </p:sp>
      <p:sp>
        <p:nvSpPr>
          <p:cNvPr id="49" name="TextBox 44"/>
          <p:cNvSpPr txBox="1">
            <a:spLocks noChangeArrowheads="1"/>
          </p:cNvSpPr>
          <p:nvPr/>
        </p:nvSpPr>
        <p:spPr bwMode="auto">
          <a:xfrm>
            <a:off x="7812360" y="5760740"/>
            <a:ext cx="1058863" cy="369332"/>
          </a:xfrm>
          <a:prstGeom prst="rect">
            <a:avLst/>
          </a:prstGeom>
          <a:solidFill>
            <a:schemeClr val="bg2">
              <a:lumMod val="20000"/>
              <a:lumOff val="80000"/>
            </a:schemeClr>
          </a:solidFill>
          <a:ln w="19050">
            <a:solidFill>
              <a:srgbClr val="FF0000"/>
            </a:solidFill>
            <a:miter lim="800000"/>
            <a:headEnd/>
            <a:tailEnd/>
          </a:ln>
        </p:spPr>
        <p:txBody>
          <a:bodyPr>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0" lang="en-US" altLang="zh-TW" dirty="0">
                <a:solidFill>
                  <a:srgbClr val="FF0000"/>
                </a:solidFill>
                <a:latin typeface="Century Schoolbook" charset="0"/>
              </a:rPr>
              <a:t>CWRF</a:t>
            </a:r>
            <a:endParaRPr kumimoji="0" lang="zh-TW" altLang="en-US" dirty="0">
              <a:solidFill>
                <a:srgbClr val="FF0000"/>
              </a:solidFill>
              <a:latin typeface="Century Schoolbook" charset="0"/>
            </a:endParaRPr>
          </a:p>
        </p:txBody>
      </p:sp>
      <p:sp>
        <p:nvSpPr>
          <p:cNvPr id="85" name="Oval 84"/>
          <p:cNvSpPr/>
          <p:nvPr/>
        </p:nvSpPr>
        <p:spPr>
          <a:xfrm>
            <a:off x="5315866" y="4304779"/>
            <a:ext cx="2316474" cy="78040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7" name="Group 46"/>
          <p:cNvGrpSpPr>
            <a:grpSpLocks noChangeAspect="1"/>
          </p:cNvGrpSpPr>
          <p:nvPr/>
        </p:nvGrpSpPr>
        <p:grpSpPr bwMode="auto">
          <a:xfrm>
            <a:off x="3550159" y="1554549"/>
            <a:ext cx="5079421" cy="3656483"/>
            <a:chOff x="2786815" y="843753"/>
            <a:chExt cx="6357174" cy="3695969"/>
          </a:xfrm>
          <a:solidFill>
            <a:schemeClr val="bg2">
              <a:lumMod val="90000"/>
            </a:schemeClr>
          </a:solidFill>
        </p:grpSpPr>
        <p:sp>
          <p:nvSpPr>
            <p:cNvPr id="62" name="Cloud 61"/>
            <p:cNvSpPr/>
            <p:nvPr/>
          </p:nvSpPr>
          <p:spPr>
            <a:xfrm rot="267308">
              <a:off x="3429674" y="3685586"/>
              <a:ext cx="1412705" cy="558841"/>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zh-TW" altLang="en-US"/>
            </a:p>
          </p:txBody>
        </p:sp>
        <p:sp>
          <p:nvSpPr>
            <p:cNvPr id="63" name="Cloud 62"/>
            <p:cNvSpPr/>
            <p:nvPr/>
          </p:nvSpPr>
          <p:spPr>
            <a:xfrm rot="960844">
              <a:off x="4453488" y="3909438"/>
              <a:ext cx="1412705" cy="558841"/>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zh-TW" altLang="en-US"/>
            </a:p>
          </p:txBody>
        </p:sp>
        <p:sp>
          <p:nvSpPr>
            <p:cNvPr id="64" name="Cloud 63"/>
            <p:cNvSpPr/>
            <p:nvPr/>
          </p:nvSpPr>
          <p:spPr>
            <a:xfrm rot="1169207">
              <a:off x="4099518" y="3509360"/>
              <a:ext cx="1412705" cy="558841"/>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zh-TW" altLang="en-US"/>
            </a:p>
          </p:txBody>
        </p:sp>
        <p:sp>
          <p:nvSpPr>
            <p:cNvPr id="65" name="Cloud 64"/>
            <p:cNvSpPr/>
            <p:nvPr/>
          </p:nvSpPr>
          <p:spPr>
            <a:xfrm rot="1826740">
              <a:off x="5118572" y="3876100"/>
              <a:ext cx="1423816" cy="563603"/>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zh-TW" altLang="en-US"/>
            </a:p>
          </p:txBody>
        </p:sp>
        <p:sp>
          <p:nvSpPr>
            <p:cNvPr id="66" name="Cloud 65"/>
            <p:cNvSpPr/>
            <p:nvPr/>
          </p:nvSpPr>
          <p:spPr>
            <a:xfrm rot="1169207">
              <a:off x="4942379" y="3356949"/>
              <a:ext cx="1411118" cy="558841"/>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zh-TW" altLang="en-US"/>
            </a:p>
          </p:txBody>
        </p:sp>
        <p:sp>
          <p:nvSpPr>
            <p:cNvPr id="67" name="Cloud 66"/>
            <p:cNvSpPr/>
            <p:nvPr/>
          </p:nvSpPr>
          <p:spPr>
            <a:xfrm rot="1826740">
              <a:off x="5943972" y="3876100"/>
              <a:ext cx="1423816" cy="563603"/>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zh-TW" altLang="en-US"/>
            </a:p>
          </p:txBody>
        </p:sp>
        <p:sp>
          <p:nvSpPr>
            <p:cNvPr id="68" name="Cloud 67"/>
            <p:cNvSpPr/>
            <p:nvPr/>
          </p:nvSpPr>
          <p:spPr>
            <a:xfrm rot="3260917">
              <a:off x="6027963" y="3553867"/>
              <a:ext cx="1411391" cy="56032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zh-TW" altLang="en-US"/>
            </a:p>
          </p:txBody>
        </p:sp>
        <p:sp>
          <p:nvSpPr>
            <p:cNvPr id="69" name="Cloud 68"/>
            <p:cNvSpPr/>
            <p:nvPr/>
          </p:nvSpPr>
          <p:spPr>
            <a:xfrm>
              <a:off x="6886835" y="4136469"/>
              <a:ext cx="2257154" cy="328636"/>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zh-TW" altLang="en-US"/>
            </a:p>
          </p:txBody>
        </p:sp>
        <p:sp>
          <p:nvSpPr>
            <p:cNvPr id="70" name="Cloud Callout 69"/>
            <p:cNvSpPr/>
            <p:nvPr/>
          </p:nvSpPr>
          <p:spPr>
            <a:xfrm rot="16603679">
              <a:off x="3131007" y="1861524"/>
              <a:ext cx="2627504" cy="1131752"/>
            </a:xfrm>
            <a:prstGeom prst="cloudCallout">
              <a:avLst>
                <a:gd name="adj1" fmla="val -14564"/>
                <a:gd name="adj2" fmla="val 24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0" lang="zh-TW" altLang="en-US" b="1">
                <a:solidFill>
                  <a:srgbClr val="FFFFFF"/>
                </a:solidFill>
                <a:cs typeface="新細明體" charset="-120"/>
              </a:endParaRPr>
            </a:p>
          </p:txBody>
        </p:sp>
        <p:sp>
          <p:nvSpPr>
            <p:cNvPr id="71" name="Cloud Callout 70"/>
            <p:cNvSpPr/>
            <p:nvPr/>
          </p:nvSpPr>
          <p:spPr>
            <a:xfrm rot="16603679">
              <a:off x="4002440" y="1591629"/>
              <a:ext cx="2627504" cy="1131752"/>
            </a:xfrm>
            <a:prstGeom prst="cloudCallout">
              <a:avLst>
                <a:gd name="adj1" fmla="val -14564"/>
                <a:gd name="adj2" fmla="val 24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0" lang="zh-TW" altLang="en-US" b="1">
                <a:solidFill>
                  <a:srgbClr val="FFFFFF"/>
                </a:solidFill>
                <a:cs typeface="新細明體" charset="-120"/>
              </a:endParaRPr>
            </a:p>
          </p:txBody>
        </p:sp>
        <p:sp>
          <p:nvSpPr>
            <p:cNvPr id="72" name="Cloud Callout 71"/>
            <p:cNvSpPr/>
            <p:nvPr/>
          </p:nvSpPr>
          <p:spPr>
            <a:xfrm rot="16603679">
              <a:off x="5208796" y="1680535"/>
              <a:ext cx="2627504" cy="1131752"/>
            </a:xfrm>
            <a:prstGeom prst="cloudCallout">
              <a:avLst>
                <a:gd name="adj1" fmla="val -14564"/>
                <a:gd name="adj2" fmla="val 24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0" lang="zh-TW" altLang="en-US">
                <a:solidFill>
                  <a:srgbClr val="FFFFFF"/>
                </a:solidFill>
                <a:cs typeface="新細明體" charset="-120"/>
              </a:endParaRPr>
            </a:p>
          </p:txBody>
        </p:sp>
        <p:sp>
          <p:nvSpPr>
            <p:cNvPr id="73" name="Freeform 72"/>
            <p:cNvSpPr/>
            <p:nvPr/>
          </p:nvSpPr>
          <p:spPr>
            <a:xfrm>
              <a:off x="6286831" y="3399814"/>
              <a:ext cx="2842871" cy="928754"/>
            </a:xfrm>
            <a:custGeom>
              <a:avLst/>
              <a:gdLst>
                <a:gd name="connsiteX0" fmla="*/ 2843213 w 2843213"/>
                <a:gd name="connsiteY0" fmla="*/ 814388 h 928688"/>
                <a:gd name="connsiteX1" fmla="*/ 1085850 w 2843213"/>
                <a:gd name="connsiteY1" fmla="*/ 871538 h 928688"/>
                <a:gd name="connsiteX2" fmla="*/ 685800 w 2843213"/>
                <a:gd name="connsiteY2" fmla="*/ 471488 h 928688"/>
                <a:gd name="connsiteX3" fmla="*/ 357188 w 2843213"/>
                <a:gd name="connsiteY3" fmla="*/ 214313 h 928688"/>
                <a:gd name="connsiteX4" fmla="*/ 0 w 2843213"/>
                <a:gd name="connsiteY4" fmla="*/ 0 h 92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213" h="928688">
                  <a:moveTo>
                    <a:pt x="2843213" y="814388"/>
                  </a:moveTo>
                  <a:cubicBezTo>
                    <a:pt x="2144316" y="871538"/>
                    <a:pt x="1445419" y="928688"/>
                    <a:pt x="1085850" y="871538"/>
                  </a:cubicBezTo>
                  <a:cubicBezTo>
                    <a:pt x="726281" y="814388"/>
                    <a:pt x="807244" y="581026"/>
                    <a:pt x="685800" y="471488"/>
                  </a:cubicBezTo>
                  <a:cubicBezTo>
                    <a:pt x="564356" y="361951"/>
                    <a:pt x="471488" y="292894"/>
                    <a:pt x="357188" y="214313"/>
                  </a:cubicBezTo>
                  <a:cubicBezTo>
                    <a:pt x="242888" y="135732"/>
                    <a:pt x="121444" y="67866"/>
                    <a:pt x="0" y="0"/>
                  </a:cubicBezTo>
                </a:path>
              </a:pathLst>
            </a:custGeom>
            <a:grpFill/>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kumimoji="0" lang="zh-TW" altLang="en-US"/>
            </a:p>
          </p:txBody>
        </p:sp>
        <p:sp>
          <p:nvSpPr>
            <p:cNvPr id="74" name="Freeform 73"/>
            <p:cNvSpPr/>
            <p:nvPr/>
          </p:nvSpPr>
          <p:spPr>
            <a:xfrm>
              <a:off x="6212227" y="1642323"/>
              <a:ext cx="374605" cy="1828933"/>
            </a:xfrm>
            <a:custGeom>
              <a:avLst/>
              <a:gdLst>
                <a:gd name="connsiteX0" fmla="*/ 173832 w 373857"/>
                <a:gd name="connsiteY0" fmla="*/ 1828800 h 1828800"/>
                <a:gd name="connsiteX1" fmla="*/ 30957 w 373857"/>
                <a:gd name="connsiteY1" fmla="*/ 1714500 h 1828800"/>
                <a:gd name="connsiteX2" fmla="*/ 16669 w 373857"/>
                <a:gd name="connsiteY2" fmla="*/ 1357312 h 1828800"/>
                <a:gd name="connsiteX3" fmla="*/ 130969 w 373857"/>
                <a:gd name="connsiteY3" fmla="*/ 585787 h 1828800"/>
                <a:gd name="connsiteX4" fmla="*/ 373857 w 373857"/>
                <a:gd name="connsiteY4" fmla="*/ 28575 h 1828800"/>
                <a:gd name="connsiteX5" fmla="*/ 373857 w 373857"/>
                <a:gd name="connsiteY5" fmla="*/ 28575 h 1828800"/>
                <a:gd name="connsiteX6" fmla="*/ 373857 w 373857"/>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857" h="1828800">
                  <a:moveTo>
                    <a:pt x="173832" y="1828800"/>
                  </a:moveTo>
                  <a:cubicBezTo>
                    <a:pt x="115491" y="1810940"/>
                    <a:pt x="57151" y="1793081"/>
                    <a:pt x="30957" y="1714500"/>
                  </a:cubicBezTo>
                  <a:cubicBezTo>
                    <a:pt x="4763" y="1635919"/>
                    <a:pt x="0" y="1545431"/>
                    <a:pt x="16669" y="1357312"/>
                  </a:cubicBezTo>
                  <a:cubicBezTo>
                    <a:pt x="33338" y="1169193"/>
                    <a:pt x="71438" y="807243"/>
                    <a:pt x="130969" y="585787"/>
                  </a:cubicBezTo>
                  <a:cubicBezTo>
                    <a:pt x="190500" y="364331"/>
                    <a:pt x="373857" y="28575"/>
                    <a:pt x="373857" y="28575"/>
                  </a:cubicBezTo>
                  <a:lnTo>
                    <a:pt x="373857" y="28575"/>
                  </a:lnTo>
                  <a:lnTo>
                    <a:pt x="373857" y="0"/>
                  </a:lnTo>
                </a:path>
              </a:pathLst>
            </a:custGeom>
            <a:grpFill/>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kumimoji="0" lang="zh-TW" altLang="en-US"/>
            </a:p>
          </p:txBody>
        </p:sp>
        <p:sp>
          <p:nvSpPr>
            <p:cNvPr id="75" name="Freeform 74"/>
            <p:cNvSpPr/>
            <p:nvPr/>
          </p:nvSpPr>
          <p:spPr>
            <a:xfrm>
              <a:off x="5159842" y="1785208"/>
              <a:ext cx="2212710" cy="2519546"/>
            </a:xfrm>
            <a:custGeom>
              <a:avLst/>
              <a:gdLst>
                <a:gd name="connsiteX0" fmla="*/ 2212181 w 2212181"/>
                <a:gd name="connsiteY0" fmla="*/ 2514600 h 2519363"/>
                <a:gd name="connsiteX1" fmla="*/ 1626394 w 2212181"/>
                <a:gd name="connsiteY1" fmla="*/ 2486025 h 2519363"/>
                <a:gd name="connsiteX2" fmla="*/ 1397794 w 2212181"/>
                <a:gd name="connsiteY2" fmla="*/ 2314575 h 2519363"/>
                <a:gd name="connsiteX3" fmla="*/ 997744 w 2212181"/>
                <a:gd name="connsiteY3" fmla="*/ 1928812 h 2519363"/>
                <a:gd name="connsiteX4" fmla="*/ 211931 w 2212181"/>
                <a:gd name="connsiteY4" fmla="*/ 1657350 h 2519363"/>
                <a:gd name="connsiteX5" fmla="*/ 54769 w 2212181"/>
                <a:gd name="connsiteY5" fmla="*/ 1514475 h 2519363"/>
                <a:gd name="connsiteX6" fmla="*/ 11906 w 2212181"/>
                <a:gd name="connsiteY6" fmla="*/ 1100137 h 2519363"/>
                <a:gd name="connsiteX7" fmla="*/ 126206 w 2212181"/>
                <a:gd name="connsiteY7" fmla="*/ 314325 h 2519363"/>
                <a:gd name="connsiteX8" fmla="*/ 326231 w 2212181"/>
                <a:gd name="connsiteY8" fmla="*/ 0 h 25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181" h="2519363">
                  <a:moveTo>
                    <a:pt x="2212181" y="2514600"/>
                  </a:moveTo>
                  <a:cubicBezTo>
                    <a:pt x="1987153" y="2516981"/>
                    <a:pt x="1762125" y="2519363"/>
                    <a:pt x="1626394" y="2486025"/>
                  </a:cubicBezTo>
                  <a:cubicBezTo>
                    <a:pt x="1490663" y="2452688"/>
                    <a:pt x="1502569" y="2407444"/>
                    <a:pt x="1397794" y="2314575"/>
                  </a:cubicBezTo>
                  <a:cubicBezTo>
                    <a:pt x="1293019" y="2221706"/>
                    <a:pt x="1195388" y="2038350"/>
                    <a:pt x="997744" y="1928812"/>
                  </a:cubicBezTo>
                  <a:cubicBezTo>
                    <a:pt x="800100" y="1819275"/>
                    <a:pt x="369094" y="1726406"/>
                    <a:pt x="211931" y="1657350"/>
                  </a:cubicBezTo>
                  <a:cubicBezTo>
                    <a:pt x="54769" y="1588294"/>
                    <a:pt x="88107" y="1607344"/>
                    <a:pt x="54769" y="1514475"/>
                  </a:cubicBezTo>
                  <a:cubicBezTo>
                    <a:pt x="21432" y="1421606"/>
                    <a:pt x="0" y="1300162"/>
                    <a:pt x="11906" y="1100137"/>
                  </a:cubicBezTo>
                  <a:cubicBezTo>
                    <a:pt x="23812" y="900112"/>
                    <a:pt x="73819" y="497681"/>
                    <a:pt x="126206" y="314325"/>
                  </a:cubicBezTo>
                  <a:cubicBezTo>
                    <a:pt x="178593" y="130969"/>
                    <a:pt x="252412" y="65484"/>
                    <a:pt x="326231" y="0"/>
                  </a:cubicBezTo>
                </a:path>
              </a:pathLst>
            </a:custGeom>
            <a:grpFill/>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kumimoji="0" lang="zh-TW" altLang="en-US"/>
            </a:p>
          </p:txBody>
        </p:sp>
        <p:sp>
          <p:nvSpPr>
            <p:cNvPr id="76" name="Freeform 75"/>
            <p:cNvSpPr/>
            <p:nvPr/>
          </p:nvSpPr>
          <p:spPr>
            <a:xfrm>
              <a:off x="4324916" y="2156710"/>
              <a:ext cx="2347630" cy="2176621"/>
            </a:xfrm>
            <a:custGeom>
              <a:avLst/>
              <a:gdLst>
                <a:gd name="connsiteX0" fmla="*/ 2347912 w 2347912"/>
                <a:gd name="connsiteY0" fmla="*/ 2143125 h 2176462"/>
                <a:gd name="connsiteX1" fmla="*/ 1604962 w 2347912"/>
                <a:gd name="connsiteY1" fmla="*/ 2114550 h 2176462"/>
                <a:gd name="connsiteX2" fmla="*/ 1033462 w 2347912"/>
                <a:gd name="connsiteY2" fmla="*/ 1771650 h 2176462"/>
                <a:gd name="connsiteX3" fmla="*/ 190499 w 2347912"/>
                <a:gd name="connsiteY3" fmla="*/ 1528762 h 2176462"/>
                <a:gd name="connsiteX4" fmla="*/ 4762 w 2347912"/>
                <a:gd name="connsiteY4" fmla="*/ 1200150 h 2176462"/>
                <a:gd name="connsiteX5" fmla="*/ 161924 w 2347912"/>
                <a:gd name="connsiteY5" fmla="*/ 342900 h 2176462"/>
                <a:gd name="connsiteX6" fmla="*/ 261937 w 2347912"/>
                <a:gd name="connsiteY6" fmla="*/ 0 h 2176462"/>
                <a:gd name="connsiteX7" fmla="*/ 261937 w 2347912"/>
                <a:gd name="connsiteY7" fmla="*/ 0 h 2176462"/>
                <a:gd name="connsiteX8" fmla="*/ 261937 w 2347912"/>
                <a:gd name="connsiteY8" fmla="*/ 0 h 217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7912" h="2176462">
                  <a:moveTo>
                    <a:pt x="2347912" y="2143125"/>
                  </a:moveTo>
                  <a:cubicBezTo>
                    <a:pt x="2085974" y="2159793"/>
                    <a:pt x="1824037" y="2176462"/>
                    <a:pt x="1604962" y="2114550"/>
                  </a:cubicBezTo>
                  <a:cubicBezTo>
                    <a:pt x="1385887" y="2052638"/>
                    <a:pt x="1269206" y="1869281"/>
                    <a:pt x="1033462" y="1771650"/>
                  </a:cubicBezTo>
                  <a:cubicBezTo>
                    <a:pt x="797718" y="1674019"/>
                    <a:pt x="361949" y="1624012"/>
                    <a:pt x="190499" y="1528762"/>
                  </a:cubicBezTo>
                  <a:cubicBezTo>
                    <a:pt x="19049" y="1433512"/>
                    <a:pt x="9525" y="1397794"/>
                    <a:pt x="4762" y="1200150"/>
                  </a:cubicBezTo>
                  <a:cubicBezTo>
                    <a:pt x="0" y="1002506"/>
                    <a:pt x="119062" y="542925"/>
                    <a:pt x="161924" y="342900"/>
                  </a:cubicBezTo>
                  <a:cubicBezTo>
                    <a:pt x="204787" y="142875"/>
                    <a:pt x="261937" y="0"/>
                    <a:pt x="261937" y="0"/>
                  </a:cubicBezTo>
                  <a:lnTo>
                    <a:pt x="261937" y="0"/>
                  </a:lnTo>
                  <a:lnTo>
                    <a:pt x="261937" y="0"/>
                  </a:lnTo>
                </a:path>
              </a:pathLst>
            </a:custGeom>
            <a:grpFill/>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kumimoji="0" lang="zh-TW" altLang="en-US"/>
            </a:p>
          </p:txBody>
        </p:sp>
        <p:sp>
          <p:nvSpPr>
            <p:cNvPr id="77" name="Freeform 76"/>
            <p:cNvSpPr/>
            <p:nvPr/>
          </p:nvSpPr>
          <p:spPr>
            <a:xfrm>
              <a:off x="3082053" y="3833232"/>
              <a:ext cx="2876204" cy="484223"/>
            </a:xfrm>
            <a:custGeom>
              <a:avLst/>
              <a:gdLst>
                <a:gd name="connsiteX0" fmla="*/ 2876551 w 2876551"/>
                <a:gd name="connsiteY0" fmla="*/ 452437 h 483393"/>
                <a:gd name="connsiteX1" fmla="*/ 2133601 w 2876551"/>
                <a:gd name="connsiteY1" fmla="*/ 452437 h 483393"/>
                <a:gd name="connsiteX2" fmla="*/ 1733551 w 2876551"/>
                <a:gd name="connsiteY2" fmla="*/ 266700 h 483393"/>
                <a:gd name="connsiteX3" fmla="*/ 1190626 w 2876551"/>
                <a:gd name="connsiteY3" fmla="*/ 38100 h 483393"/>
                <a:gd name="connsiteX4" fmla="*/ 347663 w 2876551"/>
                <a:gd name="connsiteY4" fmla="*/ 38100 h 483393"/>
                <a:gd name="connsiteX5" fmla="*/ 4763 w 2876551"/>
                <a:gd name="connsiteY5" fmla="*/ 252412 h 483393"/>
                <a:gd name="connsiteX6" fmla="*/ 319088 w 2876551"/>
                <a:gd name="connsiteY6" fmla="*/ 481012 h 48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6551" h="483393">
                  <a:moveTo>
                    <a:pt x="2876551" y="452437"/>
                  </a:moveTo>
                  <a:cubicBezTo>
                    <a:pt x="2600326" y="467915"/>
                    <a:pt x="2324101" y="483393"/>
                    <a:pt x="2133601" y="452437"/>
                  </a:cubicBezTo>
                  <a:cubicBezTo>
                    <a:pt x="1943101" y="421481"/>
                    <a:pt x="1890714" y="335756"/>
                    <a:pt x="1733551" y="266700"/>
                  </a:cubicBezTo>
                  <a:cubicBezTo>
                    <a:pt x="1576389" y="197644"/>
                    <a:pt x="1421607" y="76200"/>
                    <a:pt x="1190626" y="38100"/>
                  </a:cubicBezTo>
                  <a:cubicBezTo>
                    <a:pt x="959645" y="0"/>
                    <a:pt x="545307" y="2381"/>
                    <a:pt x="347663" y="38100"/>
                  </a:cubicBezTo>
                  <a:cubicBezTo>
                    <a:pt x="150019" y="73819"/>
                    <a:pt x="9526" y="178593"/>
                    <a:pt x="4763" y="252412"/>
                  </a:cubicBezTo>
                  <a:cubicBezTo>
                    <a:pt x="0" y="326231"/>
                    <a:pt x="159544" y="403621"/>
                    <a:pt x="319088" y="481012"/>
                  </a:cubicBezTo>
                </a:path>
              </a:pathLst>
            </a:custGeom>
            <a:grpFill/>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kumimoji="0" lang="zh-TW" altLang="en-US"/>
            </a:p>
          </p:txBody>
        </p:sp>
        <p:sp>
          <p:nvSpPr>
            <p:cNvPr id="78" name="Cloud Callout 77"/>
            <p:cNvSpPr/>
            <p:nvPr/>
          </p:nvSpPr>
          <p:spPr>
            <a:xfrm rot="16603679">
              <a:off x="2038939" y="2404487"/>
              <a:ext cx="2627503" cy="1131752"/>
            </a:xfrm>
            <a:prstGeom prst="cloudCallout">
              <a:avLst>
                <a:gd name="adj1" fmla="val -14564"/>
                <a:gd name="adj2" fmla="val 24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0" lang="zh-TW" altLang="en-US" b="1">
                <a:solidFill>
                  <a:srgbClr val="FFFFFF"/>
                </a:solidFill>
                <a:cs typeface="新細明體" charset="-120"/>
              </a:endParaRPr>
            </a:p>
          </p:txBody>
        </p:sp>
        <p:sp>
          <p:nvSpPr>
            <p:cNvPr id="79" name="Freeform 78"/>
            <p:cNvSpPr/>
            <p:nvPr/>
          </p:nvSpPr>
          <p:spPr>
            <a:xfrm>
              <a:off x="3136026" y="2404378"/>
              <a:ext cx="241271" cy="1784479"/>
            </a:xfrm>
            <a:custGeom>
              <a:avLst/>
              <a:gdLst>
                <a:gd name="connsiteX0" fmla="*/ 137652 w 240891"/>
                <a:gd name="connsiteY0" fmla="*/ 1784555 h 1784555"/>
                <a:gd name="connsiteX1" fmla="*/ 4916 w 240891"/>
                <a:gd name="connsiteY1" fmla="*/ 1165123 h 1784555"/>
                <a:gd name="connsiteX2" fmla="*/ 108155 w 240891"/>
                <a:gd name="connsiteY2" fmla="*/ 412955 h 1784555"/>
                <a:gd name="connsiteX3" fmla="*/ 240891 w 240891"/>
                <a:gd name="connsiteY3" fmla="*/ 0 h 1784555"/>
              </a:gdLst>
              <a:ahLst/>
              <a:cxnLst>
                <a:cxn ang="0">
                  <a:pos x="connsiteX0" y="connsiteY0"/>
                </a:cxn>
                <a:cxn ang="0">
                  <a:pos x="connsiteX1" y="connsiteY1"/>
                </a:cxn>
                <a:cxn ang="0">
                  <a:pos x="connsiteX2" y="connsiteY2"/>
                </a:cxn>
                <a:cxn ang="0">
                  <a:pos x="connsiteX3" y="connsiteY3"/>
                </a:cxn>
              </a:cxnLst>
              <a:rect l="l" t="t" r="r" b="b"/>
              <a:pathLst>
                <a:path w="240891" h="1784555">
                  <a:moveTo>
                    <a:pt x="137652" y="1784555"/>
                  </a:moveTo>
                  <a:cubicBezTo>
                    <a:pt x="73742" y="1589139"/>
                    <a:pt x="9832" y="1393723"/>
                    <a:pt x="4916" y="1165123"/>
                  </a:cubicBezTo>
                  <a:cubicBezTo>
                    <a:pt x="0" y="936523"/>
                    <a:pt x="68826" y="607142"/>
                    <a:pt x="108155" y="412955"/>
                  </a:cubicBezTo>
                  <a:cubicBezTo>
                    <a:pt x="147484" y="218768"/>
                    <a:pt x="194187" y="109384"/>
                    <a:pt x="240891" y="0"/>
                  </a:cubicBezTo>
                </a:path>
              </a:pathLst>
            </a:custGeom>
            <a:grpFill/>
            <a:ln w="5715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kumimoji="0" lang="zh-TW" altLang="en-US"/>
            </a:p>
          </p:txBody>
        </p:sp>
      </p:grpSp>
      <p:sp>
        <p:nvSpPr>
          <p:cNvPr id="86" name="Oval 85"/>
          <p:cNvSpPr/>
          <p:nvPr/>
        </p:nvSpPr>
        <p:spPr>
          <a:xfrm>
            <a:off x="5476161" y="4416709"/>
            <a:ext cx="1678868" cy="6985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8" name="Group 47"/>
          <p:cNvGrpSpPr>
            <a:grpSpLocks noChangeAspect="1"/>
          </p:cNvGrpSpPr>
          <p:nvPr/>
        </p:nvGrpSpPr>
        <p:grpSpPr bwMode="auto">
          <a:xfrm>
            <a:off x="3611671" y="2060272"/>
            <a:ext cx="3979098" cy="3818418"/>
            <a:chOff x="2636811" y="252147"/>
            <a:chExt cx="6328733" cy="6074337"/>
          </a:xfrm>
        </p:grpSpPr>
        <p:sp>
          <p:nvSpPr>
            <p:cNvPr id="50" name="Cloud 49"/>
            <p:cNvSpPr/>
            <p:nvPr/>
          </p:nvSpPr>
          <p:spPr>
            <a:xfrm rot="501070">
              <a:off x="3422546" y="3203582"/>
              <a:ext cx="1912747" cy="917660"/>
            </a:xfrm>
            <a:prstGeom prst="cloud">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zh-TW" altLang="en-US"/>
            </a:p>
          </p:txBody>
        </p:sp>
        <p:sp>
          <p:nvSpPr>
            <p:cNvPr id="51" name="Cloud 50"/>
            <p:cNvSpPr/>
            <p:nvPr/>
          </p:nvSpPr>
          <p:spPr>
            <a:xfrm rot="2600378">
              <a:off x="4608290" y="3768784"/>
              <a:ext cx="1912748" cy="917660"/>
            </a:xfrm>
            <a:prstGeom prst="cloud">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zh-TW" altLang="en-US"/>
            </a:p>
          </p:txBody>
        </p:sp>
        <p:sp>
          <p:nvSpPr>
            <p:cNvPr id="52" name="Cloud 51"/>
            <p:cNvSpPr/>
            <p:nvPr/>
          </p:nvSpPr>
          <p:spPr>
            <a:xfrm>
              <a:off x="5849591" y="4200624"/>
              <a:ext cx="3115953" cy="917660"/>
            </a:xfrm>
            <a:prstGeom prst="cloud">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zh-TW" altLang="en-US"/>
            </a:p>
          </p:txBody>
        </p:sp>
        <p:grpSp>
          <p:nvGrpSpPr>
            <p:cNvPr id="53" name="Group 52"/>
            <p:cNvGrpSpPr>
              <a:grpSpLocks/>
            </p:cNvGrpSpPr>
            <p:nvPr/>
          </p:nvGrpSpPr>
          <p:grpSpPr bwMode="auto">
            <a:xfrm>
              <a:off x="2636811" y="252147"/>
              <a:ext cx="6328733" cy="6074337"/>
              <a:chOff x="2529517" y="507960"/>
              <a:chExt cx="6328733" cy="6074337"/>
            </a:xfrm>
          </p:grpSpPr>
          <p:sp>
            <p:nvSpPr>
              <p:cNvPr id="54" name="Freeform 53"/>
              <p:cNvSpPr/>
              <p:nvPr/>
            </p:nvSpPr>
            <p:spPr>
              <a:xfrm>
                <a:off x="2554914" y="3815028"/>
                <a:ext cx="6303336" cy="1100240"/>
              </a:xfrm>
              <a:custGeom>
                <a:avLst/>
                <a:gdLst>
                  <a:gd name="connsiteX0" fmla="*/ 6303168 w 6303168"/>
                  <a:gd name="connsiteY0" fmla="*/ 928687 h 1100137"/>
                  <a:gd name="connsiteX1" fmla="*/ 3745706 w 6303168"/>
                  <a:gd name="connsiteY1" fmla="*/ 957262 h 1100137"/>
                  <a:gd name="connsiteX2" fmla="*/ 3159918 w 6303168"/>
                  <a:gd name="connsiteY2" fmla="*/ 571500 h 1100137"/>
                  <a:gd name="connsiteX3" fmla="*/ 2588418 w 6303168"/>
                  <a:gd name="connsiteY3" fmla="*/ 228600 h 1100137"/>
                  <a:gd name="connsiteX4" fmla="*/ 1388268 w 6303168"/>
                  <a:gd name="connsiteY4" fmla="*/ 0 h 1100137"/>
                  <a:gd name="connsiteX5" fmla="*/ 545306 w 6303168"/>
                  <a:gd name="connsiteY5" fmla="*/ 228600 h 1100137"/>
                  <a:gd name="connsiteX6" fmla="*/ 30956 w 6303168"/>
                  <a:gd name="connsiteY6" fmla="*/ 900112 h 1100137"/>
                  <a:gd name="connsiteX7" fmla="*/ 359568 w 6303168"/>
                  <a:gd name="connsiteY7" fmla="*/ 1100137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3168" h="1100137">
                    <a:moveTo>
                      <a:pt x="6303168" y="928687"/>
                    </a:moveTo>
                    <a:cubicBezTo>
                      <a:pt x="5286374" y="972740"/>
                      <a:pt x="4269581" y="1016793"/>
                      <a:pt x="3745706" y="957262"/>
                    </a:cubicBezTo>
                    <a:cubicBezTo>
                      <a:pt x="3221831" y="897731"/>
                      <a:pt x="3352799" y="692944"/>
                      <a:pt x="3159918" y="571500"/>
                    </a:cubicBezTo>
                    <a:cubicBezTo>
                      <a:pt x="2967037" y="450056"/>
                      <a:pt x="2883693" y="323850"/>
                      <a:pt x="2588418" y="228600"/>
                    </a:cubicBezTo>
                    <a:cubicBezTo>
                      <a:pt x="2293143" y="133350"/>
                      <a:pt x="1728787" y="0"/>
                      <a:pt x="1388268" y="0"/>
                    </a:cubicBezTo>
                    <a:cubicBezTo>
                      <a:pt x="1047749" y="0"/>
                      <a:pt x="771525" y="78581"/>
                      <a:pt x="545306" y="228600"/>
                    </a:cubicBezTo>
                    <a:cubicBezTo>
                      <a:pt x="319087" y="378619"/>
                      <a:pt x="61912" y="754856"/>
                      <a:pt x="30956" y="900112"/>
                    </a:cubicBezTo>
                    <a:cubicBezTo>
                      <a:pt x="0" y="1045368"/>
                      <a:pt x="179784" y="1072752"/>
                      <a:pt x="359568" y="1100137"/>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kumimoji="0" lang="zh-TW" altLang="en-US"/>
              </a:p>
            </p:txBody>
          </p:sp>
          <p:sp>
            <p:nvSpPr>
              <p:cNvPr id="55" name="Cloud Callout 54"/>
              <p:cNvSpPr/>
              <p:nvPr/>
            </p:nvSpPr>
            <p:spPr>
              <a:xfrm rot="17174930">
                <a:off x="1170355" y="2113207"/>
                <a:ext cx="4135821" cy="1417497"/>
              </a:xfrm>
              <a:prstGeom prst="cloudCallout">
                <a:avLst>
                  <a:gd name="adj1" fmla="val -14564"/>
                  <a:gd name="adj2" fmla="val 2427"/>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0" lang="zh-TW" altLang="en-US">
                  <a:solidFill>
                    <a:srgbClr val="FFFFFF"/>
                  </a:solidFill>
                  <a:cs typeface="新細明體" charset="-120"/>
                </a:endParaRPr>
              </a:p>
            </p:txBody>
          </p:sp>
          <p:sp>
            <p:nvSpPr>
              <p:cNvPr id="56" name="Cloud Callout 55"/>
              <p:cNvSpPr/>
              <p:nvPr/>
            </p:nvSpPr>
            <p:spPr>
              <a:xfrm>
                <a:off x="3127945" y="507960"/>
                <a:ext cx="3198494" cy="1131992"/>
              </a:xfrm>
              <a:prstGeom prst="cloudCallout">
                <a:avLst>
                  <a:gd name="adj1" fmla="val -14564"/>
                  <a:gd name="adj2" fmla="val 2427"/>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0" lang="zh-TW" altLang="en-US">
                  <a:solidFill>
                    <a:srgbClr val="FFFFFF"/>
                  </a:solidFill>
                  <a:cs typeface="新細明體" charset="-120"/>
                </a:endParaRPr>
              </a:p>
            </p:txBody>
          </p:sp>
          <p:sp>
            <p:nvSpPr>
              <p:cNvPr id="57" name="Cloud Callout 56"/>
              <p:cNvSpPr/>
              <p:nvPr/>
            </p:nvSpPr>
            <p:spPr>
              <a:xfrm>
                <a:off x="4878783" y="507960"/>
                <a:ext cx="3198495" cy="1131992"/>
              </a:xfrm>
              <a:prstGeom prst="cloudCallout">
                <a:avLst>
                  <a:gd name="adj1" fmla="val -14564"/>
                  <a:gd name="adj2" fmla="val 2427"/>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0" lang="zh-TW" altLang="en-US">
                  <a:solidFill>
                    <a:srgbClr val="FFFFFF"/>
                  </a:solidFill>
                  <a:cs typeface="新細明體" charset="-120"/>
                </a:endParaRPr>
              </a:p>
            </p:txBody>
          </p:sp>
          <p:cxnSp>
            <p:nvCxnSpPr>
              <p:cNvPr id="58" name="Straight Arrow Connector 57"/>
              <p:cNvCxnSpPr/>
              <p:nvPr/>
            </p:nvCxnSpPr>
            <p:spPr>
              <a:xfrm flipV="1">
                <a:off x="4360957" y="1128728"/>
                <a:ext cx="1687346" cy="63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6753435" y="1128729"/>
                <a:ext cx="547632" cy="63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129609" y="1135080"/>
                <a:ext cx="547633" cy="635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Arc 60"/>
              <p:cNvSpPr/>
              <p:nvPr/>
            </p:nvSpPr>
            <p:spPr>
              <a:xfrm rot="15999737">
                <a:off x="1594050" y="2294364"/>
                <a:ext cx="5439278" cy="3136588"/>
              </a:xfrm>
              <a:prstGeom prst="arc">
                <a:avLst>
                  <a:gd name="adj1" fmla="val 14029430"/>
                  <a:gd name="adj2" fmla="val 0"/>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kumimoji="0" lang="zh-TW" altLang="en-US"/>
              </a:p>
            </p:txBody>
          </p:sp>
        </p:grpSp>
      </p:grpSp>
      <p:sp>
        <p:nvSpPr>
          <p:cNvPr id="127" name="Rounded Rectangle 126"/>
          <p:cNvSpPr/>
          <p:nvPr/>
        </p:nvSpPr>
        <p:spPr>
          <a:xfrm>
            <a:off x="0" y="0"/>
            <a:ext cx="69342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Schematic of tracer f</a:t>
            </a:r>
            <a:r>
              <a:rPr lang="en-US" dirty="0" smtClean="0"/>
              <a:t>rom </a:t>
            </a:r>
            <a:r>
              <a:rPr lang="en-US" dirty="0" smtClean="0"/>
              <a:t>cold wake region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2" nodeType="clickEffect">
                                  <p:stCondLst>
                                    <p:cond delay="0"/>
                                  </p:stCondLst>
                                  <p:childTnLst>
                                    <p:set>
                                      <p:cBhvr>
                                        <p:cTn id="17" dur="1" fill="hold">
                                          <p:stCondLst>
                                            <p:cond delay="0"/>
                                          </p:stCondLst>
                                        </p:cTn>
                                        <p:tgtEl>
                                          <p:spTgt spid="46"/>
                                        </p:tgtEl>
                                        <p:attrNameLst>
                                          <p:attrName>style.visibility</p:attrName>
                                        </p:attrNameLst>
                                      </p:cBhvr>
                                      <p:to>
                                        <p:strVal val="hidden"/>
                                      </p:to>
                                    </p:set>
                                  </p:childTnLst>
                                </p:cTn>
                              </p:par>
                              <p:par>
                                <p:cTn id="18" presetID="1" presetClass="exit" presetSubtype="0" fill="hold" grpId="2" nodeType="withEffect">
                                  <p:stCondLst>
                                    <p:cond delay="0"/>
                                  </p:stCondLst>
                                  <p:childTnLst>
                                    <p:set>
                                      <p:cBhvr>
                                        <p:cTn id="19" dur="1" fill="hold">
                                          <p:stCondLst>
                                            <p:cond delay="0"/>
                                          </p:stCondLst>
                                        </p:cTn>
                                        <p:tgtEl>
                                          <p:spTgt spid="85"/>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4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down)">
                                      <p:cBhvr>
                                        <p:cTn id="3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46" grpId="2" animBg="1"/>
      <p:bldP spid="49" grpId="0" animBg="1"/>
      <p:bldP spid="85" grpId="0" animBg="1"/>
      <p:bldP spid="85" grpId="2" animBg="1"/>
      <p:bldP spid="8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0628"/>
            <a:ext cx="8229600" cy="1143000"/>
          </a:xfrm>
        </p:spPr>
        <p:txBody>
          <a:bodyPr/>
          <a:lstStyle/>
          <a:p>
            <a:r>
              <a:rPr lang="en-US" altLang="zh-TW" dirty="0" smtClean="0">
                <a:solidFill>
                  <a:schemeClr val="bg1"/>
                </a:solidFill>
              </a:rPr>
              <a:t>conclusions</a:t>
            </a:r>
            <a:endParaRPr lang="zh-TW" altLang="en-US" dirty="0">
              <a:solidFill>
                <a:schemeClr val="bg1"/>
              </a:solidFill>
            </a:endParaRPr>
          </a:p>
        </p:txBody>
      </p:sp>
      <p:sp>
        <p:nvSpPr>
          <p:cNvPr id="4" name="Content Placeholder 3"/>
          <p:cNvSpPr txBox="1">
            <a:spLocks noGrp="1"/>
          </p:cNvSpPr>
          <p:nvPr>
            <p:ph idx="1"/>
          </p:nvPr>
        </p:nvSpPr>
        <p:spPr>
          <a:xfrm>
            <a:off x="0" y="1160748"/>
            <a:ext cx="8686800" cy="3477875"/>
          </a:xfrm>
          <a:prstGeom prst="rect">
            <a:avLst/>
          </a:prstGeom>
          <a:noFill/>
        </p:spPr>
        <p:txBody>
          <a:bodyPr wrap="square" rtlCol="0">
            <a:spAutoFit/>
          </a:bodyPr>
          <a:lstStyle/>
          <a:p>
            <a:pPr indent="-457200">
              <a:spcAft>
                <a:spcPts val="1200"/>
              </a:spcAft>
              <a:buFont typeface="Wingdings" charset="2"/>
              <a:buChar char="²"/>
            </a:pPr>
            <a:r>
              <a:rPr lang="en-US" sz="2000" dirty="0" smtClean="0">
                <a:solidFill>
                  <a:schemeClr val="bg1"/>
                </a:solidFill>
              </a:rPr>
              <a:t>ITOP observations confirm the stable boundary layer in TCs.</a:t>
            </a:r>
          </a:p>
          <a:p>
            <a:pPr indent="-457200">
              <a:spcAft>
                <a:spcPts val="1200"/>
              </a:spcAft>
              <a:buFont typeface="Wingdings" charset="2"/>
              <a:buChar char="²"/>
            </a:pPr>
            <a:r>
              <a:rPr lang="en-US" sz="2000" dirty="0" smtClean="0">
                <a:solidFill>
                  <a:schemeClr val="bg1"/>
                </a:solidFill>
              </a:rPr>
              <a:t>CWRF is able to capture such a stable BL over the cold wake.</a:t>
            </a:r>
          </a:p>
          <a:p>
            <a:pPr indent="-457200">
              <a:spcAft>
                <a:spcPts val="1200"/>
              </a:spcAft>
              <a:buFont typeface="Wingdings" charset="2"/>
              <a:buChar char="²"/>
            </a:pPr>
            <a:r>
              <a:rPr lang="en-US" altLang="zh-TW" sz="2000" dirty="0" smtClean="0">
                <a:solidFill>
                  <a:srgbClr val="FFFF00"/>
                </a:solidFill>
              </a:rPr>
              <a:t>New mechanism:</a:t>
            </a:r>
            <a:r>
              <a:rPr lang="en-US" altLang="zh-TW" sz="2000" dirty="0" smtClean="0">
                <a:solidFill>
                  <a:schemeClr val="bg1"/>
                </a:solidFill>
              </a:rPr>
              <a:t> stable BL over the cold wake keeps air in BL longer and increases </a:t>
            </a:r>
            <a:r>
              <a:rPr lang="en-US" sz="2000" dirty="0" err="1" smtClean="0">
                <a:solidFill>
                  <a:schemeClr val="bg1"/>
                </a:solidFill>
                <a:latin typeface="Symbol" charset="2"/>
                <a:cs typeface="Symbol" charset="2"/>
              </a:rPr>
              <a:t>q</a:t>
            </a:r>
            <a:r>
              <a:rPr lang="en-US" sz="2000" baseline="-25000" dirty="0" err="1" smtClean="0">
                <a:solidFill>
                  <a:schemeClr val="bg1"/>
                </a:solidFill>
                <a:latin typeface="Arial"/>
                <a:cs typeface="Arial"/>
              </a:rPr>
              <a:t>e</a:t>
            </a:r>
            <a:r>
              <a:rPr lang="en-US" sz="2000" dirty="0" smtClean="0">
                <a:solidFill>
                  <a:schemeClr val="bg1"/>
                </a:solidFill>
              </a:rPr>
              <a:t> </a:t>
            </a:r>
            <a:r>
              <a:rPr lang="en-US" altLang="zh-TW" sz="2000" dirty="0" smtClean="0">
                <a:solidFill>
                  <a:schemeClr val="bg1"/>
                </a:solidFill>
              </a:rPr>
              <a:t>of the inflow into the eyewall, which Indicates that coupled model is more efficient in bringing high energy air into the center of TCs  than uncoupled model.</a:t>
            </a:r>
          </a:p>
          <a:p>
            <a:pPr indent="-457200">
              <a:spcAft>
                <a:spcPts val="1200"/>
              </a:spcAft>
              <a:buFont typeface="Wingdings" charset="2"/>
              <a:buChar char="²"/>
            </a:pPr>
            <a:r>
              <a:rPr lang="en-US" altLang="zh-TW" sz="2000" dirty="0" smtClean="0">
                <a:solidFill>
                  <a:schemeClr val="bg1"/>
                </a:solidFill>
              </a:rPr>
              <a:t>Surface fluxes are important to storm intensity, however, we need right/efficient storm structure to bring it into the eyewall.</a:t>
            </a:r>
            <a:r>
              <a:rPr lang="en-US" altLang="zh-TW" sz="2000" dirty="0" smtClean="0">
                <a:solidFill>
                  <a:schemeClr val="bg1"/>
                </a:solidFill>
              </a:rPr>
              <a:t/>
            </a:r>
            <a:br>
              <a:rPr lang="en-US" altLang="zh-TW" sz="2000" dirty="0" smtClean="0">
                <a:solidFill>
                  <a:schemeClr val="bg1"/>
                </a:solidFill>
              </a:rPr>
            </a:br>
            <a:endParaRPr lang="en-US" altLang="zh-TW" sz="2000" dirty="0" smtClean="0">
              <a:solidFill>
                <a:schemeClr val="bg1"/>
              </a:solidFill>
            </a:endParaRPr>
          </a:p>
        </p:txBody>
      </p:sp>
      <p:pic>
        <p:nvPicPr>
          <p:cNvPr id="5" name="Picture 4" descr="http://orca.rsmas.miami.edu/~chiaying/2011_itop_santafe/CWRF/enthalpy.jpg"/>
          <p:cNvPicPr>
            <a:picLocks noChangeAspect="1" noChangeArrowheads="1"/>
          </p:cNvPicPr>
          <p:nvPr/>
        </p:nvPicPr>
        <p:blipFill>
          <a:blip r:embed="rId3" cstate="print"/>
          <a:srcRect b="32607"/>
          <a:stretch>
            <a:fillRect/>
          </a:stretch>
        </p:blipFill>
        <p:spPr bwMode="auto">
          <a:xfrm>
            <a:off x="3738972" y="4353691"/>
            <a:ext cx="5405028" cy="2504309"/>
          </a:xfrm>
          <a:prstGeom prst="rect">
            <a:avLst/>
          </a:prstGeom>
          <a:noFill/>
        </p:spPr>
      </p:pic>
      <p:sp>
        <p:nvSpPr>
          <p:cNvPr id="6" name="TextBox 5"/>
          <p:cNvSpPr txBox="1"/>
          <p:nvPr/>
        </p:nvSpPr>
        <p:spPr>
          <a:xfrm>
            <a:off x="457200" y="5049180"/>
            <a:ext cx="3281772" cy="769441"/>
          </a:xfrm>
          <a:prstGeom prst="rect">
            <a:avLst/>
          </a:prstGeom>
          <a:noFill/>
        </p:spPr>
        <p:txBody>
          <a:bodyPr wrap="square" rtlCol="0">
            <a:spAutoFit/>
          </a:bodyPr>
          <a:lstStyle/>
          <a:p>
            <a:r>
              <a:rPr lang="en-US" altLang="zh-TW" sz="4400" smtClean="0">
                <a:solidFill>
                  <a:srgbClr val="FFFF00"/>
                </a:solidFill>
              </a:rPr>
              <a:t>Efficiency</a:t>
            </a:r>
            <a:r>
              <a:rPr lang="en-US" altLang="zh-TW" sz="4400" dirty="0" smtClean="0">
                <a:solidFill>
                  <a:srgbClr val="FFFF00"/>
                </a:solidFill>
              </a:rPr>
              <a:t>!!</a:t>
            </a:r>
            <a:endParaRPr lang="zh-TW" altLang="en-US" sz="4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defRPr/>
            </a:pPr>
            <a:r>
              <a:rPr lang="en-US" altLang="zh-TW" dirty="0" smtClean="0">
                <a:solidFill>
                  <a:srgbClr val="FFFFFF"/>
                </a:solidFill>
              </a:rPr>
              <a:t>Acknowledgement</a:t>
            </a:r>
            <a:endParaRPr lang="zh-TW" altLang="en-US" dirty="0">
              <a:solidFill>
                <a:srgbClr val="FFFFFF"/>
              </a:solidFill>
            </a:endParaRPr>
          </a:p>
        </p:txBody>
      </p:sp>
      <p:sp>
        <p:nvSpPr>
          <p:cNvPr id="5" name="Content Placeholder 2"/>
          <p:cNvSpPr txBox="1">
            <a:spLocks/>
          </p:cNvSpPr>
          <p:nvPr/>
        </p:nvSpPr>
        <p:spPr>
          <a:xfrm>
            <a:off x="457200" y="1600200"/>
            <a:ext cx="7627938" cy="3412976"/>
          </a:xfrm>
          <a:prstGeom prst="rect">
            <a:avLst/>
          </a:prstGeom>
        </p:spPr>
        <p:txBody>
          <a:bodyPr vert="horz">
            <a:normAutofit fontScale="92500" lnSpcReduction="20000"/>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altLang="zh-TW" sz="2700" b="0" i="0" u="none" strike="noStrike" kern="1200" cap="none" spc="0" normalizeH="0" baseline="0" noProof="0" dirty="0" smtClean="0">
                <a:ln>
                  <a:noFill/>
                </a:ln>
                <a:solidFill>
                  <a:srgbClr val="FFFFFF"/>
                </a:solidFill>
                <a:effectLst/>
                <a:uLnTx/>
                <a:uFillTx/>
                <a:latin typeface="+mn-lt"/>
                <a:ea typeface="+mn-ea"/>
                <a:cs typeface="+mn-cs"/>
              </a:rPr>
              <a:t>ITOP team.</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r>
              <a:rPr kumimoji="0" lang="en-US" altLang="zh-TW" sz="2700" b="0" i="0" u="none" strike="noStrike" kern="1200" cap="none" spc="0" normalizeH="0" baseline="0" noProof="0" dirty="0" smtClean="0">
                <a:ln>
                  <a:noFill/>
                </a:ln>
                <a:solidFill>
                  <a:srgbClr val="FFFFFF"/>
                </a:solidFill>
                <a:effectLst/>
                <a:uLnTx/>
                <a:uFillTx/>
                <a:latin typeface="+mn-lt"/>
                <a:ea typeface="+mn-ea"/>
                <a:cs typeface="+mn-cs"/>
              </a:rPr>
              <a:t>NCAR scientists for their guidance on coupling CWRF, and developing tracer/trajectory calculation in WRF: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TW" sz="2700" b="0" i="0" u="none" strike="noStrike" kern="1200" cap="none" spc="0" normalizeH="0" baseline="0" noProof="0" dirty="0" smtClean="0">
                <a:ln>
                  <a:noFill/>
                </a:ln>
                <a:solidFill>
                  <a:srgbClr val="FFFFFF"/>
                </a:solidFill>
                <a:effectLst/>
                <a:uLnTx/>
                <a:uFillTx/>
                <a:latin typeface="+mn-lt"/>
                <a:ea typeface="+mn-ea"/>
                <a:cs typeface="+mn-cs"/>
              </a:rPr>
              <a:t>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TW" sz="2700" b="0" i="0" u="none" strike="noStrike" kern="1200" cap="none" spc="0" normalizeH="0" baseline="0" noProof="0" dirty="0" smtClean="0">
                <a:ln>
                  <a:noFill/>
                </a:ln>
                <a:solidFill>
                  <a:srgbClr val="FFFFFF"/>
                </a:solidFill>
                <a:effectLst/>
                <a:uLnTx/>
                <a:uFillTx/>
                <a:latin typeface="+mn-lt"/>
                <a:ea typeface="+mn-ea"/>
                <a:cs typeface="+mn-cs"/>
              </a:rPr>
              <a:t>	</a:t>
            </a:r>
            <a:r>
              <a:rPr kumimoji="0" lang="en-US" altLang="zh-TW" sz="2700" b="1" i="0" u="none" strike="noStrike" kern="1200" cap="none" spc="0" normalizeH="0" baseline="0" noProof="0" dirty="0" smtClean="0">
                <a:ln>
                  <a:noFill/>
                </a:ln>
                <a:solidFill>
                  <a:srgbClr val="99FFCC"/>
                </a:solidFill>
                <a:effectLst>
                  <a:outerShdw blurRad="38100" dist="38100" dir="2700000" algn="tl">
                    <a:srgbClr val="000000">
                      <a:alpha val="43137"/>
                    </a:srgbClr>
                  </a:outerShdw>
                </a:effectLst>
                <a:uLnTx/>
                <a:uFillTx/>
                <a:latin typeface="+mn-lt"/>
                <a:ea typeface="+mn-ea"/>
                <a:cs typeface="+mn-cs"/>
              </a:rPr>
              <a:t>Dr. </a:t>
            </a:r>
            <a:r>
              <a:rPr kumimoji="0" lang="en-US" altLang="zh-TW" sz="2700" b="1" i="0" u="none" strike="noStrike" kern="1200" cap="none" spc="0" normalizeH="0" baseline="0" noProof="0" dirty="0" err="1" smtClean="0">
                <a:ln>
                  <a:noFill/>
                </a:ln>
                <a:solidFill>
                  <a:srgbClr val="99FFCC"/>
                </a:solidFill>
                <a:effectLst>
                  <a:outerShdw blurRad="38100" dist="38100" dir="2700000" algn="tl">
                    <a:srgbClr val="000000">
                      <a:alpha val="43137"/>
                    </a:srgbClr>
                  </a:outerShdw>
                </a:effectLst>
                <a:uLnTx/>
                <a:uFillTx/>
                <a:latin typeface="+mn-lt"/>
                <a:ea typeface="+mn-ea"/>
                <a:cs typeface="+mn-cs"/>
              </a:rPr>
              <a:t>Jimy</a:t>
            </a:r>
            <a:r>
              <a:rPr kumimoji="0" lang="en-US" altLang="zh-TW" sz="2700" b="1" i="0" u="none" strike="noStrike" kern="1200" cap="none" spc="0" normalizeH="0" baseline="0" noProof="0" dirty="0" smtClean="0">
                <a:ln>
                  <a:noFill/>
                </a:ln>
                <a:solidFill>
                  <a:srgbClr val="99FFCC"/>
                </a:solidFill>
                <a:effectLst>
                  <a:outerShdw blurRad="38100" dist="38100" dir="2700000" algn="tl">
                    <a:srgbClr val="000000">
                      <a:alpha val="43137"/>
                    </a:srgbClr>
                  </a:outerShdw>
                </a:effectLst>
                <a:uLnTx/>
                <a:uFillTx/>
                <a:latin typeface="+mn-lt"/>
                <a:ea typeface="+mn-ea"/>
                <a:cs typeface="+mn-cs"/>
              </a:rPr>
              <a:t> </a:t>
            </a:r>
            <a:r>
              <a:rPr kumimoji="0" lang="en-US" altLang="zh-TW" sz="2700" b="1" i="0" u="none" strike="noStrike" kern="1200" cap="none" spc="0" normalizeH="0" baseline="0" noProof="0" dirty="0" err="1" smtClean="0">
                <a:ln>
                  <a:noFill/>
                </a:ln>
                <a:solidFill>
                  <a:srgbClr val="99FFCC"/>
                </a:solidFill>
                <a:effectLst>
                  <a:outerShdw blurRad="38100" dist="38100" dir="2700000" algn="tl">
                    <a:srgbClr val="000000">
                      <a:alpha val="43137"/>
                    </a:srgbClr>
                  </a:outerShdw>
                </a:effectLst>
                <a:uLnTx/>
                <a:uFillTx/>
                <a:latin typeface="+mn-lt"/>
                <a:ea typeface="+mn-ea"/>
                <a:cs typeface="+mn-cs"/>
              </a:rPr>
              <a:t>Dudhia</a:t>
            </a:r>
            <a:r>
              <a:rPr kumimoji="0" lang="en-US" altLang="zh-TW" sz="2700" b="1" i="0" u="none" strike="noStrike" kern="1200" cap="none" spc="0" normalizeH="0" baseline="0" noProof="0" dirty="0" smtClean="0">
                <a:ln>
                  <a:noFill/>
                </a:ln>
                <a:solidFill>
                  <a:srgbClr val="99FFCC"/>
                </a:solidFill>
                <a:effectLst>
                  <a:outerShdw blurRad="38100" dist="38100" dir="2700000" algn="tl">
                    <a:srgbClr val="000000">
                      <a:alpha val="43137"/>
                    </a:srgbClr>
                  </a:outerShdw>
                </a:effectLst>
                <a:uLnTx/>
                <a:uFillTx/>
                <a:latin typeface="+mn-lt"/>
                <a:ea typeface="+mn-ea"/>
                <a:cs typeface="+mn-cs"/>
              </a:rPr>
              <a:t>,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TW" sz="2700" b="1" i="0" u="none" strike="noStrike" kern="1200" cap="none" spc="0" normalizeH="0" baseline="0" noProof="0" dirty="0" smtClean="0">
                <a:ln>
                  <a:noFill/>
                </a:ln>
                <a:solidFill>
                  <a:srgbClr val="99FFCC"/>
                </a:solidFill>
                <a:effectLst>
                  <a:outerShdw blurRad="38100" dist="38100" dir="2700000" algn="tl">
                    <a:srgbClr val="000000">
                      <a:alpha val="43137"/>
                    </a:srgbClr>
                  </a:outerShdw>
                </a:effectLst>
                <a:uLnTx/>
                <a:uFillTx/>
                <a:latin typeface="+mn-lt"/>
                <a:ea typeface="+mn-ea"/>
                <a:cs typeface="+mn-cs"/>
              </a:rPr>
              <a:t>	Dr. Wei Wang,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TW" sz="2700" b="1" i="0" u="none" strike="noStrike" kern="1200" cap="none" spc="0" normalizeH="0" baseline="0" noProof="0" dirty="0" smtClean="0">
                <a:ln>
                  <a:noFill/>
                </a:ln>
                <a:solidFill>
                  <a:srgbClr val="99FFCC"/>
                </a:solidFill>
                <a:effectLst>
                  <a:outerShdw blurRad="38100" dist="38100" dir="2700000" algn="tl">
                    <a:srgbClr val="000000">
                      <a:alpha val="43137"/>
                    </a:srgbClr>
                  </a:outerShdw>
                </a:effectLst>
                <a:uLnTx/>
                <a:uFillTx/>
                <a:latin typeface="+mn-lt"/>
                <a:ea typeface="+mn-ea"/>
                <a:cs typeface="+mn-cs"/>
              </a:rPr>
              <a:t>   Dave Gill, and John </a:t>
            </a:r>
            <a:r>
              <a:rPr kumimoji="0" lang="en-US" altLang="zh-TW" sz="2700" b="1" i="0" u="none" strike="noStrike" kern="1200" cap="none" spc="0" normalizeH="0" baseline="0" noProof="0" dirty="0" err="1" smtClean="0">
                <a:ln>
                  <a:noFill/>
                </a:ln>
                <a:solidFill>
                  <a:srgbClr val="99FFCC"/>
                </a:solidFill>
                <a:effectLst>
                  <a:outerShdw blurRad="38100" dist="38100" dir="2700000" algn="tl">
                    <a:srgbClr val="000000">
                      <a:alpha val="43137"/>
                    </a:srgbClr>
                  </a:outerShdw>
                </a:effectLst>
                <a:uLnTx/>
                <a:uFillTx/>
                <a:latin typeface="+mn-lt"/>
                <a:ea typeface="+mn-ea"/>
                <a:cs typeface="+mn-cs"/>
              </a:rPr>
              <a:t>Michalakis</a:t>
            </a:r>
            <a:endParaRPr lang="en-US" altLang="zh-TW" sz="2700" b="1" dirty="0" smtClean="0">
              <a:solidFill>
                <a:srgbClr val="99FFCC"/>
              </a:solidFill>
              <a:effectLst>
                <a:outerShdw blurRad="38100" dist="38100" dir="2700000" algn="tl">
                  <a:srgbClr val="000000">
                    <a:alpha val="43137"/>
                  </a:srgbClr>
                </a:outerShdw>
              </a:effectLst>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r>
              <a:rPr kumimoji="0" lang="en-US" altLang="zh-TW" sz="2700" b="0" i="0" u="none" strike="noStrike" kern="1200" cap="none" spc="0" normalizeH="0" baseline="0" noProof="0" dirty="0" smtClean="0">
                <a:ln>
                  <a:noFill/>
                </a:ln>
                <a:solidFill>
                  <a:srgbClr val="FFFFFF"/>
                </a:solidFill>
                <a:effectLst/>
                <a:uLnTx/>
                <a:uFillTx/>
                <a:latin typeface="+mn-lt"/>
                <a:ea typeface="+mn-ea"/>
                <a:cs typeface="+mn-cs"/>
              </a:rPr>
              <a:t> </a:t>
            </a: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pitchFamily="2" charset="2"/>
              <a:buNone/>
              <a:tabLst/>
              <a:defRPr/>
            </a:pPr>
            <a:endParaRPr kumimoji="0" lang="en-US" altLang="zh-TW" sz="2700" b="0" i="0" u="none" strike="noStrike" kern="1200" cap="none" spc="0" normalizeH="0" baseline="0" noProof="0" dirty="0" smtClean="0">
              <a:ln>
                <a:noFill/>
              </a:ln>
              <a:solidFill>
                <a:srgbClr val="FFFFFF"/>
              </a:solidFill>
              <a:effectLst/>
              <a:uLnTx/>
              <a:uFillTx/>
              <a:latin typeface="+mn-lt"/>
              <a:ea typeface="+mn-ea"/>
              <a:cs typeface="+mn-cs"/>
            </a:endParaRPr>
          </a:p>
        </p:txBody>
      </p:sp>
      <p:graphicFrame>
        <p:nvGraphicFramePr>
          <p:cNvPr id="6" name="Object 6">
            <a:hlinkClick r:id="" action="ppaction://ole?verb=0"/>
          </p:cNvPr>
          <p:cNvGraphicFramePr>
            <a:graphicFrameLocks/>
          </p:cNvGraphicFramePr>
          <p:nvPr/>
        </p:nvGraphicFramePr>
        <p:xfrm>
          <a:off x="227013" y="5510213"/>
          <a:ext cx="3074987" cy="1095375"/>
        </p:xfrm>
        <a:graphic>
          <a:graphicData uri="http://schemas.openxmlformats.org/presentationml/2006/ole">
            <p:oleObj spid="_x0000_s37890" name="CorelDRAW 6.0" r:id="rId3" imgW="3949560" imgH="1768320" progId="CorelDRAW.Graphic.6">
              <p:embed/>
            </p:oleObj>
          </a:graphicData>
        </a:graphic>
      </p:graphicFrame>
      <p:sp>
        <p:nvSpPr>
          <p:cNvPr id="7" name="Rectangle 6"/>
          <p:cNvSpPr/>
          <p:nvPr/>
        </p:nvSpPr>
        <p:spPr>
          <a:xfrm>
            <a:off x="3513138" y="5692775"/>
            <a:ext cx="4572000" cy="646113"/>
          </a:xfrm>
          <a:prstGeom prst="rect">
            <a:avLst/>
          </a:prstGeom>
          <a:solidFill>
            <a:srgbClr val="3333FF"/>
          </a:solidFill>
        </p:spPr>
        <p:style>
          <a:lnRef idx="1">
            <a:schemeClr val="accent2"/>
          </a:lnRef>
          <a:fillRef idx="3">
            <a:schemeClr val="accent2"/>
          </a:fillRef>
          <a:effectRef idx="2">
            <a:schemeClr val="accent2"/>
          </a:effectRef>
          <a:fontRef idx="minor">
            <a:schemeClr val="lt1"/>
          </a:fontRef>
        </p:style>
        <p:txBody>
          <a:bodyPr>
            <a:spAutoFit/>
          </a:bodyPr>
          <a:lstStyle/>
          <a:p>
            <a:pPr defTabSz="4937125">
              <a:defRPr/>
            </a:pPr>
            <a:r>
              <a:rPr lang="en-US" altLang="zh-TW" b="1" dirty="0">
                <a:solidFill>
                  <a:srgbClr val="99FFCC"/>
                </a:solidFill>
                <a:effectLst>
                  <a:outerShdw blurRad="38100" dist="38100" dir="2700000" algn="tl">
                    <a:srgbClr val="000000">
                      <a:alpha val="43137"/>
                    </a:srgbClr>
                  </a:outerShdw>
                </a:effectLst>
              </a:rPr>
              <a:t>This work is supported by the ONR ITOP grant N000140810576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ounded Rectangle 3"/>
          <p:cNvSpPr/>
          <p:nvPr/>
        </p:nvSpPr>
        <p:spPr>
          <a:xfrm>
            <a:off x="1" y="1"/>
            <a:ext cx="3843160" cy="3545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Stable Boundary Layer</a:t>
            </a:r>
            <a:endParaRPr lang="en-US" dirty="0"/>
          </a:p>
        </p:txBody>
      </p:sp>
      <p:sp>
        <p:nvSpPr>
          <p:cNvPr id="5" name="TextBox 4"/>
          <p:cNvSpPr txBox="1"/>
          <p:nvPr/>
        </p:nvSpPr>
        <p:spPr>
          <a:xfrm>
            <a:off x="34254" y="439617"/>
            <a:ext cx="4961079" cy="338554"/>
          </a:xfrm>
          <a:prstGeom prst="rect">
            <a:avLst/>
          </a:prstGeom>
          <a:noFill/>
        </p:spPr>
        <p:txBody>
          <a:bodyPr wrap="square" rtlCol="0">
            <a:spAutoFit/>
          </a:bodyPr>
          <a:lstStyle/>
          <a:p>
            <a:r>
              <a:rPr lang="en-US" sz="1600" b="1" dirty="0" smtClean="0">
                <a:solidFill>
                  <a:schemeClr val="bg1"/>
                </a:solidFill>
              </a:rPr>
              <a:t>Stull (1988):  the surface is cooler than the air.</a:t>
            </a:r>
            <a:endParaRPr lang="en-US" sz="1600" b="1" dirty="0">
              <a:solidFill>
                <a:schemeClr val="bg1"/>
              </a:solidFill>
            </a:endParaRPr>
          </a:p>
        </p:txBody>
      </p:sp>
      <p:grpSp>
        <p:nvGrpSpPr>
          <p:cNvPr id="6" name="Group 5"/>
          <p:cNvGrpSpPr/>
          <p:nvPr/>
        </p:nvGrpSpPr>
        <p:grpSpPr>
          <a:xfrm>
            <a:off x="0" y="3218387"/>
            <a:ext cx="5508104" cy="3573637"/>
            <a:chOff x="0" y="3218387"/>
            <a:chExt cx="5508104" cy="3573637"/>
          </a:xfrm>
        </p:grpSpPr>
        <p:sp>
          <p:nvSpPr>
            <p:cNvPr id="7" name="Rounded Rectangle 6"/>
            <p:cNvSpPr/>
            <p:nvPr/>
          </p:nvSpPr>
          <p:spPr>
            <a:xfrm>
              <a:off x="0" y="3218387"/>
              <a:ext cx="5508104" cy="3545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Stable Boundary Layer in Hurricanes?</a:t>
              </a:r>
              <a:endParaRPr lang="en-US" dirty="0"/>
            </a:p>
          </p:txBody>
        </p:sp>
        <p:grpSp>
          <p:nvGrpSpPr>
            <p:cNvPr id="8" name="Group 40"/>
            <p:cNvGrpSpPr/>
            <p:nvPr/>
          </p:nvGrpSpPr>
          <p:grpSpPr>
            <a:xfrm>
              <a:off x="29584" y="3881184"/>
              <a:ext cx="4234180" cy="2910840"/>
              <a:chOff x="0" y="964841"/>
              <a:chExt cx="4234180" cy="2910840"/>
            </a:xfrm>
          </p:grpSpPr>
          <p:pic>
            <p:nvPicPr>
              <p:cNvPr id="10" name="Picture 9"/>
              <p:cNvPicPr>
                <a:picLocks noChangeAspect="1"/>
              </p:cNvPicPr>
              <p:nvPr/>
            </p:nvPicPr>
            <p:blipFill>
              <a:blip r:embed="rId3" cstate="print"/>
              <a:stretch>
                <a:fillRect/>
              </a:stretch>
            </p:blipFill>
            <p:spPr>
              <a:xfrm>
                <a:off x="0" y="964841"/>
                <a:ext cx="4234180" cy="2910840"/>
              </a:xfrm>
              <a:prstGeom prst="rect">
                <a:avLst/>
              </a:prstGeom>
            </p:spPr>
          </p:pic>
          <p:sp>
            <p:nvSpPr>
              <p:cNvPr id="11" name="TextBox 10"/>
              <p:cNvSpPr txBox="1"/>
              <p:nvPr/>
            </p:nvSpPr>
            <p:spPr>
              <a:xfrm>
                <a:off x="0" y="981335"/>
                <a:ext cx="2613002" cy="369332"/>
              </a:xfrm>
              <a:prstGeom prst="rect">
                <a:avLst/>
              </a:prstGeom>
              <a:solidFill>
                <a:schemeClr val="bg1"/>
              </a:solidFill>
              <a:ln>
                <a:solidFill>
                  <a:schemeClr val="bg1"/>
                </a:solidFill>
              </a:ln>
            </p:spPr>
            <p:txBody>
              <a:bodyPr wrap="square" rtlCol="0">
                <a:spAutoFit/>
              </a:bodyPr>
              <a:lstStyle/>
              <a:p>
                <a:r>
                  <a:rPr lang="en-US" dirty="0" smtClean="0"/>
                  <a:t>Pre-storm SST</a:t>
                </a:r>
                <a:endParaRPr lang="en-US" dirty="0"/>
              </a:p>
            </p:txBody>
          </p:sp>
          <p:sp>
            <p:nvSpPr>
              <p:cNvPr id="12" name="Rectangle 11"/>
              <p:cNvSpPr/>
              <p:nvPr/>
            </p:nvSpPr>
            <p:spPr>
              <a:xfrm>
                <a:off x="3876149" y="1350667"/>
                <a:ext cx="239166" cy="15019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pic>
          <p:nvPicPr>
            <p:cNvPr id="9" name="Picture 8"/>
            <p:cNvPicPr>
              <a:picLocks noChangeAspect="1"/>
            </p:cNvPicPr>
            <p:nvPr/>
          </p:nvPicPr>
          <p:blipFill>
            <a:blip r:embed="rId4" cstate="print"/>
            <a:stretch>
              <a:fillRect/>
            </a:stretch>
          </p:blipFill>
          <p:spPr>
            <a:xfrm>
              <a:off x="2642586" y="5651759"/>
              <a:ext cx="128270" cy="116840"/>
            </a:xfrm>
            <a:prstGeom prst="rect">
              <a:avLst/>
            </a:prstGeom>
          </p:spPr>
        </p:pic>
      </p:grpSp>
      <p:graphicFrame>
        <p:nvGraphicFramePr>
          <p:cNvPr id="18" name="Object 5"/>
          <p:cNvGraphicFramePr>
            <a:graphicFrameLocks noChangeAspect="1"/>
          </p:cNvGraphicFramePr>
          <p:nvPr/>
        </p:nvGraphicFramePr>
        <p:xfrm>
          <a:off x="919163" y="1403350"/>
          <a:ext cx="665162" cy="935038"/>
        </p:xfrm>
        <a:graphic>
          <a:graphicData uri="http://schemas.openxmlformats.org/presentationml/2006/ole">
            <p:oleObj spid="_x0000_s1026" name="Equation" r:id="rId5" imgW="279360" imgH="393480" progId="Equation.3">
              <p:embed/>
            </p:oleObj>
          </a:graphicData>
        </a:graphic>
      </p:graphicFrame>
      <p:sp>
        <p:nvSpPr>
          <p:cNvPr id="19" name="TextBox 18"/>
          <p:cNvSpPr txBox="1"/>
          <p:nvPr/>
        </p:nvSpPr>
        <p:spPr>
          <a:xfrm>
            <a:off x="1766082" y="1593908"/>
            <a:ext cx="1481667" cy="646331"/>
          </a:xfrm>
          <a:prstGeom prst="rect">
            <a:avLst/>
          </a:prstGeom>
          <a:noFill/>
        </p:spPr>
        <p:txBody>
          <a:bodyPr wrap="square" rtlCol="0">
            <a:spAutoFit/>
          </a:bodyPr>
          <a:lstStyle/>
          <a:p>
            <a:r>
              <a:rPr lang="en-US" sz="1200" dirty="0" smtClean="0">
                <a:solidFill>
                  <a:schemeClr val="bg1"/>
                </a:solidFill>
              </a:rPr>
              <a:t>&gt; 0 - stable</a:t>
            </a:r>
          </a:p>
          <a:p>
            <a:r>
              <a:rPr lang="en-US" sz="1200" dirty="0" smtClean="0">
                <a:solidFill>
                  <a:schemeClr val="bg1"/>
                </a:solidFill>
              </a:rPr>
              <a:t>= 0 – neutral</a:t>
            </a:r>
          </a:p>
          <a:p>
            <a:r>
              <a:rPr lang="en-US" sz="1200" dirty="0" smtClean="0">
                <a:solidFill>
                  <a:schemeClr val="bg1"/>
                </a:solidFill>
              </a:rPr>
              <a:t>&lt; 0 - unstable </a:t>
            </a:r>
            <a:endParaRPr lang="en-US" sz="1200" dirty="0">
              <a:solidFill>
                <a:schemeClr val="bg1"/>
              </a:solidFill>
            </a:endParaRPr>
          </a:p>
        </p:txBody>
      </p:sp>
      <p:grpSp>
        <p:nvGrpSpPr>
          <p:cNvPr id="20" name="Group 19"/>
          <p:cNvGrpSpPr/>
          <p:nvPr/>
        </p:nvGrpSpPr>
        <p:grpSpPr>
          <a:xfrm>
            <a:off x="4447392" y="942191"/>
            <a:ext cx="4151488" cy="2128756"/>
            <a:chOff x="272345" y="1009155"/>
            <a:chExt cx="4151488" cy="2128756"/>
          </a:xfrm>
        </p:grpSpPr>
        <p:cxnSp>
          <p:nvCxnSpPr>
            <p:cNvPr id="21" name="Straight Arrow Connector 20"/>
            <p:cNvCxnSpPr/>
            <p:nvPr/>
          </p:nvCxnSpPr>
          <p:spPr>
            <a:xfrm rot="16200000" flipV="1">
              <a:off x="-95165" y="1808464"/>
              <a:ext cx="1598620" cy="2"/>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924299" y="2768579"/>
              <a:ext cx="499534" cy="369332"/>
            </a:xfrm>
            <a:prstGeom prst="rect">
              <a:avLst/>
            </a:prstGeom>
            <a:noFill/>
          </p:spPr>
          <p:txBody>
            <a:bodyPr wrap="square" rtlCol="0">
              <a:spAutoFit/>
            </a:bodyPr>
            <a:lstStyle/>
            <a:p>
              <a:r>
                <a:rPr lang="en-US" dirty="0" err="1" smtClean="0">
                  <a:ln>
                    <a:solidFill>
                      <a:schemeClr val="bg1"/>
                    </a:solidFill>
                  </a:ln>
                  <a:solidFill>
                    <a:schemeClr val="bg1"/>
                  </a:solidFill>
                  <a:latin typeface="Symbol"/>
                </a:rPr>
                <a:t>q</a:t>
              </a:r>
              <a:r>
                <a:rPr lang="en-US" baseline="-25000" dirty="0" err="1" smtClean="0">
                  <a:ln>
                    <a:solidFill>
                      <a:schemeClr val="bg1"/>
                    </a:solidFill>
                  </a:ln>
                  <a:solidFill>
                    <a:schemeClr val="bg1"/>
                  </a:solidFill>
                </a:rPr>
                <a:t>v</a:t>
              </a:r>
              <a:endParaRPr lang="en-US" baseline="-25000" dirty="0">
                <a:ln>
                  <a:solidFill>
                    <a:schemeClr val="bg1"/>
                  </a:solidFill>
                </a:ln>
                <a:solidFill>
                  <a:schemeClr val="bg1"/>
                </a:solidFill>
              </a:endParaRPr>
            </a:p>
          </p:txBody>
        </p:sp>
        <p:sp>
          <p:nvSpPr>
            <p:cNvPr id="23" name="TextBox 22"/>
            <p:cNvSpPr txBox="1"/>
            <p:nvPr/>
          </p:nvSpPr>
          <p:spPr>
            <a:xfrm>
              <a:off x="272345" y="1486053"/>
              <a:ext cx="287866" cy="369332"/>
            </a:xfrm>
            <a:prstGeom prst="rect">
              <a:avLst/>
            </a:prstGeom>
            <a:noFill/>
          </p:spPr>
          <p:txBody>
            <a:bodyPr wrap="square" rtlCol="0">
              <a:spAutoFit/>
            </a:bodyPr>
            <a:lstStyle/>
            <a:p>
              <a:r>
                <a:rPr lang="en-US" dirty="0" err="1" smtClean="0">
                  <a:solidFill>
                    <a:schemeClr val="bg1"/>
                  </a:solidFill>
                </a:rPr>
                <a:t>z</a:t>
              </a:r>
              <a:endParaRPr lang="en-US" dirty="0">
                <a:solidFill>
                  <a:schemeClr val="bg1"/>
                </a:solidFill>
              </a:endParaRPr>
            </a:p>
          </p:txBody>
        </p:sp>
        <p:sp>
          <p:nvSpPr>
            <p:cNvPr id="24" name="TextBox 23"/>
            <p:cNvSpPr txBox="1"/>
            <p:nvPr/>
          </p:nvSpPr>
          <p:spPr>
            <a:xfrm>
              <a:off x="928087" y="1947718"/>
              <a:ext cx="1193797" cy="369332"/>
            </a:xfrm>
            <a:prstGeom prst="rect">
              <a:avLst/>
            </a:prstGeom>
            <a:noFill/>
          </p:spPr>
          <p:txBody>
            <a:bodyPr wrap="square" rtlCol="0">
              <a:spAutoFit/>
            </a:bodyPr>
            <a:lstStyle/>
            <a:p>
              <a:r>
                <a:rPr lang="en-US" dirty="0" smtClean="0">
                  <a:solidFill>
                    <a:srgbClr val="92D050"/>
                  </a:solidFill>
                </a:rPr>
                <a:t>Stable</a:t>
              </a:r>
              <a:endParaRPr lang="en-US" dirty="0">
                <a:solidFill>
                  <a:srgbClr val="92D050"/>
                </a:solidFill>
              </a:endParaRPr>
            </a:p>
          </p:txBody>
        </p:sp>
        <p:sp>
          <p:nvSpPr>
            <p:cNvPr id="25" name="TextBox 24"/>
            <p:cNvSpPr txBox="1"/>
            <p:nvPr/>
          </p:nvSpPr>
          <p:spPr>
            <a:xfrm>
              <a:off x="2427112" y="1996722"/>
              <a:ext cx="1727213" cy="369332"/>
            </a:xfrm>
            <a:prstGeom prst="rect">
              <a:avLst/>
            </a:prstGeom>
            <a:noFill/>
          </p:spPr>
          <p:txBody>
            <a:bodyPr wrap="square" rtlCol="0">
              <a:spAutoFit/>
            </a:bodyPr>
            <a:lstStyle/>
            <a:p>
              <a:r>
                <a:rPr lang="en-US" dirty="0" smtClean="0">
                  <a:solidFill>
                    <a:srgbClr val="FF9811"/>
                  </a:solidFill>
                </a:rPr>
                <a:t>Unstable</a:t>
              </a:r>
              <a:endParaRPr lang="en-US" dirty="0">
                <a:solidFill>
                  <a:srgbClr val="FF9811"/>
                </a:solidFill>
              </a:endParaRPr>
            </a:p>
          </p:txBody>
        </p:sp>
        <p:cxnSp>
          <p:nvCxnSpPr>
            <p:cNvPr id="26" name="Straight Arrow Connector 25"/>
            <p:cNvCxnSpPr/>
            <p:nvPr/>
          </p:nvCxnSpPr>
          <p:spPr>
            <a:xfrm>
              <a:off x="704144" y="2607775"/>
              <a:ext cx="3719689" cy="1588"/>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7" name="Freeform 26"/>
            <p:cNvSpPr/>
            <p:nvPr/>
          </p:nvSpPr>
          <p:spPr>
            <a:xfrm>
              <a:off x="1651000" y="1996722"/>
              <a:ext cx="536222" cy="592667"/>
            </a:xfrm>
            <a:custGeom>
              <a:avLst/>
              <a:gdLst>
                <a:gd name="connsiteX0" fmla="*/ 0 w 762000"/>
                <a:gd name="connsiteY0" fmla="*/ 592667 h 592667"/>
                <a:gd name="connsiteX1" fmla="*/ 254000 w 762000"/>
                <a:gd name="connsiteY1" fmla="*/ 585611 h 592667"/>
                <a:gd name="connsiteX2" fmla="*/ 296334 w 762000"/>
                <a:gd name="connsiteY2" fmla="*/ 571500 h 592667"/>
                <a:gd name="connsiteX3" fmla="*/ 352778 w 762000"/>
                <a:gd name="connsiteY3" fmla="*/ 557389 h 592667"/>
                <a:gd name="connsiteX4" fmla="*/ 395111 w 762000"/>
                <a:gd name="connsiteY4" fmla="*/ 529167 h 592667"/>
                <a:gd name="connsiteX5" fmla="*/ 416278 w 762000"/>
                <a:gd name="connsiteY5" fmla="*/ 508000 h 592667"/>
                <a:gd name="connsiteX6" fmla="*/ 458611 w 762000"/>
                <a:gd name="connsiteY6" fmla="*/ 479778 h 592667"/>
                <a:gd name="connsiteX7" fmla="*/ 479778 w 762000"/>
                <a:gd name="connsiteY7" fmla="*/ 465667 h 592667"/>
                <a:gd name="connsiteX8" fmla="*/ 522111 w 762000"/>
                <a:gd name="connsiteY8" fmla="*/ 423334 h 592667"/>
                <a:gd name="connsiteX9" fmla="*/ 543278 w 762000"/>
                <a:gd name="connsiteY9" fmla="*/ 402167 h 592667"/>
                <a:gd name="connsiteX10" fmla="*/ 550334 w 762000"/>
                <a:gd name="connsiteY10" fmla="*/ 381000 h 592667"/>
                <a:gd name="connsiteX11" fmla="*/ 599722 w 762000"/>
                <a:gd name="connsiteY11" fmla="*/ 310445 h 592667"/>
                <a:gd name="connsiteX12" fmla="*/ 613834 w 762000"/>
                <a:gd name="connsiteY12" fmla="*/ 268111 h 592667"/>
                <a:gd name="connsiteX13" fmla="*/ 656167 w 762000"/>
                <a:gd name="connsiteY13" fmla="*/ 197556 h 592667"/>
                <a:gd name="connsiteX14" fmla="*/ 677334 w 762000"/>
                <a:gd name="connsiteY14" fmla="*/ 127000 h 592667"/>
                <a:gd name="connsiteX15" fmla="*/ 691445 w 762000"/>
                <a:gd name="connsiteY15" fmla="*/ 84667 h 592667"/>
                <a:gd name="connsiteX16" fmla="*/ 705556 w 762000"/>
                <a:gd name="connsiteY16" fmla="*/ 63500 h 592667"/>
                <a:gd name="connsiteX17" fmla="*/ 740834 w 762000"/>
                <a:gd name="connsiteY17" fmla="*/ 14111 h 592667"/>
                <a:gd name="connsiteX18" fmla="*/ 762000 w 762000"/>
                <a:gd name="connsiteY18" fmla="*/ 0 h 592667"/>
                <a:gd name="connsiteX19" fmla="*/ 762000 w 762000"/>
                <a:gd name="connsiteY19" fmla="*/ 0 h 59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000" h="592667">
                  <a:moveTo>
                    <a:pt x="0" y="592667"/>
                  </a:moveTo>
                  <a:cubicBezTo>
                    <a:pt x="84667" y="590315"/>
                    <a:pt x="169516" y="591646"/>
                    <a:pt x="254000" y="585611"/>
                  </a:cubicBezTo>
                  <a:cubicBezTo>
                    <a:pt x="268837" y="584551"/>
                    <a:pt x="281904" y="575108"/>
                    <a:pt x="296334" y="571500"/>
                  </a:cubicBezTo>
                  <a:lnTo>
                    <a:pt x="352778" y="557389"/>
                  </a:lnTo>
                  <a:cubicBezTo>
                    <a:pt x="366889" y="547982"/>
                    <a:pt x="383119" y="541159"/>
                    <a:pt x="395111" y="529167"/>
                  </a:cubicBezTo>
                  <a:cubicBezTo>
                    <a:pt x="402167" y="522111"/>
                    <a:pt x="408402" y="514126"/>
                    <a:pt x="416278" y="508000"/>
                  </a:cubicBezTo>
                  <a:cubicBezTo>
                    <a:pt x="429665" y="497588"/>
                    <a:pt x="444500" y="489185"/>
                    <a:pt x="458611" y="479778"/>
                  </a:cubicBezTo>
                  <a:cubicBezTo>
                    <a:pt x="465667" y="475074"/>
                    <a:pt x="473782" y="471663"/>
                    <a:pt x="479778" y="465667"/>
                  </a:cubicBezTo>
                  <a:lnTo>
                    <a:pt x="522111" y="423334"/>
                  </a:lnTo>
                  <a:lnTo>
                    <a:pt x="543278" y="402167"/>
                  </a:lnTo>
                  <a:cubicBezTo>
                    <a:pt x="545630" y="395111"/>
                    <a:pt x="546644" y="387457"/>
                    <a:pt x="550334" y="381000"/>
                  </a:cubicBezTo>
                  <a:cubicBezTo>
                    <a:pt x="563213" y="358461"/>
                    <a:pt x="591604" y="334799"/>
                    <a:pt x="599722" y="310445"/>
                  </a:cubicBezTo>
                  <a:cubicBezTo>
                    <a:pt x="604426" y="296334"/>
                    <a:pt x="605583" y="280488"/>
                    <a:pt x="613834" y="268111"/>
                  </a:cubicBezTo>
                  <a:cubicBezTo>
                    <a:pt x="647890" y="217027"/>
                    <a:pt x="634472" y="240947"/>
                    <a:pt x="656167" y="197556"/>
                  </a:cubicBezTo>
                  <a:cubicBezTo>
                    <a:pt x="666830" y="154899"/>
                    <a:pt x="660154" y="178540"/>
                    <a:pt x="677334" y="127000"/>
                  </a:cubicBezTo>
                  <a:cubicBezTo>
                    <a:pt x="677335" y="126996"/>
                    <a:pt x="691443" y="84670"/>
                    <a:pt x="691445" y="84667"/>
                  </a:cubicBezTo>
                  <a:lnTo>
                    <a:pt x="705556" y="63500"/>
                  </a:lnTo>
                  <a:cubicBezTo>
                    <a:pt x="714145" y="37733"/>
                    <a:pt x="712135" y="33244"/>
                    <a:pt x="740834" y="14111"/>
                  </a:cubicBezTo>
                  <a:lnTo>
                    <a:pt x="762000" y="0"/>
                  </a:lnTo>
                  <a:lnTo>
                    <a:pt x="762000" y="0"/>
                  </a:lnTo>
                </a:path>
              </a:pathLst>
            </a:custGeom>
            <a:ln w="38100" cmpd="sng">
              <a:solidFill>
                <a:srgbClr val="92D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2121884" y="2173111"/>
              <a:ext cx="305228" cy="416278"/>
            </a:xfrm>
            <a:custGeom>
              <a:avLst/>
              <a:gdLst>
                <a:gd name="connsiteX0" fmla="*/ 1839 w 481617"/>
                <a:gd name="connsiteY0" fmla="*/ 0 h 416278"/>
                <a:gd name="connsiteX1" fmla="*/ 15950 w 481617"/>
                <a:gd name="connsiteY1" fmla="*/ 148167 h 416278"/>
                <a:gd name="connsiteX2" fmla="*/ 30061 w 481617"/>
                <a:gd name="connsiteY2" fmla="*/ 190500 h 416278"/>
                <a:gd name="connsiteX3" fmla="*/ 44173 w 481617"/>
                <a:gd name="connsiteY3" fmla="*/ 204611 h 416278"/>
                <a:gd name="connsiteX4" fmla="*/ 51228 w 481617"/>
                <a:gd name="connsiteY4" fmla="*/ 225778 h 416278"/>
                <a:gd name="connsiteX5" fmla="*/ 142950 w 481617"/>
                <a:gd name="connsiteY5" fmla="*/ 303389 h 416278"/>
                <a:gd name="connsiteX6" fmla="*/ 206450 w 481617"/>
                <a:gd name="connsiteY6" fmla="*/ 324556 h 416278"/>
                <a:gd name="connsiteX7" fmla="*/ 227617 w 481617"/>
                <a:gd name="connsiteY7" fmla="*/ 331611 h 416278"/>
                <a:gd name="connsiteX8" fmla="*/ 248784 w 481617"/>
                <a:gd name="connsiteY8" fmla="*/ 345722 h 416278"/>
                <a:gd name="connsiteX9" fmla="*/ 277006 w 481617"/>
                <a:gd name="connsiteY9" fmla="*/ 352778 h 416278"/>
                <a:gd name="connsiteX10" fmla="*/ 361673 w 481617"/>
                <a:gd name="connsiteY10" fmla="*/ 366889 h 416278"/>
                <a:gd name="connsiteX11" fmla="*/ 404006 w 481617"/>
                <a:gd name="connsiteY11" fmla="*/ 381000 h 416278"/>
                <a:gd name="connsiteX12" fmla="*/ 425173 w 481617"/>
                <a:gd name="connsiteY12" fmla="*/ 388056 h 416278"/>
                <a:gd name="connsiteX13" fmla="*/ 446339 w 481617"/>
                <a:gd name="connsiteY13" fmla="*/ 402167 h 416278"/>
                <a:gd name="connsiteX14" fmla="*/ 467506 w 481617"/>
                <a:gd name="connsiteY14" fmla="*/ 409222 h 416278"/>
                <a:gd name="connsiteX15" fmla="*/ 481617 w 481617"/>
                <a:gd name="connsiteY15" fmla="*/ 416278 h 416278"/>
                <a:gd name="connsiteX16" fmla="*/ 481617 w 481617"/>
                <a:gd name="connsiteY16" fmla="*/ 416278 h 41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1617" h="416278">
                  <a:moveTo>
                    <a:pt x="1839" y="0"/>
                  </a:moveTo>
                  <a:cubicBezTo>
                    <a:pt x="6085" y="72173"/>
                    <a:pt x="0" y="95000"/>
                    <a:pt x="15950" y="148167"/>
                  </a:cubicBezTo>
                  <a:cubicBezTo>
                    <a:pt x="20224" y="162414"/>
                    <a:pt x="19543" y="179983"/>
                    <a:pt x="30061" y="190500"/>
                  </a:cubicBezTo>
                  <a:lnTo>
                    <a:pt x="44173" y="204611"/>
                  </a:lnTo>
                  <a:cubicBezTo>
                    <a:pt x="46525" y="211667"/>
                    <a:pt x="46582" y="219970"/>
                    <a:pt x="51228" y="225778"/>
                  </a:cubicBezTo>
                  <a:cubicBezTo>
                    <a:pt x="65064" y="243074"/>
                    <a:pt x="115878" y="294365"/>
                    <a:pt x="142950" y="303389"/>
                  </a:cubicBezTo>
                  <a:lnTo>
                    <a:pt x="206450" y="324556"/>
                  </a:lnTo>
                  <a:lnTo>
                    <a:pt x="227617" y="331611"/>
                  </a:lnTo>
                  <a:cubicBezTo>
                    <a:pt x="234673" y="336315"/>
                    <a:pt x="240990" y="342382"/>
                    <a:pt x="248784" y="345722"/>
                  </a:cubicBezTo>
                  <a:cubicBezTo>
                    <a:pt x="257697" y="349542"/>
                    <a:pt x="267682" y="350114"/>
                    <a:pt x="277006" y="352778"/>
                  </a:cubicBezTo>
                  <a:cubicBezTo>
                    <a:pt x="329654" y="367820"/>
                    <a:pt x="258489" y="355423"/>
                    <a:pt x="361673" y="366889"/>
                  </a:cubicBezTo>
                  <a:lnTo>
                    <a:pt x="404006" y="381000"/>
                  </a:lnTo>
                  <a:cubicBezTo>
                    <a:pt x="411062" y="383352"/>
                    <a:pt x="418985" y="383930"/>
                    <a:pt x="425173" y="388056"/>
                  </a:cubicBezTo>
                  <a:cubicBezTo>
                    <a:pt x="432228" y="392760"/>
                    <a:pt x="438755" y="398375"/>
                    <a:pt x="446339" y="402167"/>
                  </a:cubicBezTo>
                  <a:cubicBezTo>
                    <a:pt x="452991" y="405493"/>
                    <a:pt x="460601" y="406460"/>
                    <a:pt x="467506" y="409222"/>
                  </a:cubicBezTo>
                  <a:cubicBezTo>
                    <a:pt x="472389" y="411175"/>
                    <a:pt x="476913" y="413926"/>
                    <a:pt x="481617" y="416278"/>
                  </a:cubicBezTo>
                  <a:lnTo>
                    <a:pt x="481617" y="416278"/>
                  </a:lnTo>
                </a:path>
              </a:pathLst>
            </a:custGeom>
            <a:ln w="38100" cmpd="sng">
              <a:solidFill>
                <a:srgbClr val="FF981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2116168" y="1009155"/>
              <a:ext cx="1531551" cy="1598600"/>
            </a:xfrm>
            <a:custGeom>
              <a:avLst/>
              <a:gdLst>
                <a:gd name="connsiteX0" fmla="*/ 496 w 1185829"/>
                <a:gd name="connsiteY0" fmla="*/ 1756833 h 1775199"/>
                <a:gd name="connsiteX1" fmla="*/ 14607 w 1185829"/>
                <a:gd name="connsiteY1" fmla="*/ 1234722 h 1775199"/>
                <a:gd name="connsiteX2" fmla="*/ 35773 w 1185829"/>
                <a:gd name="connsiteY2" fmla="*/ 1143000 h 1775199"/>
                <a:gd name="connsiteX3" fmla="*/ 49884 w 1185829"/>
                <a:gd name="connsiteY3" fmla="*/ 1100666 h 1775199"/>
                <a:gd name="connsiteX4" fmla="*/ 56940 w 1185829"/>
                <a:gd name="connsiteY4" fmla="*/ 1079500 h 1775199"/>
                <a:gd name="connsiteX5" fmla="*/ 71051 w 1185829"/>
                <a:gd name="connsiteY5" fmla="*/ 1058333 h 1775199"/>
                <a:gd name="connsiteX6" fmla="*/ 85162 w 1185829"/>
                <a:gd name="connsiteY6" fmla="*/ 1001888 h 1775199"/>
                <a:gd name="connsiteX7" fmla="*/ 92218 w 1185829"/>
                <a:gd name="connsiteY7" fmla="*/ 980722 h 1775199"/>
                <a:gd name="connsiteX8" fmla="*/ 99273 w 1185829"/>
                <a:gd name="connsiteY8" fmla="*/ 952500 h 1775199"/>
                <a:gd name="connsiteX9" fmla="*/ 141607 w 1185829"/>
                <a:gd name="connsiteY9" fmla="*/ 881944 h 1775199"/>
                <a:gd name="connsiteX10" fmla="*/ 155718 w 1185829"/>
                <a:gd name="connsiteY10" fmla="*/ 853722 h 1775199"/>
                <a:gd name="connsiteX11" fmla="*/ 162773 w 1185829"/>
                <a:gd name="connsiteY11" fmla="*/ 825500 h 1775199"/>
                <a:gd name="connsiteX12" fmla="*/ 176884 w 1185829"/>
                <a:gd name="connsiteY12" fmla="*/ 804333 h 1775199"/>
                <a:gd name="connsiteX13" fmla="*/ 190996 w 1185829"/>
                <a:gd name="connsiteY13" fmla="*/ 776111 h 1775199"/>
                <a:gd name="connsiteX14" fmla="*/ 198051 w 1185829"/>
                <a:gd name="connsiteY14" fmla="*/ 754944 h 1775199"/>
                <a:gd name="connsiteX15" fmla="*/ 247440 w 1185829"/>
                <a:gd name="connsiteY15" fmla="*/ 691444 h 1775199"/>
                <a:gd name="connsiteX16" fmla="*/ 268607 w 1185829"/>
                <a:gd name="connsiteY16" fmla="*/ 656166 h 1775199"/>
                <a:gd name="connsiteX17" fmla="*/ 296829 w 1185829"/>
                <a:gd name="connsiteY17" fmla="*/ 627944 h 1775199"/>
                <a:gd name="connsiteX18" fmla="*/ 310940 w 1185829"/>
                <a:gd name="connsiteY18" fmla="*/ 599722 h 1775199"/>
                <a:gd name="connsiteX19" fmla="*/ 367384 w 1185829"/>
                <a:gd name="connsiteY19" fmla="*/ 529166 h 1775199"/>
                <a:gd name="connsiteX20" fmla="*/ 381496 w 1185829"/>
                <a:gd name="connsiteY20" fmla="*/ 508000 h 1775199"/>
                <a:gd name="connsiteX21" fmla="*/ 409718 w 1185829"/>
                <a:gd name="connsiteY21" fmla="*/ 493888 h 1775199"/>
                <a:gd name="connsiteX22" fmla="*/ 466162 w 1185829"/>
                <a:gd name="connsiteY22" fmla="*/ 430388 h 1775199"/>
                <a:gd name="connsiteX23" fmla="*/ 501440 w 1185829"/>
                <a:gd name="connsiteY23" fmla="*/ 388055 h 1775199"/>
                <a:gd name="connsiteX24" fmla="*/ 522607 w 1185829"/>
                <a:gd name="connsiteY24" fmla="*/ 373944 h 1775199"/>
                <a:gd name="connsiteX25" fmla="*/ 550829 w 1185829"/>
                <a:gd name="connsiteY25" fmla="*/ 345722 h 1775199"/>
                <a:gd name="connsiteX26" fmla="*/ 586107 w 1185829"/>
                <a:gd name="connsiteY26" fmla="*/ 317500 h 1775199"/>
                <a:gd name="connsiteX27" fmla="*/ 614329 w 1185829"/>
                <a:gd name="connsiteY27" fmla="*/ 289277 h 1775199"/>
                <a:gd name="connsiteX28" fmla="*/ 628440 w 1185829"/>
                <a:gd name="connsiteY28" fmla="*/ 268111 h 1775199"/>
                <a:gd name="connsiteX29" fmla="*/ 656662 w 1185829"/>
                <a:gd name="connsiteY29" fmla="*/ 254000 h 1775199"/>
                <a:gd name="connsiteX30" fmla="*/ 698996 w 1185829"/>
                <a:gd name="connsiteY30" fmla="*/ 218722 h 1775199"/>
                <a:gd name="connsiteX31" fmla="*/ 720162 w 1185829"/>
                <a:gd name="connsiteY31" fmla="*/ 197555 h 1775199"/>
                <a:gd name="connsiteX32" fmla="*/ 762496 w 1185829"/>
                <a:gd name="connsiteY32" fmla="*/ 183444 h 1775199"/>
                <a:gd name="connsiteX33" fmla="*/ 783662 w 1185829"/>
                <a:gd name="connsiteY33" fmla="*/ 176388 h 1775199"/>
                <a:gd name="connsiteX34" fmla="*/ 804829 w 1185829"/>
                <a:gd name="connsiteY34" fmla="*/ 162277 h 1775199"/>
                <a:gd name="connsiteX35" fmla="*/ 847162 w 1185829"/>
                <a:gd name="connsiteY35" fmla="*/ 148166 h 1775199"/>
                <a:gd name="connsiteX36" fmla="*/ 896551 w 1185829"/>
                <a:gd name="connsiteY36" fmla="*/ 119944 h 1775199"/>
                <a:gd name="connsiteX37" fmla="*/ 924773 w 1185829"/>
                <a:gd name="connsiteY37" fmla="*/ 112888 h 1775199"/>
                <a:gd name="connsiteX38" fmla="*/ 967107 w 1185829"/>
                <a:gd name="connsiteY38" fmla="*/ 98777 h 1775199"/>
                <a:gd name="connsiteX39" fmla="*/ 995329 w 1185829"/>
                <a:gd name="connsiteY39" fmla="*/ 84666 h 1775199"/>
                <a:gd name="connsiteX40" fmla="*/ 1044718 w 1185829"/>
                <a:gd name="connsiteY40" fmla="*/ 70555 h 1775199"/>
                <a:gd name="connsiteX41" fmla="*/ 1101162 w 1185829"/>
                <a:gd name="connsiteY41" fmla="*/ 49388 h 1775199"/>
                <a:gd name="connsiteX42" fmla="*/ 1150551 w 1185829"/>
                <a:gd name="connsiteY42" fmla="*/ 14111 h 1775199"/>
                <a:gd name="connsiteX43" fmla="*/ 1171718 w 1185829"/>
                <a:gd name="connsiteY43" fmla="*/ 7055 h 1775199"/>
                <a:gd name="connsiteX44" fmla="*/ 1185829 w 1185829"/>
                <a:gd name="connsiteY44" fmla="*/ 0 h 1775199"/>
                <a:gd name="connsiteX45" fmla="*/ 1185829 w 1185829"/>
                <a:gd name="connsiteY45" fmla="*/ 0 h 177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85829" h="1775199">
                  <a:moveTo>
                    <a:pt x="496" y="1756833"/>
                  </a:moveTo>
                  <a:cubicBezTo>
                    <a:pt x="30607" y="1546041"/>
                    <a:pt x="0" y="1775199"/>
                    <a:pt x="14607" y="1234722"/>
                  </a:cubicBezTo>
                  <a:cubicBezTo>
                    <a:pt x="15685" y="1194851"/>
                    <a:pt x="23631" y="1179426"/>
                    <a:pt x="35773" y="1143000"/>
                  </a:cubicBezTo>
                  <a:lnTo>
                    <a:pt x="49884" y="1100666"/>
                  </a:lnTo>
                  <a:cubicBezTo>
                    <a:pt x="52236" y="1093611"/>
                    <a:pt x="52815" y="1085688"/>
                    <a:pt x="56940" y="1079500"/>
                  </a:cubicBezTo>
                  <a:lnTo>
                    <a:pt x="71051" y="1058333"/>
                  </a:lnTo>
                  <a:cubicBezTo>
                    <a:pt x="75755" y="1039518"/>
                    <a:pt x="79029" y="1020287"/>
                    <a:pt x="85162" y="1001888"/>
                  </a:cubicBezTo>
                  <a:cubicBezTo>
                    <a:pt x="87514" y="994833"/>
                    <a:pt x="90175" y="987873"/>
                    <a:pt x="92218" y="980722"/>
                  </a:cubicBezTo>
                  <a:cubicBezTo>
                    <a:pt x="94882" y="971398"/>
                    <a:pt x="95868" y="961579"/>
                    <a:pt x="99273" y="952500"/>
                  </a:cubicBezTo>
                  <a:cubicBezTo>
                    <a:pt x="110026" y="923824"/>
                    <a:pt x="125193" y="909300"/>
                    <a:pt x="141607" y="881944"/>
                  </a:cubicBezTo>
                  <a:cubicBezTo>
                    <a:pt x="147018" y="872925"/>
                    <a:pt x="151014" y="863129"/>
                    <a:pt x="155718" y="853722"/>
                  </a:cubicBezTo>
                  <a:cubicBezTo>
                    <a:pt x="158070" y="844315"/>
                    <a:pt x="158953" y="834413"/>
                    <a:pt x="162773" y="825500"/>
                  </a:cubicBezTo>
                  <a:cubicBezTo>
                    <a:pt x="166113" y="817706"/>
                    <a:pt x="172677" y="811695"/>
                    <a:pt x="176884" y="804333"/>
                  </a:cubicBezTo>
                  <a:cubicBezTo>
                    <a:pt x="182102" y="795201"/>
                    <a:pt x="186853" y="785778"/>
                    <a:pt x="190996" y="776111"/>
                  </a:cubicBezTo>
                  <a:cubicBezTo>
                    <a:pt x="193926" y="769275"/>
                    <a:pt x="193926" y="761132"/>
                    <a:pt x="198051" y="754944"/>
                  </a:cubicBezTo>
                  <a:cubicBezTo>
                    <a:pt x="212925" y="732632"/>
                    <a:pt x="233644" y="714438"/>
                    <a:pt x="247440" y="691444"/>
                  </a:cubicBezTo>
                  <a:cubicBezTo>
                    <a:pt x="254496" y="679685"/>
                    <a:pt x="260188" y="666991"/>
                    <a:pt x="268607" y="656166"/>
                  </a:cubicBezTo>
                  <a:cubicBezTo>
                    <a:pt x="276775" y="645664"/>
                    <a:pt x="288847" y="638587"/>
                    <a:pt x="296829" y="627944"/>
                  </a:cubicBezTo>
                  <a:cubicBezTo>
                    <a:pt x="303140" y="619530"/>
                    <a:pt x="305529" y="608741"/>
                    <a:pt x="310940" y="599722"/>
                  </a:cubicBezTo>
                  <a:cubicBezTo>
                    <a:pt x="351759" y="531690"/>
                    <a:pt x="323077" y="580855"/>
                    <a:pt x="367384" y="529166"/>
                  </a:cubicBezTo>
                  <a:cubicBezTo>
                    <a:pt x="372903" y="522728"/>
                    <a:pt x="374982" y="513429"/>
                    <a:pt x="381496" y="508000"/>
                  </a:cubicBezTo>
                  <a:cubicBezTo>
                    <a:pt x="389576" y="501267"/>
                    <a:pt x="400311" y="498592"/>
                    <a:pt x="409718" y="493888"/>
                  </a:cubicBezTo>
                  <a:cubicBezTo>
                    <a:pt x="439462" y="449273"/>
                    <a:pt x="407094" y="494826"/>
                    <a:pt x="466162" y="430388"/>
                  </a:cubicBezTo>
                  <a:cubicBezTo>
                    <a:pt x="478574" y="416848"/>
                    <a:pt x="488451" y="401043"/>
                    <a:pt x="501440" y="388055"/>
                  </a:cubicBezTo>
                  <a:cubicBezTo>
                    <a:pt x="507436" y="382059"/>
                    <a:pt x="516169" y="379463"/>
                    <a:pt x="522607" y="373944"/>
                  </a:cubicBezTo>
                  <a:cubicBezTo>
                    <a:pt x="532708" y="365286"/>
                    <a:pt x="540885" y="354561"/>
                    <a:pt x="550829" y="345722"/>
                  </a:cubicBezTo>
                  <a:cubicBezTo>
                    <a:pt x="562084" y="335717"/>
                    <a:pt x="574852" y="327505"/>
                    <a:pt x="586107" y="317500"/>
                  </a:cubicBezTo>
                  <a:cubicBezTo>
                    <a:pt x="596051" y="308661"/>
                    <a:pt x="605671" y="299378"/>
                    <a:pt x="614329" y="289277"/>
                  </a:cubicBezTo>
                  <a:cubicBezTo>
                    <a:pt x="619847" y="282839"/>
                    <a:pt x="621926" y="273539"/>
                    <a:pt x="628440" y="268111"/>
                  </a:cubicBezTo>
                  <a:cubicBezTo>
                    <a:pt x="636520" y="261378"/>
                    <a:pt x="647255" y="258704"/>
                    <a:pt x="656662" y="254000"/>
                  </a:cubicBezTo>
                  <a:cubicBezTo>
                    <a:pt x="693317" y="217343"/>
                    <a:pt x="640298" y="269034"/>
                    <a:pt x="698996" y="218722"/>
                  </a:cubicBezTo>
                  <a:cubicBezTo>
                    <a:pt x="706572" y="212228"/>
                    <a:pt x="711440" y="202401"/>
                    <a:pt x="720162" y="197555"/>
                  </a:cubicBezTo>
                  <a:cubicBezTo>
                    <a:pt x="733165" y="190331"/>
                    <a:pt x="748385" y="188148"/>
                    <a:pt x="762496" y="183444"/>
                  </a:cubicBezTo>
                  <a:cubicBezTo>
                    <a:pt x="769551" y="181092"/>
                    <a:pt x="777474" y="180513"/>
                    <a:pt x="783662" y="176388"/>
                  </a:cubicBezTo>
                  <a:cubicBezTo>
                    <a:pt x="790718" y="171684"/>
                    <a:pt x="797080" y="165721"/>
                    <a:pt x="804829" y="162277"/>
                  </a:cubicBezTo>
                  <a:cubicBezTo>
                    <a:pt x="818421" y="156236"/>
                    <a:pt x="834786" y="156417"/>
                    <a:pt x="847162" y="148166"/>
                  </a:cubicBezTo>
                  <a:cubicBezTo>
                    <a:pt x="864708" y="136469"/>
                    <a:pt x="876090" y="127617"/>
                    <a:pt x="896551" y="119944"/>
                  </a:cubicBezTo>
                  <a:cubicBezTo>
                    <a:pt x="905630" y="116539"/>
                    <a:pt x="915485" y="115674"/>
                    <a:pt x="924773" y="112888"/>
                  </a:cubicBezTo>
                  <a:cubicBezTo>
                    <a:pt x="939020" y="108614"/>
                    <a:pt x="953296" y="104301"/>
                    <a:pt x="967107" y="98777"/>
                  </a:cubicBezTo>
                  <a:cubicBezTo>
                    <a:pt x="976872" y="94871"/>
                    <a:pt x="985481" y="88359"/>
                    <a:pt x="995329" y="84666"/>
                  </a:cubicBezTo>
                  <a:cubicBezTo>
                    <a:pt x="1043079" y="66760"/>
                    <a:pt x="1004908" y="87616"/>
                    <a:pt x="1044718" y="70555"/>
                  </a:cubicBezTo>
                  <a:cubicBezTo>
                    <a:pt x="1096371" y="48418"/>
                    <a:pt x="1049130" y="62397"/>
                    <a:pt x="1101162" y="49388"/>
                  </a:cubicBezTo>
                  <a:cubicBezTo>
                    <a:pt x="1107555" y="44593"/>
                    <a:pt x="1140233" y="19270"/>
                    <a:pt x="1150551" y="14111"/>
                  </a:cubicBezTo>
                  <a:cubicBezTo>
                    <a:pt x="1157203" y="10785"/>
                    <a:pt x="1164813" y="9817"/>
                    <a:pt x="1171718" y="7055"/>
                  </a:cubicBezTo>
                  <a:cubicBezTo>
                    <a:pt x="1176601" y="5102"/>
                    <a:pt x="1181125" y="2352"/>
                    <a:pt x="1185829" y="0"/>
                  </a:cubicBezTo>
                  <a:lnTo>
                    <a:pt x="1185829" y="0"/>
                  </a:lnTo>
                </a:path>
              </a:pathLst>
            </a:custGeom>
            <a:ln w="38100" cmpd="sng">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p:cNvSpPr txBox="1"/>
            <p:nvPr/>
          </p:nvSpPr>
          <p:spPr>
            <a:xfrm>
              <a:off x="2008445" y="2638117"/>
              <a:ext cx="1193797" cy="369332"/>
            </a:xfrm>
            <a:prstGeom prst="rect">
              <a:avLst/>
            </a:prstGeom>
            <a:noFill/>
          </p:spPr>
          <p:txBody>
            <a:bodyPr wrap="square" rtlCol="0">
              <a:spAutoFit/>
            </a:bodyPr>
            <a:lstStyle/>
            <a:p>
              <a:r>
                <a:rPr lang="en-US" dirty="0" smtClean="0">
                  <a:solidFill>
                    <a:schemeClr val="bg1"/>
                  </a:solidFill>
                </a:rPr>
                <a:t>Neutral</a:t>
              </a:r>
              <a:endParaRPr lang="en-US" dirty="0">
                <a:solidFill>
                  <a:schemeClr val="bg1"/>
                </a:solidFill>
              </a:endParaRPr>
            </a:p>
          </p:txBody>
        </p:sp>
      </p:grpSp>
      <p:sp>
        <p:nvSpPr>
          <p:cNvPr id="32" name="TextBox 31"/>
          <p:cNvSpPr txBox="1"/>
          <p:nvPr/>
        </p:nvSpPr>
        <p:spPr>
          <a:xfrm>
            <a:off x="223661" y="942191"/>
            <a:ext cx="2039224" cy="369332"/>
          </a:xfrm>
          <a:prstGeom prst="rect">
            <a:avLst/>
          </a:prstGeom>
          <a:noFill/>
          <a:ln>
            <a:noFill/>
          </a:ln>
        </p:spPr>
        <p:txBody>
          <a:bodyPr wrap="square" rtlCol="0">
            <a:spAutoFit/>
          </a:bodyPr>
          <a:lstStyle/>
          <a:p>
            <a:r>
              <a:rPr lang="en-US" dirty="0" smtClean="0">
                <a:solidFill>
                  <a:srgbClr val="FFC000"/>
                </a:solidFill>
              </a:rPr>
              <a:t>Static</a:t>
            </a:r>
            <a:r>
              <a:rPr lang="en-US" dirty="0" smtClean="0">
                <a:solidFill>
                  <a:schemeClr val="tx2">
                    <a:lumMod val="50000"/>
                  </a:schemeClr>
                </a:solidFill>
              </a:rPr>
              <a:t> </a:t>
            </a:r>
            <a:r>
              <a:rPr lang="en-US" dirty="0" smtClean="0">
                <a:solidFill>
                  <a:schemeClr val="bg1"/>
                </a:solidFill>
              </a:rPr>
              <a:t>stability</a:t>
            </a:r>
            <a:endParaRPr lang="en-US" dirty="0">
              <a:solidFill>
                <a:schemeClr val="bg1"/>
              </a:solidFill>
            </a:endParaRPr>
          </a:p>
        </p:txBody>
      </p:sp>
      <p:grpSp>
        <p:nvGrpSpPr>
          <p:cNvPr id="34" name="Group 33"/>
          <p:cNvGrpSpPr/>
          <p:nvPr/>
        </p:nvGrpSpPr>
        <p:grpSpPr>
          <a:xfrm>
            <a:off x="4319178" y="3881184"/>
            <a:ext cx="4700016" cy="2910840"/>
            <a:chOff x="4319178" y="3881184"/>
            <a:chExt cx="4700016" cy="2910840"/>
          </a:xfrm>
        </p:grpSpPr>
        <p:grpSp>
          <p:nvGrpSpPr>
            <p:cNvPr id="13" name="Group 12"/>
            <p:cNvGrpSpPr/>
            <p:nvPr/>
          </p:nvGrpSpPr>
          <p:grpSpPr>
            <a:xfrm>
              <a:off x="4319178" y="3881184"/>
              <a:ext cx="4700016" cy="2910840"/>
              <a:chOff x="4319178" y="3881184"/>
              <a:chExt cx="4700016" cy="2910840"/>
            </a:xfrm>
          </p:grpSpPr>
          <p:sp>
            <p:nvSpPr>
              <p:cNvPr id="14" name="Down Arrow 13"/>
              <p:cNvSpPr/>
              <p:nvPr/>
            </p:nvSpPr>
            <p:spPr>
              <a:xfrm rot="16200000">
                <a:off x="3978581" y="5007458"/>
                <a:ext cx="1101738" cy="42054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6" cstate="print"/>
              <a:stretch>
                <a:fillRect/>
              </a:stretch>
            </p:blipFill>
            <p:spPr>
              <a:xfrm>
                <a:off x="4785014" y="3881184"/>
                <a:ext cx="4234180" cy="2910840"/>
              </a:xfrm>
              <a:prstGeom prst="rect">
                <a:avLst/>
              </a:prstGeom>
            </p:spPr>
          </p:pic>
          <p:sp>
            <p:nvSpPr>
              <p:cNvPr id="16" name="TextBox 15"/>
              <p:cNvSpPr txBox="1"/>
              <p:nvPr/>
            </p:nvSpPr>
            <p:spPr>
              <a:xfrm>
                <a:off x="4785013" y="3881184"/>
                <a:ext cx="2472459" cy="369332"/>
              </a:xfrm>
              <a:prstGeom prst="rect">
                <a:avLst/>
              </a:prstGeom>
              <a:solidFill>
                <a:schemeClr val="bg1"/>
              </a:solidFill>
            </p:spPr>
            <p:txBody>
              <a:bodyPr wrap="square" rtlCol="0">
                <a:spAutoFit/>
              </a:bodyPr>
              <a:lstStyle/>
              <a:p>
                <a:r>
                  <a:rPr lang="en-US" dirty="0" smtClean="0"/>
                  <a:t>Post-storm SST</a:t>
                </a:r>
                <a:endParaRPr lang="en-US" dirty="0"/>
              </a:p>
            </p:txBody>
          </p:sp>
          <p:pic>
            <p:nvPicPr>
              <p:cNvPr id="17" name="Picture 16"/>
              <p:cNvPicPr>
                <a:picLocks noChangeAspect="1"/>
              </p:cNvPicPr>
              <p:nvPr/>
            </p:nvPicPr>
            <p:blipFill>
              <a:blip r:embed="rId4" cstate="print"/>
              <a:stretch>
                <a:fillRect/>
              </a:stretch>
            </p:blipFill>
            <p:spPr>
              <a:xfrm>
                <a:off x="6550205" y="5036249"/>
                <a:ext cx="128270" cy="116840"/>
              </a:xfrm>
              <a:prstGeom prst="rect">
                <a:avLst/>
              </a:prstGeom>
            </p:spPr>
          </p:pic>
        </p:grpSp>
        <p:sp>
          <p:nvSpPr>
            <p:cNvPr id="33" name="Rectangle 32"/>
            <p:cNvSpPr/>
            <p:nvPr/>
          </p:nvSpPr>
          <p:spPr>
            <a:xfrm>
              <a:off x="8617310" y="4269213"/>
              <a:ext cx="239166" cy="15019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cxnSp>
        <p:nvCxnSpPr>
          <p:cNvPr id="31" name="Straight Arrow Connector 30"/>
          <p:cNvCxnSpPr/>
          <p:nvPr/>
        </p:nvCxnSpPr>
        <p:spPr>
          <a:xfrm rot="16200000" flipH="1">
            <a:off x="5179158" y="3435013"/>
            <a:ext cx="2334631" cy="867835"/>
          </a:xfrm>
          <a:prstGeom prst="straightConnector1">
            <a:avLst/>
          </a:prstGeom>
          <a:ln w="57150" cmpd="sng">
            <a:solidFill>
              <a:srgbClr val="00C300"/>
            </a:solidFill>
            <a:prstDash val="solid"/>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orca.rsmas.miami.edu/~chiaying/2011_itop_santafe/TMI_SST_2010917.jpg"/>
          <p:cNvPicPr>
            <a:picLocks noChangeAspect="1" noChangeArrowheads="1"/>
          </p:cNvPicPr>
          <p:nvPr/>
        </p:nvPicPr>
        <p:blipFill>
          <a:blip r:embed="rId3" cstate="print"/>
          <a:srcRect/>
          <a:stretch>
            <a:fillRect/>
          </a:stretch>
        </p:blipFill>
        <p:spPr bwMode="auto">
          <a:xfrm>
            <a:off x="4031940" y="116520"/>
            <a:ext cx="5080000" cy="3492500"/>
          </a:xfrm>
          <a:prstGeom prst="rect">
            <a:avLst/>
          </a:prstGeom>
          <a:noFill/>
        </p:spPr>
      </p:pic>
      <p:graphicFrame>
        <p:nvGraphicFramePr>
          <p:cNvPr id="5" name="Table 4"/>
          <p:cNvGraphicFramePr>
            <a:graphicFrameLocks noGrp="1"/>
          </p:cNvGraphicFramePr>
          <p:nvPr/>
        </p:nvGraphicFramePr>
        <p:xfrm>
          <a:off x="179512" y="944724"/>
          <a:ext cx="3283245" cy="1260416"/>
        </p:xfrm>
        <a:graphic>
          <a:graphicData uri="http://schemas.openxmlformats.org/drawingml/2006/table">
            <a:tbl>
              <a:tblPr firstRow="1" bandRow="1">
                <a:tableStyleId>{638B1855-1B75-4FBE-930C-398BA8C253C6}</a:tableStyleId>
              </a:tblPr>
              <a:tblGrid>
                <a:gridCol w="1943744"/>
                <a:gridCol w="1339501"/>
              </a:tblGrid>
              <a:tr h="467936">
                <a:tc>
                  <a:txBody>
                    <a:bodyPr/>
                    <a:lstStyle/>
                    <a:p>
                      <a:r>
                        <a:rPr lang="en-US" sz="2000" dirty="0" smtClean="0"/>
                        <a:t>Mission</a:t>
                      </a:r>
                      <a:endParaRPr lang="en-US" sz="2000" b="0" i="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spc="0" dirty="0" smtClean="0"/>
                        <a:t>0620w</a:t>
                      </a:r>
                      <a:endParaRPr lang="en-US" sz="2000" spc="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102">
                <a:tc>
                  <a:txBody>
                    <a:bodyPr/>
                    <a:lstStyle/>
                    <a:p>
                      <a:r>
                        <a:rPr lang="en-US" sz="2000" dirty="0" err="1" smtClean="0"/>
                        <a:t>Dropsonde</a:t>
                      </a:r>
                      <a:endParaRPr lang="en-US"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solidFill>
                            <a:schemeClr val="lt1"/>
                          </a:solidFill>
                        </a:rPr>
                        <a:t>49</a:t>
                      </a:r>
                      <a:endParaRPr lang="en-US"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102">
                <a:tc>
                  <a:txBody>
                    <a:bodyPr/>
                    <a:lstStyle/>
                    <a:p>
                      <a:r>
                        <a:rPr lang="en-US" sz="2000" dirty="0" smtClean="0"/>
                        <a:t>AXBT</a:t>
                      </a:r>
                      <a:endParaRPr lang="en-US"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33</a:t>
                      </a:r>
                      <a:endParaRPr lang="en-US" sz="2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9" name="Picture 8"/>
          <p:cNvPicPr>
            <a:picLocks noChangeAspect="1"/>
          </p:cNvPicPr>
          <p:nvPr/>
        </p:nvPicPr>
        <p:blipFill>
          <a:blip r:embed="rId4" cstate="print"/>
          <a:stretch>
            <a:fillRect/>
          </a:stretch>
        </p:blipFill>
        <p:spPr>
          <a:xfrm>
            <a:off x="5713219" y="1196752"/>
            <a:ext cx="266215" cy="242495"/>
          </a:xfrm>
          <a:prstGeom prst="rect">
            <a:avLst/>
          </a:prstGeom>
        </p:spPr>
      </p:pic>
      <p:sp>
        <p:nvSpPr>
          <p:cNvPr id="11" name="Rounded Rectangle 10"/>
          <p:cNvSpPr/>
          <p:nvPr/>
        </p:nvSpPr>
        <p:spPr>
          <a:xfrm>
            <a:off x="1" y="0"/>
            <a:ext cx="3843160" cy="5229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400" dirty="0" smtClean="0"/>
              <a:t>ITOP - </a:t>
            </a:r>
            <a:r>
              <a:rPr lang="en-US" altLang="zh-TW" sz="2400" dirty="0" err="1" smtClean="0"/>
              <a:t>Fanapi</a:t>
            </a:r>
            <a:r>
              <a:rPr lang="en-US" altLang="zh-TW" sz="2400" dirty="0" smtClean="0"/>
              <a:t> </a:t>
            </a:r>
            <a:endParaRPr lang="en-US" sz="2400" dirty="0"/>
          </a:p>
        </p:txBody>
      </p:sp>
      <p:sp>
        <p:nvSpPr>
          <p:cNvPr id="23" name="TextBox 22"/>
          <p:cNvSpPr txBox="1"/>
          <p:nvPr/>
        </p:nvSpPr>
        <p:spPr>
          <a:xfrm>
            <a:off x="6390711" y="5613047"/>
            <a:ext cx="2717793" cy="923330"/>
          </a:xfrm>
          <a:prstGeom prst="rect">
            <a:avLst/>
          </a:prstGeom>
          <a:ln>
            <a:solidFill>
              <a:srgbClr val="3333FF"/>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TW" dirty="0" smtClean="0">
                <a:solidFill>
                  <a:sysClr val="windowText" lastClr="000000"/>
                </a:solidFill>
              </a:rPr>
              <a:t>Warm air flows over cold ocean, SH goes downward.</a:t>
            </a:r>
            <a:endParaRPr lang="zh-TW" altLang="en-US" dirty="0">
              <a:solidFill>
                <a:sysClr val="windowText" lastClr="000000"/>
              </a:solidFill>
            </a:endParaRPr>
          </a:p>
        </p:txBody>
      </p:sp>
      <p:grpSp>
        <p:nvGrpSpPr>
          <p:cNvPr id="43" name="Group 42"/>
          <p:cNvGrpSpPr/>
          <p:nvPr/>
        </p:nvGrpSpPr>
        <p:grpSpPr>
          <a:xfrm>
            <a:off x="179512" y="2737278"/>
            <a:ext cx="7632848" cy="4120722"/>
            <a:chOff x="179512" y="2737278"/>
            <a:chExt cx="7632848" cy="4120722"/>
          </a:xfrm>
        </p:grpSpPr>
        <p:grpSp>
          <p:nvGrpSpPr>
            <p:cNvPr id="42" name="Group 41"/>
            <p:cNvGrpSpPr/>
            <p:nvPr/>
          </p:nvGrpSpPr>
          <p:grpSpPr>
            <a:xfrm>
              <a:off x="179512" y="2737278"/>
              <a:ext cx="7632848" cy="4120722"/>
              <a:chOff x="179512" y="2737278"/>
              <a:chExt cx="7632848" cy="4120722"/>
            </a:xfrm>
          </p:grpSpPr>
          <p:pic>
            <p:nvPicPr>
              <p:cNvPr id="2054" name="Picture 6" descr="http://orca.rsmas.miami.edu/~chiaying/2011_itop_santafe/CWRF/2daxbt_drop/2d_axbt_drop.jpg"/>
              <p:cNvPicPr>
                <a:picLocks noChangeAspect="1" noChangeArrowheads="1"/>
              </p:cNvPicPr>
              <p:nvPr/>
            </p:nvPicPr>
            <p:blipFill>
              <a:blip r:embed="rId5" cstate="print"/>
              <a:srcRect/>
              <a:stretch>
                <a:fillRect/>
              </a:stretch>
            </p:blipFill>
            <p:spPr bwMode="auto">
              <a:xfrm>
                <a:off x="179512" y="2737278"/>
                <a:ext cx="6184629" cy="4120722"/>
              </a:xfrm>
              <a:prstGeom prst="rect">
                <a:avLst/>
              </a:prstGeom>
              <a:noFill/>
              <a:ln>
                <a:noFill/>
              </a:ln>
            </p:spPr>
          </p:pic>
          <p:cxnSp>
            <p:nvCxnSpPr>
              <p:cNvPr id="20" name="Straight Arrow Connector 19"/>
              <p:cNvCxnSpPr/>
              <p:nvPr/>
            </p:nvCxnSpPr>
            <p:spPr>
              <a:xfrm>
                <a:off x="1079612" y="6705364"/>
                <a:ext cx="4500500" cy="1588"/>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043608" y="3032956"/>
                <a:ext cx="2160240" cy="369332"/>
              </a:xfrm>
              <a:prstGeom prst="rect">
                <a:avLst/>
              </a:prstGeom>
              <a:solidFill>
                <a:schemeClr val="bg1"/>
              </a:solidFill>
              <a:ln w="28575">
                <a:noFill/>
              </a:ln>
            </p:spPr>
            <p:txBody>
              <a:bodyPr wrap="square" rtlCol="0">
                <a:spAutoFit/>
              </a:bodyPr>
              <a:lstStyle/>
              <a:p>
                <a:r>
                  <a:rPr lang="en-US" altLang="zh-TW" dirty="0" smtClean="0"/>
                  <a:t>Air Temperature</a:t>
                </a:r>
                <a:endParaRPr lang="zh-TW" altLang="en-US" dirty="0"/>
              </a:p>
            </p:txBody>
          </p:sp>
          <p:sp>
            <p:nvSpPr>
              <p:cNvPr id="30" name="TextBox 29"/>
              <p:cNvSpPr txBox="1"/>
              <p:nvPr/>
            </p:nvSpPr>
            <p:spPr>
              <a:xfrm>
                <a:off x="672903" y="6453336"/>
                <a:ext cx="406709" cy="369332"/>
              </a:xfrm>
              <a:prstGeom prst="rect">
                <a:avLst/>
              </a:prstGeom>
              <a:solidFill>
                <a:schemeClr val="bg1"/>
              </a:solidFill>
              <a:ln w="38100">
                <a:solidFill>
                  <a:schemeClr val="tx1"/>
                </a:solidFill>
              </a:ln>
            </p:spPr>
            <p:txBody>
              <a:bodyPr wrap="square" rtlCol="0">
                <a:spAutoFit/>
              </a:bodyPr>
              <a:lstStyle/>
              <a:p>
                <a:r>
                  <a:rPr lang="en-US" altLang="zh-TW" dirty="0" smtClean="0"/>
                  <a:t>A</a:t>
                </a:r>
                <a:endParaRPr lang="zh-TW" altLang="en-US" dirty="0"/>
              </a:p>
            </p:txBody>
          </p:sp>
          <p:sp>
            <p:nvSpPr>
              <p:cNvPr id="31" name="TextBox 30"/>
              <p:cNvSpPr txBox="1"/>
              <p:nvPr/>
            </p:nvSpPr>
            <p:spPr>
              <a:xfrm>
                <a:off x="5580112" y="6453336"/>
                <a:ext cx="406709" cy="369332"/>
              </a:xfrm>
              <a:prstGeom prst="rect">
                <a:avLst/>
              </a:prstGeom>
              <a:solidFill>
                <a:schemeClr val="bg1"/>
              </a:solidFill>
              <a:ln w="38100">
                <a:solidFill>
                  <a:schemeClr val="tx1"/>
                </a:solidFill>
              </a:ln>
            </p:spPr>
            <p:txBody>
              <a:bodyPr wrap="square" rtlCol="0">
                <a:spAutoFit/>
              </a:bodyPr>
              <a:lstStyle/>
              <a:p>
                <a:r>
                  <a:rPr lang="en-US" altLang="zh-TW" dirty="0" smtClean="0"/>
                  <a:t>B</a:t>
                </a:r>
                <a:endParaRPr lang="zh-TW" altLang="en-US" dirty="0"/>
              </a:p>
            </p:txBody>
          </p:sp>
          <p:sp>
            <p:nvSpPr>
              <p:cNvPr id="32" name="TextBox 31"/>
              <p:cNvSpPr txBox="1"/>
              <p:nvPr/>
            </p:nvSpPr>
            <p:spPr>
              <a:xfrm>
                <a:off x="5661588" y="4545124"/>
                <a:ext cx="2150772" cy="369332"/>
              </a:xfrm>
              <a:prstGeom prst="rect">
                <a:avLst/>
              </a:prstGeom>
              <a:solidFill>
                <a:schemeClr val="bg1"/>
              </a:solidFill>
              <a:ln w="28575">
                <a:solidFill>
                  <a:schemeClr val="tx1"/>
                </a:solidFill>
              </a:ln>
            </p:spPr>
            <p:txBody>
              <a:bodyPr wrap="square" rtlCol="0">
                <a:spAutoFit/>
              </a:bodyPr>
              <a:lstStyle/>
              <a:p>
                <a:r>
                  <a:rPr lang="en-US" altLang="zh-TW" dirty="0" smtClean="0"/>
                  <a:t>Air-sea interface</a:t>
                </a:r>
                <a:endParaRPr lang="zh-TW" altLang="en-US" dirty="0"/>
              </a:p>
            </p:txBody>
          </p:sp>
        </p:grpSp>
        <p:sp>
          <p:nvSpPr>
            <p:cNvPr id="25" name="TextBox 24"/>
            <p:cNvSpPr txBox="1"/>
            <p:nvPr/>
          </p:nvSpPr>
          <p:spPr>
            <a:xfrm>
              <a:off x="1079612" y="5932681"/>
              <a:ext cx="2592288" cy="369332"/>
            </a:xfrm>
            <a:prstGeom prst="rect">
              <a:avLst/>
            </a:prstGeom>
            <a:solidFill>
              <a:schemeClr val="bg1"/>
            </a:solidFill>
            <a:ln w="28575">
              <a:noFill/>
            </a:ln>
          </p:spPr>
          <p:txBody>
            <a:bodyPr wrap="square" rtlCol="0">
              <a:spAutoFit/>
            </a:bodyPr>
            <a:lstStyle/>
            <a:p>
              <a:r>
                <a:rPr lang="en-US" altLang="zh-TW" dirty="0" smtClean="0"/>
                <a:t>Ocean Temperature</a:t>
              </a:r>
              <a:endParaRPr lang="zh-TW" altLang="en-US" dirty="0"/>
            </a:p>
          </p:txBody>
        </p:sp>
      </p:grpSp>
      <p:grpSp>
        <p:nvGrpSpPr>
          <p:cNvPr id="41" name="Group 40"/>
          <p:cNvGrpSpPr/>
          <p:nvPr/>
        </p:nvGrpSpPr>
        <p:grpSpPr>
          <a:xfrm>
            <a:off x="5924282" y="179348"/>
            <a:ext cx="2860187" cy="2927262"/>
            <a:chOff x="5924282" y="179348"/>
            <a:chExt cx="2860187" cy="2927262"/>
          </a:xfrm>
        </p:grpSpPr>
        <p:grpSp>
          <p:nvGrpSpPr>
            <p:cNvPr id="22" name="Group 21"/>
            <p:cNvGrpSpPr/>
            <p:nvPr/>
          </p:nvGrpSpPr>
          <p:grpSpPr>
            <a:xfrm>
              <a:off x="5924282" y="338293"/>
              <a:ext cx="2860187" cy="2392028"/>
              <a:chOff x="5924282" y="338293"/>
              <a:chExt cx="2860187" cy="2392028"/>
            </a:xfrm>
          </p:grpSpPr>
          <p:sp>
            <p:nvSpPr>
              <p:cNvPr id="16" name="TextBox 15"/>
              <p:cNvSpPr txBox="1"/>
              <p:nvPr/>
            </p:nvSpPr>
            <p:spPr>
              <a:xfrm>
                <a:off x="7668345" y="2205140"/>
                <a:ext cx="1116124" cy="369332"/>
              </a:xfrm>
              <a:prstGeom prst="rect">
                <a:avLst/>
              </a:prstGeom>
              <a:noFill/>
            </p:spPr>
            <p:txBody>
              <a:bodyPr wrap="square" rtlCol="0">
                <a:spAutoFit/>
              </a:bodyPr>
              <a:lstStyle/>
              <a:p>
                <a:r>
                  <a:rPr lang="en-US" altLang="zh-TW" dirty="0" smtClean="0">
                    <a:solidFill>
                      <a:srgbClr val="FF0000"/>
                    </a:solidFill>
                  </a:rPr>
                  <a:t>WARM</a:t>
                </a:r>
                <a:endParaRPr lang="zh-TW" altLang="en-US" dirty="0">
                  <a:solidFill>
                    <a:srgbClr val="FF0000"/>
                  </a:solidFill>
                </a:endParaRPr>
              </a:p>
            </p:txBody>
          </p:sp>
          <p:sp>
            <p:nvSpPr>
              <p:cNvPr id="17" name="TextBox 16"/>
              <p:cNvSpPr txBox="1"/>
              <p:nvPr/>
            </p:nvSpPr>
            <p:spPr>
              <a:xfrm>
                <a:off x="6552221" y="338293"/>
                <a:ext cx="1116124" cy="369332"/>
              </a:xfrm>
              <a:prstGeom prst="rect">
                <a:avLst/>
              </a:prstGeom>
              <a:noFill/>
            </p:spPr>
            <p:txBody>
              <a:bodyPr wrap="square" rtlCol="0">
                <a:spAutoFit/>
              </a:bodyPr>
              <a:lstStyle/>
              <a:p>
                <a:r>
                  <a:rPr lang="en-US" altLang="zh-TW" dirty="0" smtClean="0">
                    <a:solidFill>
                      <a:srgbClr val="FF0000"/>
                    </a:solidFill>
                  </a:rPr>
                  <a:t>WARM</a:t>
                </a:r>
                <a:endParaRPr lang="zh-TW" altLang="en-US" dirty="0">
                  <a:solidFill>
                    <a:srgbClr val="FF0000"/>
                  </a:solidFill>
                </a:endParaRPr>
              </a:p>
            </p:txBody>
          </p:sp>
          <p:sp>
            <p:nvSpPr>
              <p:cNvPr id="18" name="TextBox 17"/>
              <p:cNvSpPr txBox="1"/>
              <p:nvPr/>
            </p:nvSpPr>
            <p:spPr>
              <a:xfrm>
                <a:off x="7110283" y="1069915"/>
                <a:ext cx="1116124" cy="369332"/>
              </a:xfrm>
              <a:prstGeom prst="rect">
                <a:avLst/>
              </a:prstGeom>
              <a:noFill/>
            </p:spPr>
            <p:txBody>
              <a:bodyPr wrap="square" rtlCol="0">
                <a:spAutoFit/>
              </a:bodyPr>
              <a:lstStyle/>
              <a:p>
                <a:r>
                  <a:rPr lang="en-US" altLang="zh-TW" dirty="0" smtClean="0">
                    <a:solidFill>
                      <a:srgbClr val="FF0000"/>
                    </a:solidFill>
                  </a:rPr>
                  <a:t>COLD</a:t>
                </a:r>
                <a:endParaRPr lang="zh-TW" altLang="en-US" dirty="0">
                  <a:solidFill>
                    <a:srgbClr val="FF0000"/>
                  </a:solidFill>
                </a:endParaRPr>
              </a:p>
            </p:txBody>
          </p:sp>
          <p:sp>
            <p:nvSpPr>
              <p:cNvPr id="19" name="Freeform 18"/>
              <p:cNvSpPr/>
              <p:nvPr/>
            </p:nvSpPr>
            <p:spPr>
              <a:xfrm>
                <a:off x="5924282" y="450761"/>
                <a:ext cx="2150772" cy="2279560"/>
              </a:xfrm>
              <a:custGeom>
                <a:avLst/>
                <a:gdLst>
                  <a:gd name="connsiteX0" fmla="*/ 2150772 w 2150772"/>
                  <a:gd name="connsiteY0" fmla="*/ 2279560 h 2279560"/>
                  <a:gd name="connsiteX1" fmla="*/ 2125014 w 2150772"/>
                  <a:gd name="connsiteY1" fmla="*/ 2240924 h 2279560"/>
                  <a:gd name="connsiteX2" fmla="*/ 2086377 w 2150772"/>
                  <a:gd name="connsiteY2" fmla="*/ 2215166 h 2279560"/>
                  <a:gd name="connsiteX3" fmla="*/ 1957588 w 2150772"/>
                  <a:gd name="connsiteY3" fmla="*/ 2176529 h 2279560"/>
                  <a:gd name="connsiteX4" fmla="*/ 1918952 w 2150772"/>
                  <a:gd name="connsiteY4" fmla="*/ 2163650 h 2279560"/>
                  <a:gd name="connsiteX5" fmla="*/ 1867436 w 2150772"/>
                  <a:gd name="connsiteY5" fmla="*/ 2086377 h 2279560"/>
                  <a:gd name="connsiteX6" fmla="*/ 1828800 w 2150772"/>
                  <a:gd name="connsiteY6" fmla="*/ 2009104 h 2279560"/>
                  <a:gd name="connsiteX7" fmla="*/ 1803042 w 2150772"/>
                  <a:gd name="connsiteY7" fmla="*/ 1815921 h 2279560"/>
                  <a:gd name="connsiteX8" fmla="*/ 1790163 w 2150772"/>
                  <a:gd name="connsiteY8" fmla="*/ 1777284 h 2279560"/>
                  <a:gd name="connsiteX9" fmla="*/ 1751526 w 2150772"/>
                  <a:gd name="connsiteY9" fmla="*/ 1751526 h 2279560"/>
                  <a:gd name="connsiteX10" fmla="*/ 1712890 w 2150772"/>
                  <a:gd name="connsiteY10" fmla="*/ 1674253 h 2279560"/>
                  <a:gd name="connsiteX11" fmla="*/ 1674253 w 2150772"/>
                  <a:gd name="connsiteY11" fmla="*/ 1648495 h 2279560"/>
                  <a:gd name="connsiteX12" fmla="*/ 1622738 w 2150772"/>
                  <a:gd name="connsiteY12" fmla="*/ 1584101 h 2279560"/>
                  <a:gd name="connsiteX13" fmla="*/ 1571222 w 2150772"/>
                  <a:gd name="connsiteY13" fmla="*/ 1506828 h 2279560"/>
                  <a:gd name="connsiteX14" fmla="*/ 1493949 w 2150772"/>
                  <a:gd name="connsiteY14" fmla="*/ 1442433 h 2279560"/>
                  <a:gd name="connsiteX15" fmla="*/ 1455312 w 2150772"/>
                  <a:gd name="connsiteY15" fmla="*/ 1416676 h 2279560"/>
                  <a:gd name="connsiteX16" fmla="*/ 1403797 w 2150772"/>
                  <a:gd name="connsiteY16" fmla="*/ 1339402 h 2279560"/>
                  <a:gd name="connsiteX17" fmla="*/ 1390918 w 2150772"/>
                  <a:gd name="connsiteY17" fmla="*/ 1300766 h 2279560"/>
                  <a:gd name="connsiteX18" fmla="*/ 1352281 w 2150772"/>
                  <a:gd name="connsiteY18" fmla="*/ 1262129 h 2279560"/>
                  <a:gd name="connsiteX19" fmla="*/ 1326524 w 2150772"/>
                  <a:gd name="connsiteY19" fmla="*/ 1223493 h 2279560"/>
                  <a:gd name="connsiteX20" fmla="*/ 1249250 w 2150772"/>
                  <a:gd name="connsiteY20" fmla="*/ 1171977 h 2279560"/>
                  <a:gd name="connsiteX21" fmla="*/ 1223493 w 2150772"/>
                  <a:gd name="connsiteY21" fmla="*/ 1133340 h 2279560"/>
                  <a:gd name="connsiteX22" fmla="*/ 1184856 w 2150772"/>
                  <a:gd name="connsiteY22" fmla="*/ 1120462 h 2279560"/>
                  <a:gd name="connsiteX23" fmla="*/ 1146219 w 2150772"/>
                  <a:gd name="connsiteY23" fmla="*/ 1094704 h 2279560"/>
                  <a:gd name="connsiteX24" fmla="*/ 1068946 w 2150772"/>
                  <a:gd name="connsiteY24" fmla="*/ 940157 h 2279560"/>
                  <a:gd name="connsiteX25" fmla="*/ 1056067 w 2150772"/>
                  <a:gd name="connsiteY25" fmla="*/ 901521 h 2279560"/>
                  <a:gd name="connsiteX26" fmla="*/ 1017431 w 2150772"/>
                  <a:gd name="connsiteY26" fmla="*/ 824247 h 2279560"/>
                  <a:gd name="connsiteX27" fmla="*/ 978794 w 2150772"/>
                  <a:gd name="connsiteY27" fmla="*/ 811369 h 2279560"/>
                  <a:gd name="connsiteX28" fmla="*/ 862884 w 2150772"/>
                  <a:gd name="connsiteY28" fmla="*/ 798490 h 2279560"/>
                  <a:gd name="connsiteX29" fmla="*/ 682580 w 2150772"/>
                  <a:gd name="connsiteY29" fmla="*/ 785611 h 2279560"/>
                  <a:gd name="connsiteX30" fmla="*/ 231819 w 2150772"/>
                  <a:gd name="connsiteY30" fmla="*/ 759853 h 2279560"/>
                  <a:gd name="connsiteX31" fmla="*/ 180304 w 2150772"/>
                  <a:gd name="connsiteY31" fmla="*/ 746974 h 2279560"/>
                  <a:gd name="connsiteX32" fmla="*/ 77273 w 2150772"/>
                  <a:gd name="connsiteY32" fmla="*/ 721216 h 2279560"/>
                  <a:gd name="connsiteX33" fmla="*/ 38636 w 2150772"/>
                  <a:gd name="connsiteY33" fmla="*/ 695459 h 2279560"/>
                  <a:gd name="connsiteX34" fmla="*/ 12879 w 2150772"/>
                  <a:gd name="connsiteY34" fmla="*/ 618185 h 2279560"/>
                  <a:gd name="connsiteX35" fmla="*/ 0 w 2150772"/>
                  <a:gd name="connsiteY35" fmla="*/ 579549 h 2279560"/>
                  <a:gd name="connsiteX36" fmla="*/ 12879 w 2150772"/>
                  <a:gd name="connsiteY36" fmla="*/ 399245 h 2279560"/>
                  <a:gd name="connsiteX37" fmla="*/ 38636 w 2150772"/>
                  <a:gd name="connsiteY37" fmla="*/ 321971 h 2279560"/>
                  <a:gd name="connsiteX38" fmla="*/ 77273 w 2150772"/>
                  <a:gd name="connsiteY38" fmla="*/ 296214 h 2279560"/>
                  <a:gd name="connsiteX39" fmla="*/ 103031 w 2150772"/>
                  <a:gd name="connsiteY39" fmla="*/ 257577 h 2279560"/>
                  <a:gd name="connsiteX40" fmla="*/ 167425 w 2150772"/>
                  <a:gd name="connsiteY40" fmla="*/ 180304 h 2279560"/>
                  <a:gd name="connsiteX41" fmla="*/ 180304 w 2150772"/>
                  <a:gd name="connsiteY41" fmla="*/ 141667 h 2279560"/>
                  <a:gd name="connsiteX42" fmla="*/ 218941 w 2150772"/>
                  <a:gd name="connsiteY42" fmla="*/ 115909 h 2279560"/>
                  <a:gd name="connsiteX43" fmla="*/ 244698 w 2150772"/>
                  <a:gd name="connsiteY43" fmla="*/ 38636 h 2279560"/>
                  <a:gd name="connsiteX44" fmla="*/ 257577 w 2150772"/>
                  <a:gd name="connsiteY44" fmla="*/ 0 h 227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150772" h="2279560">
                    <a:moveTo>
                      <a:pt x="2150772" y="2279560"/>
                    </a:moveTo>
                    <a:cubicBezTo>
                      <a:pt x="2142186" y="2266681"/>
                      <a:pt x="2135959" y="2251869"/>
                      <a:pt x="2125014" y="2240924"/>
                    </a:cubicBezTo>
                    <a:cubicBezTo>
                      <a:pt x="2114069" y="2229979"/>
                      <a:pt x="2100522" y="2221453"/>
                      <a:pt x="2086377" y="2215166"/>
                    </a:cubicBezTo>
                    <a:cubicBezTo>
                      <a:pt x="2031284" y="2190680"/>
                      <a:pt x="2010037" y="2191515"/>
                      <a:pt x="1957588" y="2176529"/>
                    </a:cubicBezTo>
                    <a:cubicBezTo>
                      <a:pt x="1944535" y="2172800"/>
                      <a:pt x="1931831" y="2167943"/>
                      <a:pt x="1918952" y="2163650"/>
                    </a:cubicBezTo>
                    <a:cubicBezTo>
                      <a:pt x="1901780" y="2137892"/>
                      <a:pt x="1877225" y="2115745"/>
                      <a:pt x="1867436" y="2086377"/>
                    </a:cubicBezTo>
                    <a:cubicBezTo>
                      <a:pt x="1849662" y="2033056"/>
                      <a:pt x="1862087" y="2059036"/>
                      <a:pt x="1828800" y="2009104"/>
                    </a:cubicBezTo>
                    <a:cubicBezTo>
                      <a:pt x="1818672" y="1897700"/>
                      <a:pt x="1825796" y="1895561"/>
                      <a:pt x="1803042" y="1815921"/>
                    </a:cubicBezTo>
                    <a:cubicBezTo>
                      <a:pt x="1799312" y="1802868"/>
                      <a:pt x="1798644" y="1787885"/>
                      <a:pt x="1790163" y="1777284"/>
                    </a:cubicBezTo>
                    <a:cubicBezTo>
                      <a:pt x="1780494" y="1765197"/>
                      <a:pt x="1764405" y="1760112"/>
                      <a:pt x="1751526" y="1751526"/>
                    </a:cubicBezTo>
                    <a:cubicBezTo>
                      <a:pt x="1741052" y="1720101"/>
                      <a:pt x="1737857" y="1699220"/>
                      <a:pt x="1712890" y="1674253"/>
                    </a:cubicBezTo>
                    <a:cubicBezTo>
                      <a:pt x="1701945" y="1663308"/>
                      <a:pt x="1687132" y="1657081"/>
                      <a:pt x="1674253" y="1648495"/>
                    </a:cubicBezTo>
                    <a:cubicBezTo>
                      <a:pt x="1645250" y="1561489"/>
                      <a:pt x="1685472" y="1655797"/>
                      <a:pt x="1622738" y="1584101"/>
                    </a:cubicBezTo>
                    <a:cubicBezTo>
                      <a:pt x="1602353" y="1560803"/>
                      <a:pt x="1596980" y="1524000"/>
                      <a:pt x="1571222" y="1506828"/>
                    </a:cubicBezTo>
                    <a:cubicBezTo>
                      <a:pt x="1475285" y="1442868"/>
                      <a:pt x="1593126" y="1525079"/>
                      <a:pt x="1493949" y="1442433"/>
                    </a:cubicBezTo>
                    <a:cubicBezTo>
                      <a:pt x="1482058" y="1432524"/>
                      <a:pt x="1468191" y="1425262"/>
                      <a:pt x="1455312" y="1416676"/>
                    </a:cubicBezTo>
                    <a:cubicBezTo>
                      <a:pt x="1438140" y="1390918"/>
                      <a:pt x="1413587" y="1368770"/>
                      <a:pt x="1403797" y="1339402"/>
                    </a:cubicBezTo>
                    <a:cubicBezTo>
                      <a:pt x="1399504" y="1326523"/>
                      <a:pt x="1398448" y="1312061"/>
                      <a:pt x="1390918" y="1300766"/>
                    </a:cubicBezTo>
                    <a:cubicBezTo>
                      <a:pt x="1380815" y="1285611"/>
                      <a:pt x="1363941" y="1276121"/>
                      <a:pt x="1352281" y="1262129"/>
                    </a:cubicBezTo>
                    <a:cubicBezTo>
                      <a:pt x="1342372" y="1250238"/>
                      <a:pt x="1338173" y="1233685"/>
                      <a:pt x="1326524" y="1223493"/>
                    </a:cubicBezTo>
                    <a:cubicBezTo>
                      <a:pt x="1303226" y="1203108"/>
                      <a:pt x="1249250" y="1171977"/>
                      <a:pt x="1249250" y="1171977"/>
                    </a:cubicBezTo>
                    <a:cubicBezTo>
                      <a:pt x="1240664" y="1159098"/>
                      <a:pt x="1235580" y="1143009"/>
                      <a:pt x="1223493" y="1133340"/>
                    </a:cubicBezTo>
                    <a:cubicBezTo>
                      <a:pt x="1212892" y="1124859"/>
                      <a:pt x="1196998" y="1126533"/>
                      <a:pt x="1184856" y="1120462"/>
                    </a:cubicBezTo>
                    <a:cubicBezTo>
                      <a:pt x="1171011" y="1113540"/>
                      <a:pt x="1159098" y="1103290"/>
                      <a:pt x="1146219" y="1094704"/>
                    </a:cubicBezTo>
                    <a:cubicBezTo>
                      <a:pt x="1079643" y="994839"/>
                      <a:pt x="1104494" y="1046800"/>
                      <a:pt x="1068946" y="940157"/>
                    </a:cubicBezTo>
                    <a:lnTo>
                      <a:pt x="1056067" y="901521"/>
                    </a:lnTo>
                    <a:cubicBezTo>
                      <a:pt x="1047583" y="876070"/>
                      <a:pt x="1040126" y="842403"/>
                      <a:pt x="1017431" y="824247"/>
                    </a:cubicBezTo>
                    <a:cubicBezTo>
                      <a:pt x="1006830" y="815766"/>
                      <a:pt x="992185" y="813601"/>
                      <a:pt x="978794" y="811369"/>
                    </a:cubicBezTo>
                    <a:cubicBezTo>
                      <a:pt x="940448" y="804978"/>
                      <a:pt x="901612" y="801858"/>
                      <a:pt x="862884" y="798490"/>
                    </a:cubicBezTo>
                    <a:cubicBezTo>
                      <a:pt x="802856" y="793270"/>
                      <a:pt x="742681" y="789904"/>
                      <a:pt x="682580" y="785611"/>
                    </a:cubicBezTo>
                    <a:cubicBezTo>
                      <a:pt x="479307" y="744956"/>
                      <a:pt x="713774" y="788204"/>
                      <a:pt x="231819" y="759853"/>
                    </a:cubicBezTo>
                    <a:cubicBezTo>
                      <a:pt x="214149" y="758814"/>
                      <a:pt x="197583" y="750814"/>
                      <a:pt x="180304" y="746974"/>
                    </a:cubicBezTo>
                    <a:cubicBezTo>
                      <a:pt x="153850" y="741095"/>
                      <a:pt x="104891" y="735024"/>
                      <a:pt x="77273" y="721216"/>
                    </a:cubicBezTo>
                    <a:cubicBezTo>
                      <a:pt x="63429" y="714294"/>
                      <a:pt x="51515" y="704045"/>
                      <a:pt x="38636" y="695459"/>
                    </a:cubicBezTo>
                    <a:lnTo>
                      <a:pt x="12879" y="618185"/>
                    </a:lnTo>
                    <a:lnTo>
                      <a:pt x="0" y="579549"/>
                    </a:lnTo>
                    <a:cubicBezTo>
                      <a:pt x="4293" y="519448"/>
                      <a:pt x="3941" y="458833"/>
                      <a:pt x="12879" y="399245"/>
                    </a:cubicBezTo>
                    <a:cubicBezTo>
                      <a:pt x="16907" y="372394"/>
                      <a:pt x="16045" y="337031"/>
                      <a:pt x="38636" y="321971"/>
                    </a:cubicBezTo>
                    <a:lnTo>
                      <a:pt x="77273" y="296214"/>
                    </a:lnTo>
                    <a:cubicBezTo>
                      <a:pt x="85859" y="283335"/>
                      <a:pt x="93122" y="269468"/>
                      <a:pt x="103031" y="257577"/>
                    </a:cubicBezTo>
                    <a:cubicBezTo>
                      <a:pt x="185671" y="158408"/>
                      <a:pt x="103469" y="276235"/>
                      <a:pt x="167425" y="180304"/>
                    </a:cubicBezTo>
                    <a:cubicBezTo>
                      <a:pt x="171718" y="167425"/>
                      <a:pt x="171823" y="152268"/>
                      <a:pt x="180304" y="141667"/>
                    </a:cubicBezTo>
                    <a:cubicBezTo>
                      <a:pt x="189973" y="129580"/>
                      <a:pt x="210737" y="129035"/>
                      <a:pt x="218941" y="115909"/>
                    </a:cubicBezTo>
                    <a:cubicBezTo>
                      <a:pt x="233331" y="92885"/>
                      <a:pt x="236112" y="64394"/>
                      <a:pt x="244698" y="38636"/>
                    </a:cubicBezTo>
                    <a:lnTo>
                      <a:pt x="257577" y="0"/>
                    </a:lnTo>
                  </a:path>
                </a:pathLst>
              </a:custGeom>
              <a:ln w="28575">
                <a:solidFill>
                  <a:srgbClr val="FF0066">
                    <a:alpha val="96863"/>
                  </a:srgbClr>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28" name="TextBox 27"/>
            <p:cNvSpPr txBox="1"/>
            <p:nvPr/>
          </p:nvSpPr>
          <p:spPr>
            <a:xfrm>
              <a:off x="8023052" y="2737278"/>
              <a:ext cx="406709" cy="369332"/>
            </a:xfrm>
            <a:prstGeom prst="rect">
              <a:avLst/>
            </a:prstGeom>
            <a:solidFill>
              <a:schemeClr val="bg1"/>
            </a:solidFill>
            <a:ln w="38100">
              <a:solidFill>
                <a:schemeClr val="tx1"/>
              </a:solidFill>
            </a:ln>
          </p:spPr>
          <p:txBody>
            <a:bodyPr wrap="square" rtlCol="0">
              <a:spAutoFit/>
            </a:bodyPr>
            <a:lstStyle/>
            <a:p>
              <a:r>
                <a:rPr lang="en-US" altLang="zh-TW" dirty="0" smtClean="0"/>
                <a:t>A</a:t>
              </a:r>
              <a:endParaRPr lang="zh-TW" altLang="en-US" dirty="0"/>
            </a:p>
          </p:txBody>
        </p:sp>
        <p:sp>
          <p:nvSpPr>
            <p:cNvPr id="29" name="TextBox 28"/>
            <p:cNvSpPr txBox="1"/>
            <p:nvPr/>
          </p:nvSpPr>
          <p:spPr>
            <a:xfrm>
              <a:off x="6192180" y="179348"/>
              <a:ext cx="406709" cy="369332"/>
            </a:xfrm>
            <a:prstGeom prst="rect">
              <a:avLst/>
            </a:prstGeom>
            <a:solidFill>
              <a:schemeClr val="bg1"/>
            </a:solidFill>
            <a:ln w="38100">
              <a:solidFill>
                <a:schemeClr val="tx1"/>
              </a:solidFill>
            </a:ln>
          </p:spPr>
          <p:txBody>
            <a:bodyPr wrap="square" rtlCol="0">
              <a:spAutoFit/>
            </a:bodyPr>
            <a:lstStyle/>
            <a:p>
              <a:r>
                <a:rPr lang="en-US" altLang="zh-TW" dirty="0" smtClean="0"/>
                <a:t>B</a:t>
              </a:r>
              <a:endParaRPr lang="zh-TW" altLang="en-US" dirty="0"/>
            </a:p>
          </p:txBody>
        </p:sp>
      </p:grpSp>
      <p:sp>
        <p:nvSpPr>
          <p:cNvPr id="35" name="Oval 34"/>
          <p:cNvSpPr/>
          <p:nvPr/>
        </p:nvSpPr>
        <p:spPr>
          <a:xfrm>
            <a:off x="1799692" y="4257092"/>
            <a:ext cx="1404156" cy="1029258"/>
          </a:xfrm>
          <a:prstGeom prst="ellipse">
            <a:avLst/>
          </a:prstGeom>
          <a:noFill/>
          <a:ln w="571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Down Arrow 35"/>
          <p:cNvSpPr/>
          <p:nvPr/>
        </p:nvSpPr>
        <p:spPr>
          <a:xfrm>
            <a:off x="2267744" y="5286350"/>
            <a:ext cx="360040" cy="469793"/>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37" name="Oval 36"/>
          <p:cNvSpPr/>
          <p:nvPr/>
        </p:nvSpPr>
        <p:spPr>
          <a:xfrm>
            <a:off x="3347864" y="4257092"/>
            <a:ext cx="2060746" cy="1029258"/>
          </a:xfrm>
          <a:prstGeom prst="ellipse">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a:p>
        </p:txBody>
      </p:sp>
      <p:sp>
        <p:nvSpPr>
          <p:cNvPr id="39" name="Down Arrow 38"/>
          <p:cNvSpPr/>
          <p:nvPr/>
        </p:nvSpPr>
        <p:spPr>
          <a:xfrm rot="10800000">
            <a:off x="4139953" y="3751294"/>
            <a:ext cx="360040" cy="469793"/>
          </a:xfrm>
          <a:prstGeom prst="down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40" name="TextBox 39"/>
          <p:cNvSpPr txBox="1"/>
          <p:nvPr/>
        </p:nvSpPr>
        <p:spPr>
          <a:xfrm>
            <a:off x="6372200" y="4244895"/>
            <a:ext cx="2717793" cy="92333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TW" dirty="0" smtClean="0">
                <a:solidFill>
                  <a:sysClr val="windowText" lastClr="000000"/>
                </a:solidFill>
              </a:rPr>
              <a:t>Cold air flows over </a:t>
            </a:r>
            <a:r>
              <a:rPr lang="en-US" altLang="zh-TW" dirty="0" smtClean="0">
                <a:solidFill>
                  <a:sysClr val="windowText" lastClr="000000"/>
                </a:solidFill>
              </a:rPr>
              <a:t>warm</a:t>
            </a:r>
            <a:r>
              <a:rPr lang="en-US" altLang="zh-TW" dirty="0" smtClean="0">
                <a:solidFill>
                  <a:sysClr val="windowText" lastClr="000000"/>
                </a:solidFill>
              </a:rPr>
              <a:t> </a:t>
            </a:r>
            <a:r>
              <a:rPr lang="en-US" altLang="zh-TW" dirty="0" smtClean="0">
                <a:solidFill>
                  <a:sysClr val="windowText" lastClr="000000"/>
                </a:solidFill>
              </a:rPr>
              <a:t>ocean, SH goes upward.</a:t>
            </a:r>
            <a:endParaRPr lang="zh-TW" altLang="en-US" dirty="0">
              <a:solidFill>
                <a:sysClr val="windowText" lastClr="000000"/>
              </a:solidFill>
            </a:endParaRPr>
          </a:p>
        </p:txBody>
      </p:sp>
      <p:sp>
        <p:nvSpPr>
          <p:cNvPr id="33" name="TextBox 32"/>
          <p:cNvSpPr txBox="1"/>
          <p:nvPr/>
        </p:nvSpPr>
        <p:spPr>
          <a:xfrm>
            <a:off x="1986593" y="4257092"/>
            <a:ext cx="2952328" cy="954107"/>
          </a:xfrm>
          <a:prstGeom prst="rect">
            <a:avLst/>
          </a:prstGeom>
          <a:noFill/>
        </p:spPr>
        <p:txBody>
          <a:bodyPr wrap="square" rtlCol="0">
            <a:spAutoFit/>
          </a:bodyPr>
          <a:lstStyle/>
          <a:p>
            <a:pPr algn="ctr"/>
            <a:r>
              <a:rPr lang="en-US" altLang="zh-TW" sz="2800" b="1" dirty="0" smtClean="0">
                <a:solidFill>
                  <a:schemeClr val="accent3">
                    <a:lumMod val="75000"/>
                  </a:schemeClr>
                </a:solidFill>
                <a:effectLst>
                  <a:outerShdw blurRad="38100" dist="38100" dir="2700000" algn="tl">
                    <a:srgbClr val="000000">
                      <a:alpha val="43137"/>
                    </a:srgbClr>
                  </a:outerShdw>
                </a:effectLst>
              </a:rPr>
              <a:t>Energy transfer is reversed</a:t>
            </a:r>
            <a:endParaRPr lang="zh-TW" altLang="en-US" sz="2800" b="1" dirty="0">
              <a:solidFill>
                <a:schemeClr val="accent3">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5" grpId="0" animBg="1"/>
      <p:bldP spid="36" grpId="0" animBg="1"/>
      <p:bldP spid="37" grpId="0" animBg="1"/>
      <p:bldP spid="39" grpId="0" animBg="1"/>
      <p:bldP spid="40"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orca.rsmas.miami.edu/~chiaying/2011_itop_santafe/CWRF/blstability/obs_fanapi_bl_location.jpg"/>
          <p:cNvPicPr>
            <a:picLocks noChangeAspect="1" noChangeArrowheads="1"/>
          </p:cNvPicPr>
          <p:nvPr/>
        </p:nvPicPr>
        <p:blipFill>
          <a:blip r:embed="rId3" cstate="print"/>
          <a:srcRect/>
          <a:stretch>
            <a:fillRect/>
          </a:stretch>
        </p:blipFill>
        <p:spPr bwMode="auto">
          <a:xfrm>
            <a:off x="4896544" y="-1"/>
            <a:ext cx="4572000" cy="3429000"/>
          </a:xfrm>
          <a:prstGeom prst="rect">
            <a:avLst/>
          </a:prstGeom>
          <a:noFill/>
        </p:spPr>
      </p:pic>
      <p:grpSp>
        <p:nvGrpSpPr>
          <p:cNvPr id="8" name="Group 7"/>
          <p:cNvGrpSpPr/>
          <p:nvPr/>
        </p:nvGrpSpPr>
        <p:grpSpPr>
          <a:xfrm>
            <a:off x="0" y="-1"/>
            <a:ext cx="5080000" cy="3492500"/>
            <a:chOff x="0" y="-1"/>
            <a:chExt cx="5080000" cy="3492500"/>
          </a:xfrm>
        </p:grpSpPr>
        <p:pic>
          <p:nvPicPr>
            <p:cNvPr id="6" name="Picture 2" descr="http://orca.rsmas.miami.edu/~chiaying/2011_itop_santafe/TMI_SST_2010917.jpg"/>
            <p:cNvPicPr>
              <a:picLocks noChangeAspect="1" noChangeArrowheads="1"/>
            </p:cNvPicPr>
            <p:nvPr/>
          </p:nvPicPr>
          <p:blipFill>
            <a:blip r:embed="rId4" cstate="print"/>
            <a:srcRect/>
            <a:stretch>
              <a:fillRect/>
            </a:stretch>
          </p:blipFill>
          <p:spPr bwMode="auto">
            <a:xfrm>
              <a:off x="0" y="-1"/>
              <a:ext cx="5080000" cy="3492500"/>
            </a:xfrm>
            <a:prstGeom prst="rect">
              <a:avLst/>
            </a:prstGeom>
            <a:noFill/>
          </p:spPr>
        </p:pic>
        <p:pic>
          <p:nvPicPr>
            <p:cNvPr id="7" name="Picture 6"/>
            <p:cNvPicPr>
              <a:picLocks noChangeAspect="1"/>
            </p:cNvPicPr>
            <p:nvPr/>
          </p:nvPicPr>
          <p:blipFill>
            <a:blip r:embed="rId5" cstate="print"/>
            <a:stretch>
              <a:fillRect/>
            </a:stretch>
          </p:blipFill>
          <p:spPr>
            <a:xfrm>
              <a:off x="1655676" y="954257"/>
              <a:ext cx="266215" cy="242495"/>
            </a:xfrm>
            <a:prstGeom prst="rect">
              <a:avLst/>
            </a:prstGeom>
          </p:spPr>
        </p:pic>
      </p:grpSp>
      <p:cxnSp>
        <p:nvCxnSpPr>
          <p:cNvPr id="15" name="Straight Arrow Connector 14"/>
          <p:cNvCxnSpPr/>
          <p:nvPr/>
        </p:nvCxnSpPr>
        <p:spPr>
          <a:xfrm rot="10800000">
            <a:off x="683569" y="846244"/>
            <a:ext cx="936104" cy="2424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5832140" y="1386305"/>
            <a:ext cx="936104" cy="24249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4" descr="http://orca.rsmas.miami.edu/~chiaying/2011_itop_santafe/CWRF/blstability/obs_fanapi_stablebl.jpg"/>
          <p:cNvPicPr>
            <a:picLocks noChangeAspect="1" noChangeArrowheads="1"/>
          </p:cNvPicPr>
          <p:nvPr/>
        </p:nvPicPr>
        <p:blipFill>
          <a:blip r:embed="rId6" cstate="print"/>
          <a:srcRect l="4826" t="7714" b="8177"/>
          <a:stretch>
            <a:fillRect/>
          </a:stretch>
        </p:blipFill>
        <p:spPr bwMode="auto">
          <a:xfrm>
            <a:off x="0" y="3825044"/>
            <a:ext cx="8856476" cy="2448272"/>
          </a:xfrm>
          <a:prstGeom prst="rect">
            <a:avLst/>
          </a:prstGeom>
          <a:noFill/>
        </p:spPr>
      </p:pic>
      <p:pic>
        <p:nvPicPr>
          <p:cNvPr id="9" name="Picture 8"/>
          <p:cNvPicPr>
            <a:picLocks noChangeAspect="1"/>
          </p:cNvPicPr>
          <p:nvPr/>
        </p:nvPicPr>
        <p:blipFill>
          <a:blip r:embed="rId5" cstate="print"/>
          <a:stretch>
            <a:fillRect/>
          </a:stretch>
        </p:blipFill>
        <p:spPr>
          <a:xfrm>
            <a:off x="6660232" y="1520788"/>
            <a:ext cx="266215" cy="2424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orca.rsmas.miami.edu/~chiaying/2011_itop_santafe/CWRF/track_intensity/fanapi_wspd_2010091412.jpg"/>
          <p:cNvPicPr>
            <a:picLocks noChangeAspect="1" noChangeArrowheads="1"/>
          </p:cNvPicPr>
          <p:nvPr/>
        </p:nvPicPr>
        <p:blipFill>
          <a:blip r:embed="rId3" cstate="print"/>
          <a:srcRect/>
          <a:stretch>
            <a:fillRect/>
          </a:stretch>
        </p:blipFill>
        <p:spPr bwMode="auto">
          <a:xfrm>
            <a:off x="4762944" y="467245"/>
            <a:ext cx="4381055" cy="3285791"/>
          </a:xfrm>
          <a:prstGeom prst="rect">
            <a:avLst/>
          </a:prstGeom>
          <a:noFill/>
        </p:spPr>
      </p:pic>
      <p:grpSp>
        <p:nvGrpSpPr>
          <p:cNvPr id="48" name="Group 47"/>
          <p:cNvGrpSpPr/>
          <p:nvPr/>
        </p:nvGrpSpPr>
        <p:grpSpPr>
          <a:xfrm>
            <a:off x="2447764" y="3392488"/>
            <a:ext cx="6648045" cy="3465512"/>
            <a:chOff x="2447764" y="3392488"/>
            <a:chExt cx="6648045" cy="3465512"/>
          </a:xfrm>
        </p:grpSpPr>
        <p:sp>
          <p:nvSpPr>
            <p:cNvPr id="18" name="Up Arrow 17"/>
            <p:cNvSpPr/>
            <p:nvPr/>
          </p:nvSpPr>
          <p:spPr>
            <a:xfrm>
              <a:off x="7308304" y="3392488"/>
              <a:ext cx="216024" cy="504564"/>
            </a:xfrm>
            <a:prstGeom prs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7" name="Group 46"/>
            <p:cNvGrpSpPr/>
            <p:nvPr/>
          </p:nvGrpSpPr>
          <p:grpSpPr>
            <a:xfrm>
              <a:off x="2447764" y="3626471"/>
              <a:ext cx="6648045" cy="3231529"/>
              <a:chOff x="2447764" y="3626471"/>
              <a:chExt cx="6648045" cy="3231529"/>
            </a:xfrm>
          </p:grpSpPr>
          <p:grpSp>
            <p:nvGrpSpPr>
              <p:cNvPr id="40" name="Group 39"/>
              <p:cNvGrpSpPr/>
              <p:nvPr/>
            </p:nvGrpSpPr>
            <p:grpSpPr>
              <a:xfrm>
                <a:off x="2447764" y="3626471"/>
                <a:ext cx="6648045" cy="3231529"/>
                <a:chOff x="2447764" y="3626471"/>
                <a:chExt cx="6648045" cy="3231529"/>
              </a:xfrm>
            </p:grpSpPr>
            <p:pic>
              <p:nvPicPr>
                <p:cNvPr id="15" name="Picture 2" descr="http://orca.rsmas.miami.edu/~chiaying/2011_itop_santafe/CWRF/initial/traj_cwrf_091806.jpg"/>
                <p:cNvPicPr>
                  <a:picLocks noChangeAspect="1" noChangeArrowheads="1"/>
                </p:cNvPicPr>
                <p:nvPr/>
              </p:nvPicPr>
              <p:blipFill>
                <a:blip r:embed="rId4" cstate="print"/>
                <a:srcRect l="20576" r="11897"/>
                <a:stretch>
                  <a:fillRect/>
                </a:stretch>
              </p:blipFill>
              <p:spPr bwMode="auto">
                <a:xfrm>
                  <a:off x="2447764" y="3626471"/>
                  <a:ext cx="3636404" cy="3231529"/>
                </a:xfrm>
                <a:prstGeom prst="rect">
                  <a:avLst/>
                </a:prstGeom>
                <a:noFill/>
              </p:spPr>
            </p:pic>
            <p:pic>
              <p:nvPicPr>
                <p:cNvPr id="16" name="Picture 4" descr="http://orca.rsmas.miami.edu/~chiaying/2011_itop_santafe/CWRF/initial/traj_wrf_091806.jpg"/>
                <p:cNvPicPr>
                  <a:picLocks noChangeAspect="1" noChangeArrowheads="1"/>
                </p:cNvPicPr>
                <p:nvPr/>
              </p:nvPicPr>
              <p:blipFill>
                <a:blip r:embed="rId5" cstate="print"/>
                <a:srcRect l="20576" r="11897"/>
                <a:stretch>
                  <a:fillRect/>
                </a:stretch>
              </p:blipFill>
              <p:spPr bwMode="auto">
                <a:xfrm>
                  <a:off x="5520798" y="3681028"/>
                  <a:ext cx="3575011" cy="3176972"/>
                </a:xfrm>
                <a:prstGeom prst="rect">
                  <a:avLst/>
                </a:prstGeom>
                <a:noFill/>
              </p:spPr>
            </p:pic>
            <p:sp>
              <p:nvSpPr>
                <p:cNvPr id="38" name="TextBox 13"/>
                <p:cNvSpPr txBox="1">
                  <a:spLocks noChangeArrowheads="1"/>
                </p:cNvSpPr>
                <p:nvPr/>
              </p:nvSpPr>
              <p:spPr bwMode="auto">
                <a:xfrm>
                  <a:off x="2485913" y="3743189"/>
                  <a:ext cx="1058863" cy="369887"/>
                </a:xfrm>
                <a:prstGeom prst="rect">
                  <a:avLst/>
                </a:prstGeom>
                <a:solidFill>
                  <a:schemeClr val="bg1"/>
                </a:solidFill>
                <a:ln w="19050">
                  <a:solidFill>
                    <a:srgbClr val="FF0000"/>
                  </a:solidFill>
                  <a:miter lim="800000"/>
                  <a:headEnd/>
                  <a:tailEnd/>
                </a:ln>
              </p:spPr>
              <p:txBody>
                <a:bodyPr>
                  <a:prstTxWarp prst="textNoShape">
                    <a:avLst/>
                  </a:prstTxWarp>
                  <a:spAutoFit/>
                </a:bodyPr>
                <a:lstStyle/>
                <a:p>
                  <a:r>
                    <a:rPr kumimoji="0" lang="en-US" altLang="zh-TW" dirty="0">
                      <a:solidFill>
                        <a:srgbClr val="FF0000"/>
                      </a:solidFill>
                      <a:latin typeface="Century Schoolbook" charset="0"/>
                    </a:rPr>
                    <a:t>CWRF</a:t>
                  </a:r>
                  <a:endParaRPr kumimoji="0" lang="zh-TW" altLang="en-US" dirty="0">
                    <a:solidFill>
                      <a:srgbClr val="FF0000"/>
                    </a:solidFill>
                    <a:latin typeface="Century Schoolbook" charset="0"/>
                  </a:endParaRPr>
                </a:p>
              </p:txBody>
            </p:sp>
            <p:sp>
              <p:nvSpPr>
                <p:cNvPr id="39" name="TextBox 19"/>
                <p:cNvSpPr txBox="1">
                  <a:spLocks noChangeArrowheads="1"/>
                </p:cNvSpPr>
                <p:nvPr/>
              </p:nvSpPr>
              <p:spPr bwMode="auto">
                <a:xfrm>
                  <a:off x="5508104" y="3743189"/>
                  <a:ext cx="1058862" cy="369887"/>
                </a:xfrm>
                <a:prstGeom prst="rect">
                  <a:avLst/>
                </a:prstGeom>
                <a:solidFill>
                  <a:schemeClr val="bg1"/>
                </a:solidFill>
                <a:ln w="19050">
                  <a:solidFill>
                    <a:srgbClr val="0000FF"/>
                  </a:solidFill>
                  <a:miter lim="800000"/>
                  <a:headEnd/>
                  <a:tailEnd/>
                </a:ln>
              </p:spPr>
              <p:txBody>
                <a:bodyPr>
                  <a:prstTxWarp prst="textNoShape">
                    <a:avLst/>
                  </a:prstTxWarp>
                  <a:spAutoFit/>
                </a:bodyPr>
                <a:lstStyle/>
                <a:p>
                  <a:r>
                    <a:rPr kumimoji="0" lang="en-US" altLang="zh-TW" dirty="0">
                      <a:solidFill>
                        <a:srgbClr val="3366FF"/>
                      </a:solidFill>
                      <a:latin typeface="Century Schoolbook" charset="0"/>
                    </a:rPr>
                    <a:t>WRF</a:t>
                  </a:r>
                  <a:endParaRPr kumimoji="0" lang="zh-TW" altLang="en-US" dirty="0">
                    <a:solidFill>
                      <a:srgbClr val="3366FF"/>
                    </a:solidFill>
                    <a:latin typeface="Century Schoolbook" charset="0"/>
                  </a:endParaRPr>
                </a:p>
              </p:txBody>
            </p:sp>
          </p:grpSp>
          <p:sp>
            <p:nvSpPr>
              <p:cNvPr id="43" name="Freeform 42"/>
              <p:cNvSpPr/>
              <p:nvPr/>
            </p:nvSpPr>
            <p:spPr>
              <a:xfrm>
                <a:off x="5882185" y="5431809"/>
                <a:ext cx="2402006" cy="545910"/>
              </a:xfrm>
              <a:custGeom>
                <a:avLst/>
                <a:gdLst>
                  <a:gd name="connsiteX0" fmla="*/ 0 w 2402006"/>
                  <a:gd name="connsiteY0" fmla="*/ 313898 h 545910"/>
                  <a:gd name="connsiteX1" fmla="*/ 40943 w 2402006"/>
                  <a:gd name="connsiteY1" fmla="*/ 191069 h 545910"/>
                  <a:gd name="connsiteX2" fmla="*/ 81887 w 2402006"/>
                  <a:gd name="connsiteY2" fmla="*/ 163773 h 545910"/>
                  <a:gd name="connsiteX3" fmla="*/ 95534 w 2402006"/>
                  <a:gd name="connsiteY3" fmla="*/ 122830 h 545910"/>
                  <a:gd name="connsiteX4" fmla="*/ 136478 w 2402006"/>
                  <a:gd name="connsiteY4" fmla="*/ 109182 h 545910"/>
                  <a:gd name="connsiteX5" fmla="*/ 232012 w 2402006"/>
                  <a:gd name="connsiteY5" fmla="*/ 95534 h 545910"/>
                  <a:gd name="connsiteX6" fmla="*/ 286603 w 2402006"/>
                  <a:gd name="connsiteY6" fmla="*/ 81887 h 545910"/>
                  <a:gd name="connsiteX7" fmla="*/ 327546 w 2402006"/>
                  <a:gd name="connsiteY7" fmla="*/ 68239 h 545910"/>
                  <a:gd name="connsiteX8" fmla="*/ 532263 w 2402006"/>
                  <a:gd name="connsiteY8" fmla="*/ 54591 h 545910"/>
                  <a:gd name="connsiteX9" fmla="*/ 614149 w 2402006"/>
                  <a:gd name="connsiteY9" fmla="*/ 13648 h 545910"/>
                  <a:gd name="connsiteX10" fmla="*/ 655093 w 2402006"/>
                  <a:gd name="connsiteY10" fmla="*/ 0 h 545910"/>
                  <a:gd name="connsiteX11" fmla="*/ 832514 w 2402006"/>
                  <a:gd name="connsiteY11" fmla="*/ 13648 h 545910"/>
                  <a:gd name="connsiteX12" fmla="*/ 900752 w 2402006"/>
                  <a:gd name="connsiteY12" fmla="*/ 68239 h 545910"/>
                  <a:gd name="connsiteX13" fmla="*/ 941696 w 2402006"/>
                  <a:gd name="connsiteY13" fmla="*/ 81887 h 545910"/>
                  <a:gd name="connsiteX14" fmla="*/ 1146412 w 2402006"/>
                  <a:gd name="connsiteY14" fmla="*/ 109182 h 545910"/>
                  <a:gd name="connsiteX15" fmla="*/ 1187355 w 2402006"/>
                  <a:gd name="connsiteY15" fmla="*/ 122830 h 545910"/>
                  <a:gd name="connsiteX16" fmla="*/ 1214651 w 2402006"/>
                  <a:gd name="connsiteY16" fmla="*/ 163773 h 545910"/>
                  <a:gd name="connsiteX17" fmla="*/ 1296537 w 2402006"/>
                  <a:gd name="connsiteY17" fmla="*/ 191069 h 545910"/>
                  <a:gd name="connsiteX18" fmla="*/ 1337481 w 2402006"/>
                  <a:gd name="connsiteY18" fmla="*/ 204716 h 545910"/>
                  <a:gd name="connsiteX19" fmla="*/ 1364776 w 2402006"/>
                  <a:gd name="connsiteY19" fmla="*/ 245660 h 545910"/>
                  <a:gd name="connsiteX20" fmla="*/ 1446663 w 2402006"/>
                  <a:gd name="connsiteY20" fmla="*/ 272955 h 545910"/>
                  <a:gd name="connsiteX21" fmla="*/ 1897039 w 2402006"/>
                  <a:gd name="connsiteY21" fmla="*/ 300251 h 545910"/>
                  <a:gd name="connsiteX22" fmla="*/ 1937982 w 2402006"/>
                  <a:gd name="connsiteY22" fmla="*/ 313898 h 545910"/>
                  <a:gd name="connsiteX23" fmla="*/ 1978925 w 2402006"/>
                  <a:gd name="connsiteY23" fmla="*/ 341194 h 545910"/>
                  <a:gd name="connsiteX24" fmla="*/ 2060812 w 2402006"/>
                  <a:gd name="connsiteY24" fmla="*/ 368490 h 545910"/>
                  <a:gd name="connsiteX25" fmla="*/ 2101755 w 2402006"/>
                  <a:gd name="connsiteY25" fmla="*/ 382137 h 545910"/>
                  <a:gd name="connsiteX26" fmla="*/ 2142699 w 2402006"/>
                  <a:gd name="connsiteY26" fmla="*/ 395785 h 545910"/>
                  <a:gd name="connsiteX27" fmla="*/ 2224585 w 2402006"/>
                  <a:gd name="connsiteY27" fmla="*/ 436728 h 545910"/>
                  <a:gd name="connsiteX28" fmla="*/ 2265528 w 2402006"/>
                  <a:gd name="connsiteY28" fmla="*/ 464024 h 545910"/>
                  <a:gd name="connsiteX29" fmla="*/ 2347415 w 2402006"/>
                  <a:gd name="connsiteY29" fmla="*/ 491319 h 545910"/>
                  <a:gd name="connsiteX30" fmla="*/ 2402006 w 2402006"/>
                  <a:gd name="connsiteY30" fmla="*/ 545910 h 5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02006" h="545910">
                    <a:moveTo>
                      <a:pt x="0" y="313898"/>
                    </a:moveTo>
                    <a:cubicBezTo>
                      <a:pt x="9150" y="259001"/>
                      <a:pt x="2563" y="229449"/>
                      <a:pt x="40943" y="191069"/>
                    </a:cubicBezTo>
                    <a:cubicBezTo>
                      <a:pt x="52542" y="179470"/>
                      <a:pt x="68239" y="172872"/>
                      <a:pt x="81887" y="163773"/>
                    </a:cubicBezTo>
                    <a:cubicBezTo>
                      <a:pt x="86436" y="150125"/>
                      <a:pt x="85362" y="133002"/>
                      <a:pt x="95534" y="122830"/>
                    </a:cubicBezTo>
                    <a:cubicBezTo>
                      <a:pt x="105707" y="112657"/>
                      <a:pt x="122371" y="112003"/>
                      <a:pt x="136478" y="109182"/>
                    </a:cubicBezTo>
                    <a:cubicBezTo>
                      <a:pt x="168021" y="102873"/>
                      <a:pt x="200363" y="101288"/>
                      <a:pt x="232012" y="95534"/>
                    </a:cubicBezTo>
                    <a:cubicBezTo>
                      <a:pt x="250466" y="92179"/>
                      <a:pt x="268568" y="87040"/>
                      <a:pt x="286603" y="81887"/>
                    </a:cubicBezTo>
                    <a:cubicBezTo>
                      <a:pt x="300435" y="77935"/>
                      <a:pt x="313248" y="69828"/>
                      <a:pt x="327546" y="68239"/>
                    </a:cubicBezTo>
                    <a:cubicBezTo>
                      <a:pt x="395518" y="60686"/>
                      <a:pt x="464024" y="59140"/>
                      <a:pt x="532263" y="54591"/>
                    </a:cubicBezTo>
                    <a:cubicBezTo>
                      <a:pt x="635178" y="20285"/>
                      <a:pt x="508319" y="66562"/>
                      <a:pt x="614149" y="13648"/>
                    </a:cubicBezTo>
                    <a:cubicBezTo>
                      <a:pt x="627016" y="7214"/>
                      <a:pt x="641445" y="4549"/>
                      <a:pt x="655093" y="0"/>
                    </a:cubicBezTo>
                    <a:cubicBezTo>
                      <a:pt x="714233" y="4549"/>
                      <a:pt x="773657" y="6291"/>
                      <a:pt x="832514" y="13648"/>
                    </a:cubicBezTo>
                    <a:cubicBezTo>
                      <a:pt x="903665" y="22542"/>
                      <a:pt x="848778" y="26659"/>
                      <a:pt x="900752" y="68239"/>
                    </a:cubicBezTo>
                    <a:cubicBezTo>
                      <a:pt x="911986" y="77226"/>
                      <a:pt x="927652" y="78766"/>
                      <a:pt x="941696" y="81887"/>
                    </a:cubicBezTo>
                    <a:cubicBezTo>
                      <a:pt x="1002949" y="95498"/>
                      <a:pt x="1087290" y="102613"/>
                      <a:pt x="1146412" y="109182"/>
                    </a:cubicBezTo>
                    <a:cubicBezTo>
                      <a:pt x="1160060" y="113731"/>
                      <a:pt x="1176121" y="113843"/>
                      <a:pt x="1187355" y="122830"/>
                    </a:cubicBezTo>
                    <a:cubicBezTo>
                      <a:pt x="1200163" y="133077"/>
                      <a:pt x="1200742" y="155080"/>
                      <a:pt x="1214651" y="163773"/>
                    </a:cubicBezTo>
                    <a:cubicBezTo>
                      <a:pt x="1239049" y="179022"/>
                      <a:pt x="1269242" y="181971"/>
                      <a:pt x="1296537" y="191069"/>
                    </a:cubicBezTo>
                    <a:lnTo>
                      <a:pt x="1337481" y="204716"/>
                    </a:lnTo>
                    <a:cubicBezTo>
                      <a:pt x="1346579" y="218364"/>
                      <a:pt x="1350867" y="236967"/>
                      <a:pt x="1364776" y="245660"/>
                    </a:cubicBezTo>
                    <a:cubicBezTo>
                      <a:pt x="1389175" y="260909"/>
                      <a:pt x="1419367" y="263857"/>
                      <a:pt x="1446663" y="272955"/>
                    </a:cubicBezTo>
                    <a:cubicBezTo>
                      <a:pt x="1617158" y="329786"/>
                      <a:pt x="1473169" y="286122"/>
                      <a:pt x="1897039" y="300251"/>
                    </a:cubicBezTo>
                    <a:cubicBezTo>
                      <a:pt x="1910687" y="304800"/>
                      <a:pt x="1925115" y="307464"/>
                      <a:pt x="1937982" y="313898"/>
                    </a:cubicBezTo>
                    <a:cubicBezTo>
                      <a:pt x="1952653" y="321233"/>
                      <a:pt x="1963936" y="334532"/>
                      <a:pt x="1978925" y="341194"/>
                    </a:cubicBezTo>
                    <a:cubicBezTo>
                      <a:pt x="2005217" y="352880"/>
                      <a:pt x="2033516" y="359392"/>
                      <a:pt x="2060812" y="368490"/>
                    </a:cubicBezTo>
                    <a:lnTo>
                      <a:pt x="2101755" y="382137"/>
                    </a:lnTo>
                    <a:lnTo>
                      <a:pt x="2142699" y="395785"/>
                    </a:lnTo>
                    <a:cubicBezTo>
                      <a:pt x="2260037" y="474012"/>
                      <a:pt x="2111577" y="380224"/>
                      <a:pt x="2224585" y="436728"/>
                    </a:cubicBezTo>
                    <a:cubicBezTo>
                      <a:pt x="2239256" y="444063"/>
                      <a:pt x="2250539" y="457362"/>
                      <a:pt x="2265528" y="464024"/>
                    </a:cubicBezTo>
                    <a:cubicBezTo>
                      <a:pt x="2291820" y="475709"/>
                      <a:pt x="2347415" y="491319"/>
                      <a:pt x="2347415" y="491319"/>
                    </a:cubicBezTo>
                    <a:lnTo>
                      <a:pt x="2402006" y="545910"/>
                    </a:lnTo>
                  </a:path>
                </a:pathLst>
              </a:custGeom>
              <a:ln w="5715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4" name="TextBox 43"/>
              <p:cNvSpPr txBox="1"/>
              <p:nvPr/>
            </p:nvSpPr>
            <p:spPr>
              <a:xfrm>
                <a:off x="7992379" y="5977719"/>
                <a:ext cx="1103429" cy="369332"/>
              </a:xfrm>
              <a:prstGeom prst="rect">
                <a:avLst/>
              </a:prstGeom>
              <a:noFill/>
            </p:spPr>
            <p:txBody>
              <a:bodyPr wrap="square" rtlCol="0">
                <a:spAutoFit/>
              </a:bodyPr>
              <a:lstStyle/>
              <a:p>
                <a:r>
                  <a:rPr lang="en-US" altLang="zh-TW" b="1" dirty="0" smtClean="0">
                    <a:solidFill>
                      <a:srgbClr val="FF3399"/>
                    </a:solidFill>
                  </a:rPr>
                  <a:t>29.5</a:t>
                </a:r>
                <a:endParaRPr lang="zh-TW" altLang="en-US" b="1" dirty="0">
                  <a:solidFill>
                    <a:srgbClr val="FF3399"/>
                  </a:solidFill>
                </a:endParaRPr>
              </a:p>
            </p:txBody>
          </p:sp>
          <p:sp>
            <p:nvSpPr>
              <p:cNvPr id="45" name="Freeform 44"/>
              <p:cNvSpPr/>
              <p:nvPr/>
            </p:nvSpPr>
            <p:spPr>
              <a:xfrm>
                <a:off x="3316398" y="3875964"/>
                <a:ext cx="1212884" cy="2552132"/>
              </a:xfrm>
              <a:custGeom>
                <a:avLst/>
                <a:gdLst>
                  <a:gd name="connsiteX0" fmla="*/ 1146420 w 1212884"/>
                  <a:gd name="connsiteY0" fmla="*/ 0 h 2552132"/>
                  <a:gd name="connsiteX1" fmla="*/ 1160068 w 1212884"/>
                  <a:gd name="connsiteY1" fmla="*/ 109182 h 2552132"/>
                  <a:gd name="connsiteX2" fmla="*/ 1201011 w 1212884"/>
                  <a:gd name="connsiteY2" fmla="*/ 136478 h 2552132"/>
                  <a:gd name="connsiteX3" fmla="*/ 1146420 w 1212884"/>
                  <a:gd name="connsiteY3" fmla="*/ 232012 h 2552132"/>
                  <a:gd name="connsiteX4" fmla="*/ 1105477 w 1212884"/>
                  <a:gd name="connsiteY4" fmla="*/ 245660 h 2552132"/>
                  <a:gd name="connsiteX5" fmla="*/ 1078181 w 1212884"/>
                  <a:gd name="connsiteY5" fmla="*/ 286603 h 2552132"/>
                  <a:gd name="connsiteX6" fmla="*/ 996295 w 1212884"/>
                  <a:gd name="connsiteY6" fmla="*/ 313899 h 2552132"/>
                  <a:gd name="connsiteX7" fmla="*/ 982647 w 1212884"/>
                  <a:gd name="connsiteY7" fmla="*/ 354842 h 2552132"/>
                  <a:gd name="connsiteX8" fmla="*/ 941703 w 1212884"/>
                  <a:gd name="connsiteY8" fmla="*/ 368490 h 2552132"/>
                  <a:gd name="connsiteX9" fmla="*/ 900760 w 1212884"/>
                  <a:gd name="connsiteY9" fmla="*/ 395785 h 2552132"/>
                  <a:gd name="connsiteX10" fmla="*/ 887112 w 1212884"/>
                  <a:gd name="connsiteY10" fmla="*/ 436729 h 2552132"/>
                  <a:gd name="connsiteX11" fmla="*/ 818874 w 1212884"/>
                  <a:gd name="connsiteY11" fmla="*/ 518615 h 2552132"/>
                  <a:gd name="connsiteX12" fmla="*/ 791578 w 1212884"/>
                  <a:gd name="connsiteY12" fmla="*/ 600502 h 2552132"/>
                  <a:gd name="connsiteX13" fmla="*/ 764283 w 1212884"/>
                  <a:gd name="connsiteY13" fmla="*/ 641445 h 2552132"/>
                  <a:gd name="connsiteX14" fmla="*/ 736987 w 1212884"/>
                  <a:gd name="connsiteY14" fmla="*/ 723332 h 2552132"/>
                  <a:gd name="connsiteX15" fmla="*/ 723339 w 1212884"/>
                  <a:gd name="connsiteY15" fmla="*/ 764275 h 2552132"/>
                  <a:gd name="connsiteX16" fmla="*/ 641453 w 1212884"/>
                  <a:gd name="connsiteY16" fmla="*/ 832514 h 2552132"/>
                  <a:gd name="connsiteX17" fmla="*/ 559566 w 1212884"/>
                  <a:gd name="connsiteY17" fmla="*/ 900752 h 2552132"/>
                  <a:gd name="connsiteX18" fmla="*/ 464032 w 1212884"/>
                  <a:gd name="connsiteY18" fmla="*/ 914400 h 2552132"/>
                  <a:gd name="connsiteX19" fmla="*/ 395793 w 1212884"/>
                  <a:gd name="connsiteY19" fmla="*/ 996287 h 2552132"/>
                  <a:gd name="connsiteX20" fmla="*/ 368498 w 1212884"/>
                  <a:gd name="connsiteY20" fmla="*/ 1078173 h 2552132"/>
                  <a:gd name="connsiteX21" fmla="*/ 354850 w 1212884"/>
                  <a:gd name="connsiteY21" fmla="*/ 1119117 h 2552132"/>
                  <a:gd name="connsiteX22" fmla="*/ 327554 w 1212884"/>
                  <a:gd name="connsiteY22" fmla="*/ 1173708 h 2552132"/>
                  <a:gd name="connsiteX23" fmla="*/ 272963 w 1212884"/>
                  <a:gd name="connsiteY23" fmla="*/ 1255594 h 2552132"/>
                  <a:gd name="connsiteX24" fmla="*/ 245668 w 1212884"/>
                  <a:gd name="connsiteY24" fmla="*/ 1337481 h 2552132"/>
                  <a:gd name="connsiteX25" fmla="*/ 232020 w 1212884"/>
                  <a:gd name="connsiteY25" fmla="*/ 1378424 h 2552132"/>
                  <a:gd name="connsiteX26" fmla="*/ 232020 w 1212884"/>
                  <a:gd name="connsiteY26" fmla="*/ 1869743 h 2552132"/>
                  <a:gd name="connsiteX27" fmla="*/ 272963 w 1212884"/>
                  <a:gd name="connsiteY27" fmla="*/ 1897039 h 2552132"/>
                  <a:gd name="connsiteX28" fmla="*/ 232020 w 1212884"/>
                  <a:gd name="connsiteY28" fmla="*/ 1910687 h 2552132"/>
                  <a:gd name="connsiteX29" fmla="*/ 109190 w 1212884"/>
                  <a:gd name="connsiteY29" fmla="*/ 1883391 h 2552132"/>
                  <a:gd name="connsiteX30" fmla="*/ 68247 w 1212884"/>
                  <a:gd name="connsiteY30" fmla="*/ 1856096 h 2552132"/>
                  <a:gd name="connsiteX31" fmla="*/ 54599 w 1212884"/>
                  <a:gd name="connsiteY31" fmla="*/ 2197290 h 2552132"/>
                  <a:gd name="connsiteX32" fmla="*/ 81895 w 1212884"/>
                  <a:gd name="connsiteY32" fmla="*/ 2292824 h 2552132"/>
                  <a:gd name="connsiteX33" fmla="*/ 163781 w 1212884"/>
                  <a:gd name="connsiteY33" fmla="*/ 2347415 h 2552132"/>
                  <a:gd name="connsiteX34" fmla="*/ 204724 w 1212884"/>
                  <a:gd name="connsiteY34" fmla="*/ 2374711 h 2552132"/>
                  <a:gd name="connsiteX35" fmla="*/ 286611 w 1212884"/>
                  <a:gd name="connsiteY35" fmla="*/ 2402006 h 2552132"/>
                  <a:gd name="connsiteX36" fmla="*/ 327554 w 1212884"/>
                  <a:gd name="connsiteY36" fmla="*/ 2429302 h 2552132"/>
                  <a:gd name="connsiteX37" fmla="*/ 409441 w 1212884"/>
                  <a:gd name="connsiteY37" fmla="*/ 2456597 h 2552132"/>
                  <a:gd name="connsiteX38" fmla="*/ 423089 w 1212884"/>
                  <a:gd name="connsiteY38" fmla="*/ 2497540 h 2552132"/>
                  <a:gd name="connsiteX39" fmla="*/ 464032 w 1212884"/>
                  <a:gd name="connsiteY39" fmla="*/ 2511188 h 2552132"/>
                  <a:gd name="connsiteX40" fmla="*/ 477680 w 1212884"/>
                  <a:gd name="connsiteY40" fmla="*/ 2552132 h 255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2884" h="2552132">
                    <a:moveTo>
                      <a:pt x="1146420" y="0"/>
                    </a:moveTo>
                    <a:cubicBezTo>
                      <a:pt x="1150969" y="36394"/>
                      <a:pt x="1146446" y="75128"/>
                      <a:pt x="1160068" y="109182"/>
                    </a:cubicBezTo>
                    <a:cubicBezTo>
                      <a:pt x="1166160" y="124411"/>
                      <a:pt x="1195824" y="120917"/>
                      <a:pt x="1201011" y="136478"/>
                    </a:cubicBezTo>
                    <a:cubicBezTo>
                      <a:pt x="1212884" y="172099"/>
                      <a:pt x="1169548" y="216593"/>
                      <a:pt x="1146420" y="232012"/>
                    </a:cubicBezTo>
                    <a:cubicBezTo>
                      <a:pt x="1134450" y="239992"/>
                      <a:pt x="1119125" y="241111"/>
                      <a:pt x="1105477" y="245660"/>
                    </a:cubicBezTo>
                    <a:cubicBezTo>
                      <a:pt x="1096378" y="259308"/>
                      <a:pt x="1092090" y="277910"/>
                      <a:pt x="1078181" y="286603"/>
                    </a:cubicBezTo>
                    <a:cubicBezTo>
                      <a:pt x="1053783" y="301852"/>
                      <a:pt x="996295" y="313899"/>
                      <a:pt x="996295" y="313899"/>
                    </a:cubicBezTo>
                    <a:cubicBezTo>
                      <a:pt x="991746" y="327547"/>
                      <a:pt x="992819" y="344670"/>
                      <a:pt x="982647" y="354842"/>
                    </a:cubicBezTo>
                    <a:cubicBezTo>
                      <a:pt x="972474" y="365015"/>
                      <a:pt x="954570" y="362056"/>
                      <a:pt x="941703" y="368490"/>
                    </a:cubicBezTo>
                    <a:cubicBezTo>
                      <a:pt x="927032" y="375825"/>
                      <a:pt x="914408" y="386687"/>
                      <a:pt x="900760" y="395785"/>
                    </a:cubicBezTo>
                    <a:cubicBezTo>
                      <a:pt x="896211" y="409433"/>
                      <a:pt x="895092" y="424759"/>
                      <a:pt x="887112" y="436729"/>
                    </a:cubicBezTo>
                    <a:cubicBezTo>
                      <a:pt x="844258" y="501011"/>
                      <a:pt x="848643" y="451635"/>
                      <a:pt x="818874" y="518615"/>
                    </a:cubicBezTo>
                    <a:cubicBezTo>
                      <a:pt x="807189" y="544907"/>
                      <a:pt x="807538" y="576562"/>
                      <a:pt x="791578" y="600502"/>
                    </a:cubicBezTo>
                    <a:cubicBezTo>
                      <a:pt x="782480" y="614150"/>
                      <a:pt x="770945" y="626456"/>
                      <a:pt x="764283" y="641445"/>
                    </a:cubicBezTo>
                    <a:cubicBezTo>
                      <a:pt x="752598" y="667737"/>
                      <a:pt x="746086" y="696036"/>
                      <a:pt x="736987" y="723332"/>
                    </a:cubicBezTo>
                    <a:cubicBezTo>
                      <a:pt x="732438" y="736980"/>
                      <a:pt x="733511" y="754103"/>
                      <a:pt x="723339" y="764275"/>
                    </a:cubicBezTo>
                    <a:cubicBezTo>
                      <a:pt x="603732" y="883882"/>
                      <a:pt x="755450" y="737517"/>
                      <a:pt x="641453" y="832514"/>
                    </a:cubicBezTo>
                    <a:cubicBezTo>
                      <a:pt x="618607" y="851552"/>
                      <a:pt x="591332" y="891222"/>
                      <a:pt x="559566" y="900752"/>
                    </a:cubicBezTo>
                    <a:cubicBezTo>
                      <a:pt x="528755" y="909995"/>
                      <a:pt x="495877" y="909851"/>
                      <a:pt x="464032" y="914400"/>
                    </a:cubicBezTo>
                    <a:cubicBezTo>
                      <a:pt x="438320" y="940112"/>
                      <a:pt x="410994" y="962085"/>
                      <a:pt x="395793" y="996287"/>
                    </a:cubicBezTo>
                    <a:cubicBezTo>
                      <a:pt x="384108" y="1022579"/>
                      <a:pt x="377596" y="1050878"/>
                      <a:pt x="368498" y="1078173"/>
                    </a:cubicBezTo>
                    <a:cubicBezTo>
                      <a:pt x="363949" y="1091821"/>
                      <a:pt x="361284" y="1106250"/>
                      <a:pt x="354850" y="1119117"/>
                    </a:cubicBezTo>
                    <a:cubicBezTo>
                      <a:pt x="345751" y="1137314"/>
                      <a:pt x="338021" y="1156262"/>
                      <a:pt x="327554" y="1173708"/>
                    </a:cubicBezTo>
                    <a:cubicBezTo>
                      <a:pt x="310676" y="1201838"/>
                      <a:pt x="283337" y="1224472"/>
                      <a:pt x="272963" y="1255594"/>
                    </a:cubicBezTo>
                    <a:lnTo>
                      <a:pt x="245668" y="1337481"/>
                    </a:lnTo>
                    <a:lnTo>
                      <a:pt x="232020" y="1378424"/>
                    </a:lnTo>
                    <a:cubicBezTo>
                      <a:pt x="228017" y="1466498"/>
                      <a:pt x="203239" y="1754620"/>
                      <a:pt x="232020" y="1869743"/>
                    </a:cubicBezTo>
                    <a:cubicBezTo>
                      <a:pt x="235998" y="1885656"/>
                      <a:pt x="259315" y="1887940"/>
                      <a:pt x="272963" y="1897039"/>
                    </a:cubicBezTo>
                    <a:cubicBezTo>
                      <a:pt x="259315" y="1901588"/>
                      <a:pt x="246406" y="1910687"/>
                      <a:pt x="232020" y="1910687"/>
                    </a:cubicBezTo>
                    <a:cubicBezTo>
                      <a:pt x="211051" y="1910687"/>
                      <a:pt x="137338" y="1897465"/>
                      <a:pt x="109190" y="1883391"/>
                    </a:cubicBezTo>
                    <a:cubicBezTo>
                      <a:pt x="94519" y="1876056"/>
                      <a:pt x="81895" y="1865194"/>
                      <a:pt x="68247" y="1856096"/>
                    </a:cubicBezTo>
                    <a:cubicBezTo>
                      <a:pt x="0" y="1992587"/>
                      <a:pt x="31415" y="1907500"/>
                      <a:pt x="54599" y="2197290"/>
                    </a:cubicBezTo>
                    <a:cubicBezTo>
                      <a:pt x="54630" y="2197675"/>
                      <a:pt x="75435" y="2286364"/>
                      <a:pt x="81895" y="2292824"/>
                    </a:cubicBezTo>
                    <a:cubicBezTo>
                      <a:pt x="105092" y="2316021"/>
                      <a:pt x="136486" y="2329218"/>
                      <a:pt x="163781" y="2347415"/>
                    </a:cubicBezTo>
                    <a:cubicBezTo>
                      <a:pt x="177429" y="2356514"/>
                      <a:pt x="189163" y="2369524"/>
                      <a:pt x="204724" y="2374711"/>
                    </a:cubicBezTo>
                    <a:cubicBezTo>
                      <a:pt x="232020" y="2383809"/>
                      <a:pt x="262671" y="2386046"/>
                      <a:pt x="286611" y="2402006"/>
                    </a:cubicBezTo>
                    <a:cubicBezTo>
                      <a:pt x="300259" y="2411105"/>
                      <a:pt x="312565" y="2422640"/>
                      <a:pt x="327554" y="2429302"/>
                    </a:cubicBezTo>
                    <a:cubicBezTo>
                      <a:pt x="353846" y="2440987"/>
                      <a:pt x="409441" y="2456597"/>
                      <a:pt x="409441" y="2456597"/>
                    </a:cubicBezTo>
                    <a:cubicBezTo>
                      <a:pt x="413990" y="2470245"/>
                      <a:pt x="412917" y="2487368"/>
                      <a:pt x="423089" y="2497540"/>
                    </a:cubicBezTo>
                    <a:cubicBezTo>
                      <a:pt x="433261" y="2507712"/>
                      <a:pt x="453860" y="2501016"/>
                      <a:pt x="464032" y="2511188"/>
                    </a:cubicBezTo>
                    <a:cubicBezTo>
                      <a:pt x="474205" y="2521361"/>
                      <a:pt x="477680" y="2552132"/>
                      <a:pt x="477680" y="2552132"/>
                    </a:cubicBezTo>
                  </a:path>
                </a:pathLst>
              </a:custGeom>
              <a:ln w="5715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6" name="TextBox 45"/>
              <p:cNvSpPr txBox="1"/>
              <p:nvPr/>
            </p:nvSpPr>
            <p:spPr>
              <a:xfrm>
                <a:off x="4499992" y="3887760"/>
                <a:ext cx="1103429" cy="369332"/>
              </a:xfrm>
              <a:prstGeom prst="rect">
                <a:avLst/>
              </a:prstGeom>
              <a:noFill/>
            </p:spPr>
            <p:txBody>
              <a:bodyPr wrap="square" rtlCol="0">
                <a:spAutoFit/>
              </a:bodyPr>
              <a:lstStyle/>
              <a:p>
                <a:r>
                  <a:rPr lang="en-US" altLang="zh-TW" b="1" dirty="0" smtClean="0">
                    <a:solidFill>
                      <a:srgbClr val="FF3399"/>
                    </a:solidFill>
                  </a:rPr>
                  <a:t>29.5</a:t>
                </a:r>
                <a:endParaRPr lang="zh-TW" altLang="en-US" b="1" dirty="0">
                  <a:solidFill>
                    <a:srgbClr val="FF3399"/>
                  </a:solidFill>
                </a:endParaRPr>
              </a:p>
            </p:txBody>
          </p:sp>
        </p:grpSp>
      </p:grpSp>
      <p:grpSp>
        <p:nvGrpSpPr>
          <p:cNvPr id="54" name="Group 53"/>
          <p:cNvGrpSpPr/>
          <p:nvPr/>
        </p:nvGrpSpPr>
        <p:grpSpPr>
          <a:xfrm>
            <a:off x="0" y="3741940"/>
            <a:ext cx="3064581" cy="3050414"/>
            <a:chOff x="0" y="3741940"/>
            <a:chExt cx="3064581" cy="3050414"/>
          </a:xfrm>
        </p:grpSpPr>
        <p:pic>
          <p:nvPicPr>
            <p:cNvPr id="17" name="Picture 16" descr="201009182010-00.png"/>
            <p:cNvPicPr>
              <a:picLocks noChangeAspect="1"/>
            </p:cNvPicPr>
            <p:nvPr/>
          </p:nvPicPr>
          <p:blipFill>
            <a:blip r:embed="rId6" cstate="print"/>
            <a:srcRect l="22841" t="30481" r="20371"/>
            <a:stretch>
              <a:fillRect/>
            </a:stretch>
          </p:blipFill>
          <p:spPr>
            <a:xfrm>
              <a:off x="63500" y="3753035"/>
              <a:ext cx="3001081" cy="3039319"/>
            </a:xfrm>
            <a:prstGeom prst="rect">
              <a:avLst/>
            </a:prstGeom>
          </p:spPr>
        </p:pic>
        <p:sp>
          <p:nvSpPr>
            <p:cNvPr id="49" name="Rectangle 48"/>
            <p:cNvSpPr/>
            <p:nvPr/>
          </p:nvSpPr>
          <p:spPr>
            <a:xfrm>
              <a:off x="0" y="3741940"/>
              <a:ext cx="1079612" cy="37113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solidFill>
                    <a:schemeClr val="tx1"/>
                  </a:solidFill>
                </a:rPr>
                <a:t>Obs</a:t>
              </a:r>
              <a:endParaRPr lang="zh-TW" altLang="en-US" dirty="0">
                <a:solidFill>
                  <a:schemeClr val="tx1"/>
                </a:solidFill>
              </a:endParaRPr>
            </a:p>
          </p:txBody>
        </p:sp>
      </p:grpSp>
      <p:pic>
        <p:nvPicPr>
          <p:cNvPr id="33794" name="Picture 2" descr="http://orca.rsmas.miami.edu/~chiaying/2011_itop_santafe/CWRF/track_intensity/sst2010091412.jpg"/>
          <p:cNvPicPr>
            <a:picLocks noChangeAspect="1" noChangeArrowheads="1"/>
          </p:cNvPicPr>
          <p:nvPr/>
        </p:nvPicPr>
        <p:blipFill>
          <a:blip r:embed="rId7" cstate="print"/>
          <a:srcRect/>
          <a:stretch>
            <a:fillRect/>
          </a:stretch>
        </p:blipFill>
        <p:spPr bwMode="auto">
          <a:xfrm>
            <a:off x="-508" y="467245"/>
            <a:ext cx="4763453" cy="3274695"/>
          </a:xfrm>
          <a:prstGeom prst="rect">
            <a:avLst/>
          </a:prstGeom>
          <a:noFill/>
        </p:spPr>
      </p:pic>
      <p:sp>
        <p:nvSpPr>
          <p:cNvPr id="3" name="AutoShape 4" descr="http://orca.rsmas.miami.edu/~chiaying/2011_itop_santafe/QC_flux/QC0620W_fanapi_wspd.jpg"/>
          <p:cNvSpPr>
            <a:spLocks noChangeAspect="1" noChangeArrowheads="1"/>
          </p:cNvSpPr>
          <p:nvPr/>
        </p:nvSpPr>
        <p:spPr bwMode="auto">
          <a:xfrm>
            <a:off x="63500" y="-136525"/>
            <a:ext cx="7381875" cy="5534025"/>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33798" name="AutoShape 6" descr="http://orca.rsmas.miami.edu/~chiaying/2011_itop_santafe/QC_flux/QC0620W_fanapi_wspd.jpg"/>
          <p:cNvSpPr>
            <a:spLocks noChangeAspect="1" noChangeArrowheads="1"/>
          </p:cNvSpPr>
          <p:nvPr/>
        </p:nvSpPr>
        <p:spPr bwMode="auto">
          <a:xfrm>
            <a:off x="63500" y="-136525"/>
            <a:ext cx="7381875" cy="5534025"/>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1" name="Rounded Rectangle 10"/>
          <p:cNvSpPr/>
          <p:nvPr/>
        </p:nvSpPr>
        <p:spPr>
          <a:xfrm>
            <a:off x="0" y="0"/>
            <a:ext cx="69342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Results – CWRF simulations for </a:t>
            </a:r>
            <a:r>
              <a:rPr lang="en-US" dirty="0" err="1" smtClean="0"/>
              <a:t>Fanapi</a:t>
            </a:r>
            <a:r>
              <a:rPr lang="en-US" dirty="0" smtClean="0"/>
              <a:t> (2010)</a:t>
            </a:r>
            <a:endParaRPr lang="en-US" dirty="0"/>
          </a:p>
        </p:txBody>
      </p:sp>
      <p:grpSp>
        <p:nvGrpSpPr>
          <p:cNvPr id="36" name="Group 35"/>
          <p:cNvGrpSpPr/>
          <p:nvPr/>
        </p:nvGrpSpPr>
        <p:grpSpPr>
          <a:xfrm>
            <a:off x="1619672" y="5684624"/>
            <a:ext cx="4932549" cy="1056744"/>
            <a:chOff x="1619672" y="5684624"/>
            <a:chExt cx="4932549" cy="1056744"/>
          </a:xfrm>
        </p:grpSpPr>
        <p:cxnSp>
          <p:nvCxnSpPr>
            <p:cNvPr id="28" name="Straight Arrow Connector 27"/>
            <p:cNvCxnSpPr/>
            <p:nvPr/>
          </p:nvCxnSpPr>
          <p:spPr>
            <a:xfrm rot="16200000" flipH="1">
              <a:off x="1469342" y="5834954"/>
              <a:ext cx="552688" cy="252028"/>
            </a:xfrm>
            <a:prstGeom prst="straightConnector1">
              <a:avLst/>
            </a:prstGeom>
            <a:ln w="3810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3112170" y="5704294"/>
              <a:ext cx="687412" cy="648072"/>
            </a:xfrm>
            <a:prstGeom prst="straightConnector1">
              <a:avLst/>
            </a:prstGeom>
            <a:ln w="3810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835695" y="6372036"/>
              <a:ext cx="2088233" cy="369332"/>
            </a:xfrm>
            <a:prstGeom prst="rect">
              <a:avLst/>
            </a:prstGeom>
            <a:solidFill>
              <a:schemeClr val="bg1"/>
            </a:solidFill>
            <a:ln>
              <a:solidFill>
                <a:srgbClr val="FFC000"/>
              </a:solidFill>
            </a:ln>
          </p:spPr>
          <p:txBody>
            <a:bodyPr wrap="square" rtlCol="0">
              <a:spAutoFit/>
            </a:bodyPr>
            <a:lstStyle/>
            <a:p>
              <a:r>
                <a:rPr lang="en-US" altLang="zh-TW" dirty="0" smtClean="0"/>
                <a:t>Primary </a:t>
              </a:r>
              <a:r>
                <a:rPr lang="en-US" altLang="zh-TW" dirty="0" err="1" smtClean="0"/>
                <a:t>rainband</a:t>
              </a:r>
              <a:r>
                <a:rPr lang="en-US" altLang="zh-TW" dirty="0" smtClean="0"/>
                <a:t> </a:t>
              </a:r>
              <a:endParaRPr lang="zh-TW" altLang="en-US" dirty="0"/>
            </a:p>
          </p:txBody>
        </p:sp>
        <p:cxnSp>
          <p:nvCxnSpPr>
            <p:cNvPr id="33" name="Straight Arrow Connector 32"/>
            <p:cNvCxnSpPr/>
            <p:nvPr/>
          </p:nvCxnSpPr>
          <p:spPr>
            <a:xfrm rot="10800000" flipV="1">
              <a:off x="3959934" y="5893606"/>
              <a:ext cx="2592287" cy="687412"/>
            </a:xfrm>
            <a:prstGeom prst="straightConnector1">
              <a:avLst/>
            </a:prstGeom>
            <a:ln w="3810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295636" y="3626471"/>
            <a:ext cx="7308812" cy="1771029"/>
            <a:chOff x="1295636" y="3626471"/>
            <a:chExt cx="7308812" cy="1771029"/>
          </a:xfrm>
        </p:grpSpPr>
        <p:cxnSp>
          <p:nvCxnSpPr>
            <p:cNvPr id="20" name="Straight Arrow Connector 19"/>
            <p:cNvCxnSpPr/>
            <p:nvPr/>
          </p:nvCxnSpPr>
          <p:spPr>
            <a:xfrm flipV="1">
              <a:off x="1295636" y="4049452"/>
              <a:ext cx="1512168" cy="1348048"/>
            </a:xfrm>
            <a:prstGeom prst="straightConnector1">
              <a:avLst/>
            </a:prstGeom>
            <a:ln w="38100">
              <a:solidFill>
                <a:srgbClr val="FF006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3070591" y="4195842"/>
              <a:ext cx="1035732" cy="742951"/>
            </a:xfrm>
            <a:prstGeom prst="straightConnector1">
              <a:avLst/>
            </a:prstGeom>
            <a:ln w="38100">
              <a:solidFill>
                <a:srgbClr val="FF006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72864" y="3626471"/>
              <a:ext cx="2088233" cy="369332"/>
            </a:xfrm>
            <a:prstGeom prst="rect">
              <a:avLst/>
            </a:prstGeom>
            <a:solidFill>
              <a:schemeClr val="bg1"/>
            </a:solidFill>
            <a:ln>
              <a:solidFill>
                <a:srgbClr val="FF0066"/>
              </a:solidFill>
            </a:ln>
          </p:spPr>
          <p:txBody>
            <a:bodyPr wrap="square" rtlCol="0">
              <a:spAutoFit/>
            </a:bodyPr>
            <a:lstStyle/>
            <a:p>
              <a:r>
                <a:rPr lang="en-US" altLang="zh-TW" dirty="0" smtClean="0">
                  <a:solidFill>
                    <a:srgbClr val="FF0066"/>
                  </a:solidFill>
                </a:rPr>
                <a:t>Small eyewall !!</a:t>
              </a:r>
              <a:endParaRPr lang="zh-TW" altLang="en-US" dirty="0">
                <a:solidFill>
                  <a:srgbClr val="FF0066"/>
                </a:solidFill>
              </a:endParaRPr>
            </a:p>
          </p:txBody>
        </p:sp>
        <p:sp>
          <p:nvSpPr>
            <p:cNvPr id="35" name="TextBox 34"/>
            <p:cNvSpPr txBox="1"/>
            <p:nvPr/>
          </p:nvSpPr>
          <p:spPr>
            <a:xfrm>
              <a:off x="6552221" y="4581128"/>
              <a:ext cx="2052227" cy="369332"/>
            </a:xfrm>
            <a:prstGeom prst="rect">
              <a:avLst/>
            </a:prstGeom>
            <a:solidFill>
              <a:schemeClr val="bg1"/>
            </a:solidFill>
            <a:ln>
              <a:solidFill>
                <a:srgbClr val="FF0066"/>
              </a:solidFill>
            </a:ln>
          </p:spPr>
          <p:txBody>
            <a:bodyPr wrap="square" rtlCol="0">
              <a:spAutoFit/>
            </a:bodyPr>
            <a:lstStyle/>
            <a:p>
              <a:r>
                <a:rPr lang="en-US" altLang="zh-TW" dirty="0" smtClean="0">
                  <a:solidFill>
                    <a:srgbClr val="FF0066"/>
                  </a:solidFill>
                </a:rPr>
                <a:t>No small eyewall</a:t>
              </a:r>
              <a:endParaRPr lang="zh-TW" altLang="en-US" dirty="0">
                <a:solidFill>
                  <a:srgbClr val="FF0066"/>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 descr="http://orca.rsmas.miami.edu/~chiaying/2011_itop_santafe/CWRF/blstability/obs_fanapi_bl_location.jpg"/>
          <p:cNvPicPr>
            <a:picLocks noChangeAspect="1" noChangeArrowheads="1"/>
          </p:cNvPicPr>
          <p:nvPr/>
        </p:nvPicPr>
        <p:blipFill>
          <a:blip r:embed="rId2" cstate="print"/>
          <a:srcRect l="3214" r="-2201"/>
          <a:stretch>
            <a:fillRect/>
          </a:stretch>
        </p:blipFill>
        <p:spPr bwMode="auto">
          <a:xfrm>
            <a:off x="0" y="0"/>
            <a:ext cx="4572000" cy="3464083"/>
          </a:xfrm>
          <a:prstGeom prst="rect">
            <a:avLst/>
          </a:prstGeom>
          <a:noFill/>
        </p:spPr>
      </p:pic>
      <p:grpSp>
        <p:nvGrpSpPr>
          <p:cNvPr id="29" name="Group 28"/>
          <p:cNvGrpSpPr/>
          <p:nvPr/>
        </p:nvGrpSpPr>
        <p:grpSpPr>
          <a:xfrm>
            <a:off x="1547664" y="3456384"/>
            <a:ext cx="7560840" cy="3429000"/>
            <a:chOff x="1547664" y="3456384"/>
            <a:chExt cx="7560840" cy="3429000"/>
          </a:xfrm>
        </p:grpSpPr>
        <p:pic>
          <p:nvPicPr>
            <p:cNvPr id="18" name="Picture 2" descr="http://orca.rsmas.miami.edu/~chiaying/2011_itop_santafe/CWRF/blstability/cwrf_fanapi_bl_location.jpg"/>
            <p:cNvPicPr>
              <a:picLocks noChangeAspect="1" noChangeArrowheads="1"/>
            </p:cNvPicPr>
            <p:nvPr/>
          </p:nvPicPr>
          <p:blipFill>
            <a:blip r:embed="rId3" cstate="print"/>
            <a:srcRect r="27740"/>
            <a:stretch>
              <a:fillRect/>
            </a:stretch>
          </p:blipFill>
          <p:spPr bwMode="auto">
            <a:xfrm>
              <a:off x="1547664" y="3456384"/>
              <a:ext cx="3303749" cy="3429000"/>
            </a:xfrm>
            <a:prstGeom prst="rect">
              <a:avLst/>
            </a:prstGeom>
            <a:noFill/>
          </p:spPr>
        </p:pic>
        <p:pic>
          <p:nvPicPr>
            <p:cNvPr id="19" name="Picture 4" descr="http://orca.rsmas.miami.edu/~chiaying/2011_itop_santafe/CWRF/blstability/wrf_fanapi_bl_location.jpg"/>
            <p:cNvPicPr>
              <a:picLocks noChangeAspect="1" noChangeArrowheads="1"/>
            </p:cNvPicPr>
            <p:nvPr/>
          </p:nvPicPr>
          <p:blipFill>
            <a:blip r:embed="rId4" cstate="print"/>
            <a:srcRect r="6289"/>
            <a:stretch>
              <a:fillRect/>
            </a:stretch>
          </p:blipFill>
          <p:spPr bwMode="auto">
            <a:xfrm>
              <a:off x="4824028" y="3456384"/>
              <a:ext cx="4284476" cy="3429000"/>
            </a:xfrm>
            <a:prstGeom prst="rect">
              <a:avLst/>
            </a:prstGeom>
            <a:noFill/>
          </p:spPr>
        </p:pic>
        <p:sp>
          <p:nvSpPr>
            <p:cNvPr id="27" name="TextBox 13"/>
            <p:cNvSpPr txBox="1">
              <a:spLocks noChangeArrowheads="1"/>
            </p:cNvSpPr>
            <p:nvPr/>
          </p:nvSpPr>
          <p:spPr bwMode="auto">
            <a:xfrm>
              <a:off x="1587104" y="3492500"/>
              <a:ext cx="1058863" cy="369887"/>
            </a:xfrm>
            <a:prstGeom prst="rect">
              <a:avLst/>
            </a:prstGeom>
            <a:solidFill>
              <a:schemeClr val="bg1"/>
            </a:solidFill>
            <a:ln w="19050">
              <a:solidFill>
                <a:srgbClr val="FF0000"/>
              </a:solidFill>
              <a:miter lim="800000"/>
              <a:headEnd/>
              <a:tailEnd/>
            </a:ln>
          </p:spPr>
          <p:txBody>
            <a:bodyPr>
              <a:prstTxWarp prst="textNoShape">
                <a:avLst/>
              </a:prstTxWarp>
              <a:spAutoFit/>
            </a:bodyPr>
            <a:lstStyle/>
            <a:p>
              <a:r>
                <a:rPr kumimoji="0" lang="en-US" altLang="zh-TW" dirty="0">
                  <a:solidFill>
                    <a:srgbClr val="FF0000"/>
                  </a:solidFill>
                  <a:latin typeface="Century Schoolbook" charset="0"/>
                </a:rPr>
                <a:t>CWRF</a:t>
              </a:r>
              <a:endParaRPr kumimoji="0" lang="zh-TW" altLang="en-US" dirty="0">
                <a:solidFill>
                  <a:srgbClr val="FF0000"/>
                </a:solidFill>
                <a:latin typeface="Century Schoolbook" charset="0"/>
              </a:endParaRPr>
            </a:p>
          </p:txBody>
        </p:sp>
        <p:sp>
          <p:nvSpPr>
            <p:cNvPr id="28" name="TextBox 19"/>
            <p:cNvSpPr txBox="1">
              <a:spLocks noChangeArrowheads="1"/>
            </p:cNvSpPr>
            <p:nvPr/>
          </p:nvSpPr>
          <p:spPr bwMode="auto">
            <a:xfrm>
              <a:off x="5355468" y="3492500"/>
              <a:ext cx="1058862" cy="369887"/>
            </a:xfrm>
            <a:prstGeom prst="rect">
              <a:avLst/>
            </a:prstGeom>
            <a:solidFill>
              <a:schemeClr val="bg1"/>
            </a:solidFill>
            <a:ln w="19050">
              <a:solidFill>
                <a:srgbClr val="0000FF"/>
              </a:solidFill>
              <a:miter lim="800000"/>
              <a:headEnd/>
              <a:tailEnd/>
            </a:ln>
          </p:spPr>
          <p:txBody>
            <a:bodyPr>
              <a:prstTxWarp prst="textNoShape">
                <a:avLst/>
              </a:prstTxWarp>
              <a:spAutoFit/>
            </a:bodyPr>
            <a:lstStyle/>
            <a:p>
              <a:r>
                <a:rPr kumimoji="0" lang="en-US" altLang="zh-TW" dirty="0">
                  <a:solidFill>
                    <a:srgbClr val="3366FF"/>
                  </a:solidFill>
                  <a:latin typeface="Century Schoolbook" charset="0"/>
                </a:rPr>
                <a:t>WRF</a:t>
              </a:r>
              <a:endParaRPr kumimoji="0" lang="zh-TW" altLang="en-US" dirty="0">
                <a:solidFill>
                  <a:srgbClr val="3366FF"/>
                </a:solidFill>
                <a:latin typeface="Century Schoolbook" charset="0"/>
              </a:endParaRPr>
            </a:p>
          </p:txBody>
        </p:sp>
      </p:grpSp>
      <p:sp>
        <p:nvSpPr>
          <p:cNvPr id="31" name="TextBox 30"/>
          <p:cNvSpPr txBox="1"/>
          <p:nvPr/>
        </p:nvSpPr>
        <p:spPr>
          <a:xfrm>
            <a:off x="4824028" y="764704"/>
            <a:ext cx="3852428" cy="646331"/>
          </a:xfrm>
          <a:prstGeom prst="rect">
            <a:avLst/>
          </a:prstGeom>
          <a:noFill/>
        </p:spPr>
        <p:txBody>
          <a:bodyPr wrap="square" rtlCol="0">
            <a:spAutoFit/>
          </a:bodyPr>
          <a:lstStyle/>
          <a:p>
            <a:r>
              <a:rPr lang="en-US" altLang="zh-TW" dirty="0" smtClean="0">
                <a:solidFill>
                  <a:srgbClr val="FFFF00"/>
                </a:solidFill>
              </a:rPr>
              <a:t>Only Coupled model (CWRF) can capture “stable boundary layer” </a:t>
            </a:r>
            <a:endParaRPr lang="zh-TW" altLang="en-US"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19113" y="1184262"/>
            <a:ext cx="8069262" cy="830263"/>
          </a:xfrm>
          <a:prstGeom prst="rect">
            <a:avLst/>
          </a:prstGeom>
        </p:spPr>
        <p:txBody>
          <a:bodyPr>
            <a:prstTxWarp prst="textNoShape">
              <a:avLst/>
            </a:prstTxWarp>
            <a:spAutoFit/>
          </a:bodyPr>
          <a:lstStyle/>
          <a:p>
            <a:pPr marL="273050" indent="-273050">
              <a:spcBef>
                <a:spcPts val="600"/>
              </a:spcBef>
              <a:buClr>
                <a:srgbClr val="DDDDDD"/>
              </a:buClr>
              <a:buSzPct val="70000"/>
              <a:buFont typeface="Wingdings" charset="2"/>
              <a:buChar char=""/>
            </a:pPr>
            <a:r>
              <a:rPr kumimoji="0" lang="en-US" altLang="zh-TW" sz="2400" b="1" u="sng" dirty="0">
                <a:solidFill>
                  <a:srgbClr val="FFFFCC"/>
                </a:solidFill>
                <a:effectLst>
                  <a:outerShdw blurRad="38100" dist="38100" dir="2700000" algn="tl">
                    <a:srgbClr val="000000"/>
                  </a:outerShdw>
                </a:effectLst>
                <a:latin typeface="Century Schoolbook" charset="0"/>
              </a:rPr>
              <a:t>Trajectory:</a:t>
            </a:r>
            <a:r>
              <a:rPr kumimoji="0" lang="en-US" altLang="zh-TW" sz="2400" b="1" dirty="0">
                <a:solidFill>
                  <a:srgbClr val="FFFFCC"/>
                </a:solidFill>
                <a:effectLst>
                  <a:outerShdw blurRad="38100" dist="38100" dir="2700000" algn="tl">
                    <a:srgbClr val="000000"/>
                  </a:outerShdw>
                </a:effectLst>
                <a:latin typeface="Century Schoolbook" charset="0"/>
              </a:rPr>
              <a:t> an undiluted air parcel </a:t>
            </a:r>
            <a:r>
              <a:rPr kumimoji="0" lang="en-US" altLang="zh-TW" sz="2400" b="1" dirty="0" err="1">
                <a:solidFill>
                  <a:srgbClr val="FFFFCC"/>
                </a:solidFill>
                <a:effectLst>
                  <a:outerShdw blurRad="38100" dist="38100" dir="2700000" algn="tl">
                    <a:srgbClr val="000000"/>
                  </a:outerShdw>
                </a:effectLst>
                <a:latin typeface="Century Schoolbook" charset="0"/>
              </a:rPr>
              <a:t>advected</a:t>
            </a:r>
            <a:r>
              <a:rPr kumimoji="0" lang="en-US" altLang="zh-TW" sz="2400" b="1" dirty="0">
                <a:solidFill>
                  <a:srgbClr val="FFFFCC"/>
                </a:solidFill>
                <a:effectLst>
                  <a:outerShdw blurRad="38100" dist="38100" dir="2700000" algn="tl">
                    <a:srgbClr val="000000"/>
                  </a:outerShdw>
                </a:effectLst>
                <a:latin typeface="Century Schoolbook" charset="0"/>
              </a:rPr>
              <a:t> by</a:t>
            </a:r>
            <a:r>
              <a:rPr kumimoji="0" lang="en-US" altLang="zh-TW" sz="2400" b="1" dirty="0" smtClean="0">
                <a:solidFill>
                  <a:srgbClr val="FFFFCC"/>
                </a:solidFill>
                <a:effectLst>
                  <a:outerShdw blurRad="38100" dist="38100" dir="2700000" algn="tl">
                    <a:srgbClr val="000000"/>
                  </a:outerShdw>
                </a:effectLst>
                <a:latin typeface="Century Schoolbook" charset="0"/>
              </a:rPr>
              <a:t> wind</a:t>
            </a:r>
            <a:endParaRPr kumimoji="0" lang="en-US" altLang="zh-TW" sz="2400" b="1" dirty="0">
              <a:solidFill>
                <a:srgbClr val="FFFFCC"/>
              </a:solidFill>
              <a:effectLst>
                <a:outerShdw blurRad="38100" dist="38100" dir="2700000" algn="tl">
                  <a:srgbClr val="000000"/>
                </a:outerShdw>
              </a:effectLst>
              <a:latin typeface="Century Schoolbook" charset="0"/>
            </a:endParaRPr>
          </a:p>
        </p:txBody>
      </p:sp>
      <p:sp>
        <p:nvSpPr>
          <p:cNvPr id="5" name="Rectangle 4"/>
          <p:cNvSpPr/>
          <p:nvPr/>
        </p:nvSpPr>
        <p:spPr>
          <a:xfrm>
            <a:off x="533400" y="3063862"/>
            <a:ext cx="8347075" cy="830263"/>
          </a:xfrm>
          <a:prstGeom prst="rect">
            <a:avLst/>
          </a:prstGeom>
        </p:spPr>
        <p:txBody>
          <a:bodyPr>
            <a:prstTxWarp prst="textNoShape">
              <a:avLst/>
            </a:prstTxWarp>
            <a:spAutoFit/>
          </a:bodyPr>
          <a:lstStyle/>
          <a:p>
            <a:pPr marL="273050" indent="-273050">
              <a:spcBef>
                <a:spcPts val="600"/>
              </a:spcBef>
              <a:buClr>
                <a:srgbClr val="DDDDDD"/>
              </a:buClr>
              <a:buSzPct val="70000"/>
              <a:buFont typeface="Wingdings" charset="2"/>
              <a:buChar char=""/>
            </a:pPr>
            <a:r>
              <a:rPr kumimoji="0" lang="en-US" altLang="zh-TW" sz="2400" b="1" u="sng" dirty="0">
                <a:solidFill>
                  <a:srgbClr val="FFFFCC"/>
                </a:solidFill>
                <a:effectLst>
                  <a:outerShdw blurRad="38100" dist="38100" dir="2700000" algn="tl">
                    <a:srgbClr val="000000"/>
                  </a:outerShdw>
                </a:effectLst>
                <a:latin typeface="Century Schoolbook" charset="0"/>
              </a:rPr>
              <a:t>Tracer:</a:t>
            </a:r>
            <a:r>
              <a:rPr kumimoji="0" lang="en-US" altLang="zh-TW" sz="2400" b="1" dirty="0">
                <a:solidFill>
                  <a:srgbClr val="FFFFCC"/>
                </a:solidFill>
                <a:effectLst>
                  <a:outerShdw blurRad="38100" dist="38100" dir="2700000" algn="tl">
                    <a:srgbClr val="000000"/>
                  </a:outerShdw>
                </a:effectLst>
                <a:latin typeface="Century Schoolbook" charset="0"/>
              </a:rPr>
              <a:t> air mass that </a:t>
            </a:r>
            <a:r>
              <a:rPr kumimoji="0" lang="en-US" altLang="zh-TW" sz="2400" b="1" dirty="0" smtClean="0">
                <a:solidFill>
                  <a:srgbClr val="FFFFCC"/>
                </a:solidFill>
                <a:effectLst>
                  <a:outerShdw blurRad="38100" dist="38100" dir="2700000" algn="tl">
                    <a:srgbClr val="000000"/>
                  </a:outerShdw>
                </a:effectLst>
                <a:latin typeface="Century Schoolbook" charset="0"/>
              </a:rPr>
              <a:t>is subjected </a:t>
            </a:r>
            <a:r>
              <a:rPr kumimoji="0" lang="en-US" altLang="zh-TW" sz="2400" b="1" dirty="0">
                <a:solidFill>
                  <a:srgbClr val="FFFFCC"/>
                </a:solidFill>
                <a:effectLst>
                  <a:outerShdw blurRad="38100" dist="38100" dir="2700000" algn="tl">
                    <a:srgbClr val="000000"/>
                  </a:outerShdw>
                </a:effectLst>
                <a:latin typeface="Century Schoolbook" charset="0"/>
              </a:rPr>
              <a:t>to advection,</a:t>
            </a:r>
            <a:r>
              <a:rPr kumimoji="0" lang="en-US" altLang="zh-TW" sz="2400" b="1" dirty="0" smtClean="0">
                <a:solidFill>
                  <a:srgbClr val="FFFFCC"/>
                </a:solidFill>
                <a:effectLst>
                  <a:outerShdw blurRad="38100" dist="38100" dir="2700000" algn="tl">
                    <a:srgbClr val="000000"/>
                  </a:outerShdw>
                </a:effectLst>
                <a:latin typeface="Century Schoolbook" charset="0"/>
              </a:rPr>
              <a:t> turbulent mixing </a:t>
            </a:r>
            <a:r>
              <a:rPr kumimoji="0" lang="en-US" altLang="zh-TW" sz="2400" b="1" dirty="0">
                <a:solidFill>
                  <a:srgbClr val="FFFFCC"/>
                </a:solidFill>
                <a:effectLst>
                  <a:outerShdw blurRad="38100" dist="38100" dir="2700000" algn="tl">
                    <a:srgbClr val="000000"/>
                  </a:outerShdw>
                </a:effectLst>
                <a:latin typeface="Century Schoolbook" charset="0"/>
              </a:rPr>
              <a:t>and</a:t>
            </a:r>
            <a:r>
              <a:rPr kumimoji="0" lang="en-US" altLang="zh-TW" sz="2400" b="1" dirty="0" smtClean="0">
                <a:solidFill>
                  <a:srgbClr val="FFFFCC"/>
                </a:solidFill>
                <a:effectLst>
                  <a:outerShdw blurRad="38100" dist="38100" dir="2700000" algn="tl">
                    <a:srgbClr val="000000"/>
                  </a:outerShdw>
                </a:effectLst>
                <a:latin typeface="Century Schoolbook" charset="0"/>
              </a:rPr>
              <a:t> molecular diffusion</a:t>
            </a:r>
            <a:endParaRPr kumimoji="0" lang="en-US" altLang="zh-TW" sz="2400" b="1" dirty="0">
              <a:solidFill>
                <a:srgbClr val="FFFFCC"/>
              </a:solidFill>
              <a:effectLst>
                <a:outerShdw blurRad="38100" dist="38100" dir="2700000" algn="tl">
                  <a:srgbClr val="000000"/>
                </a:outerShdw>
              </a:effectLst>
              <a:latin typeface="Century Schoolbook" charset="0"/>
            </a:endParaRPr>
          </a:p>
        </p:txBody>
      </p:sp>
      <p:graphicFrame>
        <p:nvGraphicFramePr>
          <p:cNvPr id="161795" name="Object 3"/>
          <p:cNvGraphicFramePr>
            <a:graphicFrameLocks noChangeAspect="1"/>
          </p:cNvGraphicFramePr>
          <p:nvPr/>
        </p:nvGraphicFramePr>
        <p:xfrm>
          <a:off x="2845064" y="4133837"/>
          <a:ext cx="2741613" cy="817562"/>
        </p:xfrm>
        <a:graphic>
          <a:graphicData uri="http://schemas.openxmlformats.org/presentationml/2006/ole">
            <p:oleObj spid="_x0000_s30722" name="Equation" r:id="rId4" imgW="1663700" imgH="495300" progId="Equation.3">
              <p:embed/>
            </p:oleObj>
          </a:graphicData>
        </a:graphic>
      </p:graphicFrame>
      <p:graphicFrame>
        <p:nvGraphicFramePr>
          <p:cNvPr id="161796" name="Object 4"/>
          <p:cNvGraphicFramePr>
            <a:graphicFrameLocks noChangeAspect="1"/>
          </p:cNvGraphicFramePr>
          <p:nvPr/>
        </p:nvGraphicFramePr>
        <p:xfrm>
          <a:off x="3165209" y="2014525"/>
          <a:ext cx="2196401" cy="965200"/>
        </p:xfrm>
        <a:graphic>
          <a:graphicData uri="http://schemas.openxmlformats.org/presentationml/2006/ole">
            <p:oleObj spid="_x0000_s30723" name="Equation" r:id="rId5" imgW="939800" imgH="419100" progId="Equation.3">
              <p:embed/>
            </p:oleObj>
          </a:graphicData>
        </a:graphic>
      </p:graphicFrame>
      <p:sp>
        <p:nvSpPr>
          <p:cNvPr id="9" name="TextBox 8"/>
          <p:cNvSpPr txBox="1"/>
          <p:nvPr/>
        </p:nvSpPr>
        <p:spPr>
          <a:xfrm>
            <a:off x="3165209" y="5332817"/>
            <a:ext cx="1498109" cy="646331"/>
          </a:xfrm>
          <a:prstGeom prst="rect">
            <a:avLst/>
          </a:prstGeom>
          <a:noFill/>
        </p:spPr>
        <p:txBody>
          <a:bodyPr wrap="square" rtlCol="0">
            <a:spAutoFit/>
          </a:bodyPr>
          <a:lstStyle/>
          <a:p>
            <a:r>
              <a:rPr lang="en-US" dirty="0" smtClean="0">
                <a:solidFill>
                  <a:schemeClr val="accent1"/>
                </a:solidFill>
              </a:rPr>
              <a:t>Molecular diffusion</a:t>
            </a:r>
            <a:endParaRPr lang="en-US" dirty="0">
              <a:solidFill>
                <a:schemeClr val="accent1"/>
              </a:solidFill>
            </a:endParaRPr>
          </a:p>
        </p:txBody>
      </p:sp>
      <p:cxnSp>
        <p:nvCxnSpPr>
          <p:cNvPr id="10" name="Straight Arrow Connector 9"/>
          <p:cNvCxnSpPr/>
          <p:nvPr/>
        </p:nvCxnSpPr>
        <p:spPr>
          <a:xfrm rot="5400000" flipH="1" flipV="1">
            <a:off x="3607889" y="5139369"/>
            <a:ext cx="385308" cy="1588"/>
          </a:xfrm>
          <a:prstGeom prst="straightConnector1">
            <a:avLst/>
          </a:prstGeom>
          <a:ln w="381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663318" y="5342491"/>
            <a:ext cx="2338038" cy="369332"/>
          </a:xfrm>
          <a:prstGeom prst="rect">
            <a:avLst/>
          </a:prstGeom>
          <a:noFill/>
        </p:spPr>
        <p:txBody>
          <a:bodyPr wrap="square" rtlCol="0">
            <a:spAutoFit/>
          </a:bodyPr>
          <a:lstStyle/>
          <a:p>
            <a:r>
              <a:rPr lang="en-US" dirty="0" smtClean="0">
                <a:solidFill>
                  <a:schemeClr val="accent1"/>
                </a:solidFill>
              </a:rPr>
              <a:t>Turbulent mixing</a:t>
            </a:r>
            <a:endParaRPr lang="en-US" dirty="0">
              <a:solidFill>
                <a:schemeClr val="accent1"/>
              </a:solidFill>
            </a:endParaRPr>
          </a:p>
        </p:txBody>
      </p:sp>
      <p:cxnSp>
        <p:nvCxnSpPr>
          <p:cNvPr id="12" name="Straight Arrow Connector 11"/>
          <p:cNvCxnSpPr/>
          <p:nvPr/>
        </p:nvCxnSpPr>
        <p:spPr>
          <a:xfrm rot="5400000" flipH="1" flipV="1">
            <a:off x="4624085" y="5149043"/>
            <a:ext cx="385308" cy="1588"/>
          </a:xfrm>
          <a:prstGeom prst="straightConnector1">
            <a:avLst/>
          </a:prstGeom>
          <a:ln w="38100"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082132" y="4434927"/>
            <a:ext cx="2506243" cy="369332"/>
          </a:xfrm>
          <a:prstGeom prst="rect">
            <a:avLst/>
          </a:prstGeom>
          <a:noFill/>
        </p:spPr>
        <p:txBody>
          <a:bodyPr wrap="square" rtlCol="0">
            <a:spAutoFit/>
          </a:bodyPr>
          <a:lstStyle/>
          <a:p>
            <a:r>
              <a:rPr lang="en-US" dirty="0" smtClean="0">
                <a:solidFill>
                  <a:schemeClr val="accent3"/>
                </a:solidFill>
              </a:rPr>
              <a:t>Sink term</a:t>
            </a:r>
            <a:endParaRPr lang="en-US" dirty="0">
              <a:solidFill>
                <a:schemeClr val="accent3"/>
              </a:solidFill>
            </a:endParaRPr>
          </a:p>
        </p:txBody>
      </p:sp>
      <p:cxnSp>
        <p:nvCxnSpPr>
          <p:cNvPr id="14" name="Straight Arrow Connector 13"/>
          <p:cNvCxnSpPr/>
          <p:nvPr/>
        </p:nvCxnSpPr>
        <p:spPr>
          <a:xfrm rot="10800000" flipV="1">
            <a:off x="5586677" y="4619593"/>
            <a:ext cx="447202" cy="1"/>
          </a:xfrm>
          <a:prstGeom prst="straightConnector1">
            <a:avLst/>
          </a:prstGeom>
          <a:ln w="38100" cmpd="sng">
            <a:solidFill>
              <a:schemeClr val="accent3"/>
            </a:solidFill>
            <a:tailEnd type="arrow"/>
          </a:ln>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1" y="0"/>
            <a:ext cx="7001356" cy="5212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Two ways to track the property of fluid: </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orca.rsmas.miami.edu/~chiaying/2011_itop_santafe/CWRF/initial/traj_cwrf_091806.jpg"/>
          <p:cNvPicPr>
            <a:picLocks noChangeAspect="1" noChangeArrowheads="1"/>
          </p:cNvPicPr>
          <p:nvPr/>
        </p:nvPicPr>
        <p:blipFill>
          <a:blip r:embed="rId3" cstate="print"/>
          <a:srcRect l="20576" r="11897"/>
          <a:stretch>
            <a:fillRect/>
          </a:stretch>
        </p:blipFill>
        <p:spPr bwMode="auto">
          <a:xfrm>
            <a:off x="0" y="573767"/>
            <a:ext cx="4752528" cy="4223385"/>
          </a:xfrm>
          <a:prstGeom prst="rect">
            <a:avLst/>
          </a:prstGeom>
          <a:noFill/>
        </p:spPr>
      </p:pic>
      <p:pic>
        <p:nvPicPr>
          <p:cNvPr id="44036" name="Picture 4" descr="http://orca.rsmas.miami.edu/~chiaying/2011_itop_santafe/CWRF/initial/traj_wrf_091806.jpg"/>
          <p:cNvPicPr>
            <a:picLocks noChangeAspect="1" noChangeArrowheads="1"/>
          </p:cNvPicPr>
          <p:nvPr/>
        </p:nvPicPr>
        <p:blipFill>
          <a:blip r:embed="rId4" cstate="print"/>
          <a:srcRect l="20576" r="11897"/>
          <a:stretch>
            <a:fillRect/>
          </a:stretch>
        </p:blipFill>
        <p:spPr bwMode="auto">
          <a:xfrm>
            <a:off x="4391472" y="573767"/>
            <a:ext cx="4752528" cy="4223385"/>
          </a:xfrm>
          <a:prstGeom prst="rect">
            <a:avLst/>
          </a:prstGeom>
          <a:noFill/>
        </p:spPr>
      </p:pic>
      <p:sp>
        <p:nvSpPr>
          <p:cNvPr id="4" name="Freeform 3"/>
          <p:cNvSpPr/>
          <p:nvPr/>
        </p:nvSpPr>
        <p:spPr>
          <a:xfrm>
            <a:off x="2128816" y="2604712"/>
            <a:ext cx="1284085" cy="1062043"/>
          </a:xfrm>
          <a:custGeom>
            <a:avLst/>
            <a:gdLst>
              <a:gd name="connsiteX0" fmla="*/ 562869 w 1284085"/>
              <a:gd name="connsiteY0" fmla="*/ 416041 h 1062043"/>
              <a:gd name="connsiteX1" fmla="*/ 562869 w 1284085"/>
              <a:gd name="connsiteY1" fmla="*/ 416041 h 1062043"/>
              <a:gd name="connsiteX2" fmla="*/ 640142 w 1284085"/>
              <a:gd name="connsiteY2" fmla="*/ 325889 h 1062043"/>
              <a:gd name="connsiteX3" fmla="*/ 691657 w 1284085"/>
              <a:gd name="connsiteY3" fmla="*/ 261494 h 1062043"/>
              <a:gd name="connsiteX4" fmla="*/ 743173 w 1284085"/>
              <a:gd name="connsiteY4" fmla="*/ 16796 h 1062043"/>
              <a:gd name="connsiteX5" fmla="*/ 781809 w 1284085"/>
              <a:gd name="connsiteY5" fmla="*/ 3917 h 1062043"/>
              <a:gd name="connsiteX6" fmla="*/ 1129539 w 1284085"/>
              <a:gd name="connsiteY6" fmla="*/ 29675 h 1062043"/>
              <a:gd name="connsiteX7" fmla="*/ 1168176 w 1284085"/>
              <a:gd name="connsiteY7" fmla="*/ 42554 h 1062043"/>
              <a:gd name="connsiteX8" fmla="*/ 1193933 w 1284085"/>
              <a:gd name="connsiteY8" fmla="*/ 81190 h 1062043"/>
              <a:gd name="connsiteX9" fmla="*/ 1232570 w 1284085"/>
              <a:gd name="connsiteY9" fmla="*/ 94069 h 1062043"/>
              <a:gd name="connsiteX10" fmla="*/ 1245449 w 1284085"/>
              <a:gd name="connsiteY10" fmla="*/ 132706 h 1062043"/>
              <a:gd name="connsiteX11" fmla="*/ 1271207 w 1284085"/>
              <a:gd name="connsiteY11" fmla="*/ 171342 h 1062043"/>
              <a:gd name="connsiteX12" fmla="*/ 1284085 w 1284085"/>
              <a:gd name="connsiteY12" fmla="*/ 209979 h 1062043"/>
              <a:gd name="connsiteX13" fmla="*/ 1245449 w 1284085"/>
              <a:gd name="connsiteY13" fmla="*/ 325889 h 1062043"/>
              <a:gd name="connsiteX14" fmla="*/ 1206812 w 1284085"/>
              <a:gd name="connsiteY14" fmla="*/ 351647 h 1062043"/>
              <a:gd name="connsiteX15" fmla="*/ 1181054 w 1284085"/>
              <a:gd name="connsiteY15" fmla="*/ 390283 h 1062043"/>
              <a:gd name="connsiteX16" fmla="*/ 1090902 w 1284085"/>
              <a:gd name="connsiteY16" fmla="*/ 506193 h 1062043"/>
              <a:gd name="connsiteX17" fmla="*/ 1026508 w 1284085"/>
              <a:gd name="connsiteY17" fmla="*/ 622103 h 1062043"/>
              <a:gd name="connsiteX18" fmla="*/ 962114 w 1284085"/>
              <a:gd name="connsiteY18" fmla="*/ 712255 h 1062043"/>
              <a:gd name="connsiteX19" fmla="*/ 936356 w 1284085"/>
              <a:gd name="connsiteY19" fmla="*/ 750892 h 1062043"/>
              <a:gd name="connsiteX20" fmla="*/ 897719 w 1284085"/>
              <a:gd name="connsiteY20" fmla="*/ 776649 h 1062043"/>
              <a:gd name="connsiteX21" fmla="*/ 807567 w 1284085"/>
              <a:gd name="connsiteY21" fmla="*/ 866801 h 1062043"/>
              <a:gd name="connsiteX22" fmla="*/ 730294 w 1284085"/>
              <a:gd name="connsiteY22" fmla="*/ 905438 h 1062043"/>
              <a:gd name="connsiteX23" fmla="*/ 653021 w 1284085"/>
              <a:gd name="connsiteY23" fmla="*/ 956954 h 1062043"/>
              <a:gd name="connsiteX24" fmla="*/ 614384 w 1284085"/>
              <a:gd name="connsiteY24" fmla="*/ 982711 h 1062043"/>
              <a:gd name="connsiteX25" fmla="*/ 537111 w 1284085"/>
              <a:gd name="connsiteY25" fmla="*/ 1008469 h 1062043"/>
              <a:gd name="connsiteX26" fmla="*/ 498474 w 1284085"/>
              <a:gd name="connsiteY26" fmla="*/ 1034227 h 1062043"/>
              <a:gd name="connsiteX27" fmla="*/ 331049 w 1284085"/>
              <a:gd name="connsiteY27" fmla="*/ 1059985 h 1062043"/>
              <a:gd name="connsiteX28" fmla="*/ 47714 w 1284085"/>
              <a:gd name="connsiteY28" fmla="*/ 1047106 h 1062043"/>
              <a:gd name="connsiteX29" fmla="*/ 9077 w 1284085"/>
              <a:gd name="connsiteY29" fmla="*/ 1008469 h 1062043"/>
              <a:gd name="connsiteX30" fmla="*/ 34835 w 1284085"/>
              <a:gd name="connsiteY30" fmla="*/ 725134 h 1062043"/>
              <a:gd name="connsiteX31" fmla="*/ 47714 w 1284085"/>
              <a:gd name="connsiteY31" fmla="*/ 673618 h 1062043"/>
              <a:gd name="connsiteX32" fmla="*/ 99229 w 1284085"/>
              <a:gd name="connsiteY32" fmla="*/ 557709 h 1062043"/>
              <a:gd name="connsiteX33" fmla="*/ 137866 w 1284085"/>
              <a:gd name="connsiteY33" fmla="*/ 544830 h 1062043"/>
              <a:gd name="connsiteX34" fmla="*/ 266654 w 1284085"/>
              <a:gd name="connsiteY34" fmla="*/ 506193 h 1062043"/>
              <a:gd name="connsiteX35" fmla="*/ 343928 w 1284085"/>
              <a:gd name="connsiteY35" fmla="*/ 467556 h 1062043"/>
              <a:gd name="connsiteX36" fmla="*/ 382564 w 1284085"/>
              <a:gd name="connsiteY36" fmla="*/ 454678 h 1062043"/>
              <a:gd name="connsiteX37" fmla="*/ 485595 w 1284085"/>
              <a:gd name="connsiteY37" fmla="*/ 428920 h 1062043"/>
              <a:gd name="connsiteX38" fmla="*/ 562869 w 1284085"/>
              <a:gd name="connsiteY38" fmla="*/ 416041 h 106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4085" h="1062043">
                <a:moveTo>
                  <a:pt x="562869" y="416041"/>
                </a:moveTo>
                <a:lnTo>
                  <a:pt x="562869" y="416041"/>
                </a:lnTo>
                <a:cubicBezTo>
                  <a:pt x="588627" y="385990"/>
                  <a:pt x="617445" y="358313"/>
                  <a:pt x="640142" y="325889"/>
                </a:cubicBezTo>
                <a:cubicBezTo>
                  <a:pt x="694574" y="248128"/>
                  <a:pt x="599929" y="322648"/>
                  <a:pt x="691657" y="261494"/>
                </a:cubicBezTo>
                <a:cubicBezTo>
                  <a:pt x="700700" y="107768"/>
                  <a:pt x="644713" y="66027"/>
                  <a:pt x="743173" y="16796"/>
                </a:cubicBezTo>
                <a:cubicBezTo>
                  <a:pt x="755315" y="10725"/>
                  <a:pt x="768930" y="8210"/>
                  <a:pt x="781809" y="3917"/>
                </a:cubicBezTo>
                <a:cubicBezTo>
                  <a:pt x="921154" y="10251"/>
                  <a:pt x="1010840" y="0"/>
                  <a:pt x="1129539" y="29675"/>
                </a:cubicBezTo>
                <a:cubicBezTo>
                  <a:pt x="1142709" y="32968"/>
                  <a:pt x="1155297" y="38261"/>
                  <a:pt x="1168176" y="42554"/>
                </a:cubicBezTo>
                <a:cubicBezTo>
                  <a:pt x="1176762" y="55433"/>
                  <a:pt x="1181847" y="71521"/>
                  <a:pt x="1193933" y="81190"/>
                </a:cubicBezTo>
                <a:cubicBezTo>
                  <a:pt x="1204534" y="89671"/>
                  <a:pt x="1222971" y="84470"/>
                  <a:pt x="1232570" y="94069"/>
                </a:cubicBezTo>
                <a:cubicBezTo>
                  <a:pt x="1242169" y="103668"/>
                  <a:pt x="1239378" y="120564"/>
                  <a:pt x="1245449" y="132706"/>
                </a:cubicBezTo>
                <a:cubicBezTo>
                  <a:pt x="1252371" y="146550"/>
                  <a:pt x="1262621" y="158463"/>
                  <a:pt x="1271207" y="171342"/>
                </a:cubicBezTo>
                <a:cubicBezTo>
                  <a:pt x="1275500" y="184221"/>
                  <a:pt x="1284085" y="196403"/>
                  <a:pt x="1284085" y="209979"/>
                </a:cubicBezTo>
                <a:cubicBezTo>
                  <a:pt x="1284085" y="253152"/>
                  <a:pt x="1276550" y="294788"/>
                  <a:pt x="1245449" y="325889"/>
                </a:cubicBezTo>
                <a:cubicBezTo>
                  <a:pt x="1234504" y="336834"/>
                  <a:pt x="1219691" y="343061"/>
                  <a:pt x="1206812" y="351647"/>
                </a:cubicBezTo>
                <a:cubicBezTo>
                  <a:pt x="1198226" y="364526"/>
                  <a:pt x="1190963" y="378392"/>
                  <a:pt x="1181054" y="390283"/>
                </a:cubicBezTo>
                <a:cubicBezTo>
                  <a:pt x="1144016" y="434729"/>
                  <a:pt x="1112600" y="441098"/>
                  <a:pt x="1090902" y="506193"/>
                </a:cubicBezTo>
                <a:cubicBezTo>
                  <a:pt x="1068234" y="574198"/>
                  <a:pt x="1085553" y="533535"/>
                  <a:pt x="1026508" y="622103"/>
                </a:cubicBezTo>
                <a:cubicBezTo>
                  <a:pt x="965808" y="713154"/>
                  <a:pt x="1041981" y="600440"/>
                  <a:pt x="962114" y="712255"/>
                </a:cubicBezTo>
                <a:cubicBezTo>
                  <a:pt x="953117" y="724850"/>
                  <a:pt x="947301" y="739947"/>
                  <a:pt x="936356" y="750892"/>
                </a:cubicBezTo>
                <a:cubicBezTo>
                  <a:pt x="925411" y="761837"/>
                  <a:pt x="910598" y="768063"/>
                  <a:pt x="897719" y="776649"/>
                </a:cubicBezTo>
                <a:cubicBezTo>
                  <a:pt x="838674" y="865219"/>
                  <a:pt x="875573" y="844134"/>
                  <a:pt x="807567" y="866801"/>
                </a:cubicBezTo>
                <a:cubicBezTo>
                  <a:pt x="636032" y="981158"/>
                  <a:pt x="890265" y="816564"/>
                  <a:pt x="730294" y="905438"/>
                </a:cubicBezTo>
                <a:cubicBezTo>
                  <a:pt x="703233" y="920472"/>
                  <a:pt x="678779" y="939782"/>
                  <a:pt x="653021" y="956954"/>
                </a:cubicBezTo>
                <a:cubicBezTo>
                  <a:pt x="640142" y="965540"/>
                  <a:pt x="629068" y="977816"/>
                  <a:pt x="614384" y="982711"/>
                </a:cubicBezTo>
                <a:cubicBezTo>
                  <a:pt x="588626" y="991297"/>
                  <a:pt x="559702" y="993408"/>
                  <a:pt x="537111" y="1008469"/>
                </a:cubicBezTo>
                <a:cubicBezTo>
                  <a:pt x="524232" y="1017055"/>
                  <a:pt x="512967" y="1028792"/>
                  <a:pt x="498474" y="1034227"/>
                </a:cubicBezTo>
                <a:cubicBezTo>
                  <a:pt x="468974" y="1045290"/>
                  <a:pt x="346966" y="1057995"/>
                  <a:pt x="331049" y="1059985"/>
                </a:cubicBezTo>
                <a:cubicBezTo>
                  <a:pt x="236604" y="1055692"/>
                  <a:pt x="141069" y="1062043"/>
                  <a:pt x="47714" y="1047106"/>
                </a:cubicBezTo>
                <a:cubicBezTo>
                  <a:pt x="29729" y="1044228"/>
                  <a:pt x="10889" y="1026592"/>
                  <a:pt x="9077" y="1008469"/>
                </a:cubicBezTo>
                <a:cubicBezTo>
                  <a:pt x="0" y="917704"/>
                  <a:pt x="14577" y="816293"/>
                  <a:pt x="34835" y="725134"/>
                </a:cubicBezTo>
                <a:cubicBezTo>
                  <a:pt x="38675" y="707855"/>
                  <a:pt x="42628" y="690572"/>
                  <a:pt x="47714" y="673618"/>
                </a:cubicBezTo>
                <a:cubicBezTo>
                  <a:pt x="54550" y="650833"/>
                  <a:pt x="71987" y="579502"/>
                  <a:pt x="99229" y="557709"/>
                </a:cubicBezTo>
                <a:cubicBezTo>
                  <a:pt x="109830" y="549228"/>
                  <a:pt x="124813" y="548560"/>
                  <a:pt x="137866" y="544830"/>
                </a:cubicBezTo>
                <a:cubicBezTo>
                  <a:pt x="274112" y="505902"/>
                  <a:pt x="83021" y="567405"/>
                  <a:pt x="266654" y="506193"/>
                </a:cubicBezTo>
                <a:cubicBezTo>
                  <a:pt x="363774" y="473819"/>
                  <a:pt x="244057" y="517491"/>
                  <a:pt x="343928" y="467556"/>
                </a:cubicBezTo>
                <a:cubicBezTo>
                  <a:pt x="356070" y="461485"/>
                  <a:pt x="369467" y="458250"/>
                  <a:pt x="382564" y="454678"/>
                </a:cubicBezTo>
                <a:cubicBezTo>
                  <a:pt x="416717" y="445364"/>
                  <a:pt x="452011" y="440115"/>
                  <a:pt x="485595" y="428920"/>
                </a:cubicBezTo>
                <a:cubicBezTo>
                  <a:pt x="540522" y="410611"/>
                  <a:pt x="549990" y="418187"/>
                  <a:pt x="562869" y="416041"/>
                </a:cubicBezTo>
                <a:close/>
              </a:path>
            </a:pathLst>
          </a:custGeom>
          <a:solidFill>
            <a:schemeClr val="accent6">
              <a:alpha val="47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5" name="Freeform 4"/>
          <p:cNvSpPr/>
          <p:nvPr/>
        </p:nvSpPr>
        <p:spPr>
          <a:xfrm>
            <a:off x="6420263" y="2706623"/>
            <a:ext cx="1284085" cy="1062043"/>
          </a:xfrm>
          <a:custGeom>
            <a:avLst/>
            <a:gdLst>
              <a:gd name="connsiteX0" fmla="*/ 562869 w 1284085"/>
              <a:gd name="connsiteY0" fmla="*/ 416041 h 1062043"/>
              <a:gd name="connsiteX1" fmla="*/ 562869 w 1284085"/>
              <a:gd name="connsiteY1" fmla="*/ 416041 h 1062043"/>
              <a:gd name="connsiteX2" fmla="*/ 640142 w 1284085"/>
              <a:gd name="connsiteY2" fmla="*/ 325889 h 1062043"/>
              <a:gd name="connsiteX3" fmla="*/ 691657 w 1284085"/>
              <a:gd name="connsiteY3" fmla="*/ 261494 h 1062043"/>
              <a:gd name="connsiteX4" fmla="*/ 743173 w 1284085"/>
              <a:gd name="connsiteY4" fmla="*/ 16796 h 1062043"/>
              <a:gd name="connsiteX5" fmla="*/ 781809 w 1284085"/>
              <a:gd name="connsiteY5" fmla="*/ 3917 h 1062043"/>
              <a:gd name="connsiteX6" fmla="*/ 1129539 w 1284085"/>
              <a:gd name="connsiteY6" fmla="*/ 29675 h 1062043"/>
              <a:gd name="connsiteX7" fmla="*/ 1168176 w 1284085"/>
              <a:gd name="connsiteY7" fmla="*/ 42554 h 1062043"/>
              <a:gd name="connsiteX8" fmla="*/ 1193933 w 1284085"/>
              <a:gd name="connsiteY8" fmla="*/ 81190 h 1062043"/>
              <a:gd name="connsiteX9" fmla="*/ 1232570 w 1284085"/>
              <a:gd name="connsiteY9" fmla="*/ 94069 h 1062043"/>
              <a:gd name="connsiteX10" fmla="*/ 1245449 w 1284085"/>
              <a:gd name="connsiteY10" fmla="*/ 132706 h 1062043"/>
              <a:gd name="connsiteX11" fmla="*/ 1271207 w 1284085"/>
              <a:gd name="connsiteY11" fmla="*/ 171342 h 1062043"/>
              <a:gd name="connsiteX12" fmla="*/ 1284085 w 1284085"/>
              <a:gd name="connsiteY12" fmla="*/ 209979 h 1062043"/>
              <a:gd name="connsiteX13" fmla="*/ 1245449 w 1284085"/>
              <a:gd name="connsiteY13" fmla="*/ 325889 h 1062043"/>
              <a:gd name="connsiteX14" fmla="*/ 1206812 w 1284085"/>
              <a:gd name="connsiteY14" fmla="*/ 351647 h 1062043"/>
              <a:gd name="connsiteX15" fmla="*/ 1181054 w 1284085"/>
              <a:gd name="connsiteY15" fmla="*/ 390283 h 1062043"/>
              <a:gd name="connsiteX16" fmla="*/ 1090902 w 1284085"/>
              <a:gd name="connsiteY16" fmla="*/ 506193 h 1062043"/>
              <a:gd name="connsiteX17" fmla="*/ 1026508 w 1284085"/>
              <a:gd name="connsiteY17" fmla="*/ 622103 h 1062043"/>
              <a:gd name="connsiteX18" fmla="*/ 962114 w 1284085"/>
              <a:gd name="connsiteY18" fmla="*/ 712255 h 1062043"/>
              <a:gd name="connsiteX19" fmla="*/ 936356 w 1284085"/>
              <a:gd name="connsiteY19" fmla="*/ 750892 h 1062043"/>
              <a:gd name="connsiteX20" fmla="*/ 897719 w 1284085"/>
              <a:gd name="connsiteY20" fmla="*/ 776649 h 1062043"/>
              <a:gd name="connsiteX21" fmla="*/ 807567 w 1284085"/>
              <a:gd name="connsiteY21" fmla="*/ 866801 h 1062043"/>
              <a:gd name="connsiteX22" fmla="*/ 730294 w 1284085"/>
              <a:gd name="connsiteY22" fmla="*/ 905438 h 1062043"/>
              <a:gd name="connsiteX23" fmla="*/ 653021 w 1284085"/>
              <a:gd name="connsiteY23" fmla="*/ 956954 h 1062043"/>
              <a:gd name="connsiteX24" fmla="*/ 614384 w 1284085"/>
              <a:gd name="connsiteY24" fmla="*/ 982711 h 1062043"/>
              <a:gd name="connsiteX25" fmla="*/ 537111 w 1284085"/>
              <a:gd name="connsiteY25" fmla="*/ 1008469 h 1062043"/>
              <a:gd name="connsiteX26" fmla="*/ 498474 w 1284085"/>
              <a:gd name="connsiteY26" fmla="*/ 1034227 h 1062043"/>
              <a:gd name="connsiteX27" fmla="*/ 331049 w 1284085"/>
              <a:gd name="connsiteY27" fmla="*/ 1059985 h 1062043"/>
              <a:gd name="connsiteX28" fmla="*/ 47714 w 1284085"/>
              <a:gd name="connsiteY28" fmla="*/ 1047106 h 1062043"/>
              <a:gd name="connsiteX29" fmla="*/ 9077 w 1284085"/>
              <a:gd name="connsiteY29" fmla="*/ 1008469 h 1062043"/>
              <a:gd name="connsiteX30" fmla="*/ 34835 w 1284085"/>
              <a:gd name="connsiteY30" fmla="*/ 725134 h 1062043"/>
              <a:gd name="connsiteX31" fmla="*/ 47714 w 1284085"/>
              <a:gd name="connsiteY31" fmla="*/ 673618 h 1062043"/>
              <a:gd name="connsiteX32" fmla="*/ 99229 w 1284085"/>
              <a:gd name="connsiteY32" fmla="*/ 557709 h 1062043"/>
              <a:gd name="connsiteX33" fmla="*/ 137866 w 1284085"/>
              <a:gd name="connsiteY33" fmla="*/ 544830 h 1062043"/>
              <a:gd name="connsiteX34" fmla="*/ 266654 w 1284085"/>
              <a:gd name="connsiteY34" fmla="*/ 506193 h 1062043"/>
              <a:gd name="connsiteX35" fmla="*/ 343928 w 1284085"/>
              <a:gd name="connsiteY35" fmla="*/ 467556 h 1062043"/>
              <a:gd name="connsiteX36" fmla="*/ 382564 w 1284085"/>
              <a:gd name="connsiteY36" fmla="*/ 454678 h 1062043"/>
              <a:gd name="connsiteX37" fmla="*/ 485595 w 1284085"/>
              <a:gd name="connsiteY37" fmla="*/ 428920 h 1062043"/>
              <a:gd name="connsiteX38" fmla="*/ 562869 w 1284085"/>
              <a:gd name="connsiteY38" fmla="*/ 416041 h 106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84085" h="1062043">
                <a:moveTo>
                  <a:pt x="562869" y="416041"/>
                </a:moveTo>
                <a:lnTo>
                  <a:pt x="562869" y="416041"/>
                </a:lnTo>
                <a:cubicBezTo>
                  <a:pt x="588627" y="385990"/>
                  <a:pt x="617445" y="358313"/>
                  <a:pt x="640142" y="325889"/>
                </a:cubicBezTo>
                <a:cubicBezTo>
                  <a:pt x="694574" y="248128"/>
                  <a:pt x="599929" y="322648"/>
                  <a:pt x="691657" y="261494"/>
                </a:cubicBezTo>
                <a:cubicBezTo>
                  <a:pt x="700700" y="107768"/>
                  <a:pt x="644713" y="66027"/>
                  <a:pt x="743173" y="16796"/>
                </a:cubicBezTo>
                <a:cubicBezTo>
                  <a:pt x="755315" y="10725"/>
                  <a:pt x="768930" y="8210"/>
                  <a:pt x="781809" y="3917"/>
                </a:cubicBezTo>
                <a:cubicBezTo>
                  <a:pt x="921154" y="10251"/>
                  <a:pt x="1010840" y="0"/>
                  <a:pt x="1129539" y="29675"/>
                </a:cubicBezTo>
                <a:cubicBezTo>
                  <a:pt x="1142709" y="32968"/>
                  <a:pt x="1155297" y="38261"/>
                  <a:pt x="1168176" y="42554"/>
                </a:cubicBezTo>
                <a:cubicBezTo>
                  <a:pt x="1176762" y="55433"/>
                  <a:pt x="1181847" y="71521"/>
                  <a:pt x="1193933" y="81190"/>
                </a:cubicBezTo>
                <a:cubicBezTo>
                  <a:pt x="1204534" y="89671"/>
                  <a:pt x="1222971" y="84470"/>
                  <a:pt x="1232570" y="94069"/>
                </a:cubicBezTo>
                <a:cubicBezTo>
                  <a:pt x="1242169" y="103668"/>
                  <a:pt x="1239378" y="120564"/>
                  <a:pt x="1245449" y="132706"/>
                </a:cubicBezTo>
                <a:cubicBezTo>
                  <a:pt x="1252371" y="146550"/>
                  <a:pt x="1262621" y="158463"/>
                  <a:pt x="1271207" y="171342"/>
                </a:cubicBezTo>
                <a:cubicBezTo>
                  <a:pt x="1275500" y="184221"/>
                  <a:pt x="1284085" y="196403"/>
                  <a:pt x="1284085" y="209979"/>
                </a:cubicBezTo>
                <a:cubicBezTo>
                  <a:pt x="1284085" y="253152"/>
                  <a:pt x="1276550" y="294788"/>
                  <a:pt x="1245449" y="325889"/>
                </a:cubicBezTo>
                <a:cubicBezTo>
                  <a:pt x="1234504" y="336834"/>
                  <a:pt x="1219691" y="343061"/>
                  <a:pt x="1206812" y="351647"/>
                </a:cubicBezTo>
                <a:cubicBezTo>
                  <a:pt x="1198226" y="364526"/>
                  <a:pt x="1190963" y="378392"/>
                  <a:pt x="1181054" y="390283"/>
                </a:cubicBezTo>
                <a:cubicBezTo>
                  <a:pt x="1144016" y="434729"/>
                  <a:pt x="1112600" y="441098"/>
                  <a:pt x="1090902" y="506193"/>
                </a:cubicBezTo>
                <a:cubicBezTo>
                  <a:pt x="1068234" y="574198"/>
                  <a:pt x="1085553" y="533535"/>
                  <a:pt x="1026508" y="622103"/>
                </a:cubicBezTo>
                <a:cubicBezTo>
                  <a:pt x="965808" y="713154"/>
                  <a:pt x="1041981" y="600440"/>
                  <a:pt x="962114" y="712255"/>
                </a:cubicBezTo>
                <a:cubicBezTo>
                  <a:pt x="953117" y="724850"/>
                  <a:pt x="947301" y="739947"/>
                  <a:pt x="936356" y="750892"/>
                </a:cubicBezTo>
                <a:cubicBezTo>
                  <a:pt x="925411" y="761837"/>
                  <a:pt x="910598" y="768063"/>
                  <a:pt x="897719" y="776649"/>
                </a:cubicBezTo>
                <a:cubicBezTo>
                  <a:pt x="838674" y="865219"/>
                  <a:pt x="875573" y="844134"/>
                  <a:pt x="807567" y="866801"/>
                </a:cubicBezTo>
                <a:cubicBezTo>
                  <a:pt x="636032" y="981158"/>
                  <a:pt x="890265" y="816564"/>
                  <a:pt x="730294" y="905438"/>
                </a:cubicBezTo>
                <a:cubicBezTo>
                  <a:pt x="703233" y="920472"/>
                  <a:pt x="678779" y="939782"/>
                  <a:pt x="653021" y="956954"/>
                </a:cubicBezTo>
                <a:cubicBezTo>
                  <a:pt x="640142" y="965540"/>
                  <a:pt x="629068" y="977816"/>
                  <a:pt x="614384" y="982711"/>
                </a:cubicBezTo>
                <a:cubicBezTo>
                  <a:pt x="588626" y="991297"/>
                  <a:pt x="559702" y="993408"/>
                  <a:pt x="537111" y="1008469"/>
                </a:cubicBezTo>
                <a:cubicBezTo>
                  <a:pt x="524232" y="1017055"/>
                  <a:pt x="512967" y="1028792"/>
                  <a:pt x="498474" y="1034227"/>
                </a:cubicBezTo>
                <a:cubicBezTo>
                  <a:pt x="468974" y="1045290"/>
                  <a:pt x="346966" y="1057995"/>
                  <a:pt x="331049" y="1059985"/>
                </a:cubicBezTo>
                <a:cubicBezTo>
                  <a:pt x="236604" y="1055692"/>
                  <a:pt x="141069" y="1062043"/>
                  <a:pt x="47714" y="1047106"/>
                </a:cubicBezTo>
                <a:cubicBezTo>
                  <a:pt x="29729" y="1044228"/>
                  <a:pt x="10889" y="1026592"/>
                  <a:pt x="9077" y="1008469"/>
                </a:cubicBezTo>
                <a:cubicBezTo>
                  <a:pt x="0" y="917704"/>
                  <a:pt x="14577" y="816293"/>
                  <a:pt x="34835" y="725134"/>
                </a:cubicBezTo>
                <a:cubicBezTo>
                  <a:pt x="38675" y="707855"/>
                  <a:pt x="42628" y="690572"/>
                  <a:pt x="47714" y="673618"/>
                </a:cubicBezTo>
                <a:cubicBezTo>
                  <a:pt x="54550" y="650833"/>
                  <a:pt x="71987" y="579502"/>
                  <a:pt x="99229" y="557709"/>
                </a:cubicBezTo>
                <a:cubicBezTo>
                  <a:pt x="109830" y="549228"/>
                  <a:pt x="124813" y="548560"/>
                  <a:pt x="137866" y="544830"/>
                </a:cubicBezTo>
                <a:cubicBezTo>
                  <a:pt x="274112" y="505902"/>
                  <a:pt x="83021" y="567405"/>
                  <a:pt x="266654" y="506193"/>
                </a:cubicBezTo>
                <a:cubicBezTo>
                  <a:pt x="363774" y="473819"/>
                  <a:pt x="244057" y="517491"/>
                  <a:pt x="343928" y="467556"/>
                </a:cubicBezTo>
                <a:cubicBezTo>
                  <a:pt x="356070" y="461485"/>
                  <a:pt x="369467" y="458250"/>
                  <a:pt x="382564" y="454678"/>
                </a:cubicBezTo>
                <a:cubicBezTo>
                  <a:pt x="416717" y="445364"/>
                  <a:pt x="452011" y="440115"/>
                  <a:pt x="485595" y="428920"/>
                </a:cubicBezTo>
                <a:cubicBezTo>
                  <a:pt x="540522" y="410611"/>
                  <a:pt x="549990" y="418187"/>
                  <a:pt x="562869" y="416041"/>
                </a:cubicBezTo>
                <a:close/>
              </a:path>
            </a:pathLst>
          </a:custGeom>
          <a:solidFill>
            <a:schemeClr val="accent6">
              <a:alpha val="47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6" name="Rounded Rectangle 5"/>
          <p:cNvSpPr/>
          <p:nvPr/>
        </p:nvSpPr>
        <p:spPr>
          <a:xfrm>
            <a:off x="0" y="116632"/>
            <a:ext cx="69342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Results – Tracer and trajectory initialization</a:t>
            </a:r>
            <a:endParaRPr lang="en-US" dirty="0"/>
          </a:p>
        </p:txBody>
      </p:sp>
      <p:sp>
        <p:nvSpPr>
          <p:cNvPr id="7" name="TextBox 6"/>
          <p:cNvSpPr txBox="1"/>
          <p:nvPr/>
        </p:nvSpPr>
        <p:spPr>
          <a:xfrm>
            <a:off x="296214" y="4890063"/>
            <a:ext cx="8564451" cy="1754326"/>
          </a:xfrm>
          <a:prstGeom prst="rect">
            <a:avLst/>
          </a:prstGeom>
          <a:noFill/>
        </p:spPr>
        <p:txBody>
          <a:bodyPr wrap="square" rtlCol="0">
            <a:spAutoFit/>
          </a:bodyPr>
          <a:lstStyle/>
          <a:p>
            <a:pPr>
              <a:buFont typeface="Wingdings" charset="2"/>
              <a:buChar char="²"/>
            </a:pPr>
            <a:r>
              <a:rPr lang="en-US" altLang="zh-TW" dirty="0" smtClean="0">
                <a:solidFill>
                  <a:schemeClr val="bg1"/>
                </a:solidFill>
              </a:rPr>
              <a:t> CWRF </a:t>
            </a:r>
            <a:r>
              <a:rPr lang="en-US" altLang="zh-TW" dirty="0" smtClean="0">
                <a:solidFill>
                  <a:schemeClr val="bg1"/>
                </a:solidFill>
              </a:rPr>
              <a:t>–cold </a:t>
            </a:r>
            <a:r>
              <a:rPr lang="en-US" altLang="zh-TW" dirty="0" smtClean="0">
                <a:solidFill>
                  <a:schemeClr val="bg1"/>
                </a:solidFill>
              </a:rPr>
              <a:t>wake regions, ~150 km from the center of	 the storm</a:t>
            </a:r>
          </a:p>
          <a:p>
            <a:pPr>
              <a:buFont typeface="Wingdings" charset="2"/>
              <a:buChar char="²"/>
            </a:pPr>
            <a:r>
              <a:rPr lang="en-US" altLang="zh-TW" dirty="0" smtClean="0">
                <a:solidFill>
                  <a:schemeClr val="bg1"/>
                </a:solidFill>
              </a:rPr>
              <a:t> WRF – same storm-relative locations as in CWRF</a:t>
            </a:r>
          </a:p>
          <a:p>
            <a:pPr>
              <a:buFont typeface="Wingdings" charset="2"/>
              <a:buChar char="²"/>
            </a:pPr>
            <a:r>
              <a:rPr lang="en-US" altLang="zh-TW" dirty="0" smtClean="0">
                <a:solidFill>
                  <a:schemeClr val="bg1"/>
                </a:solidFill>
              </a:rPr>
              <a:t> ~250 trajectories released in each region</a:t>
            </a:r>
          </a:p>
          <a:p>
            <a:pPr>
              <a:buFont typeface="Wingdings" charset="2"/>
              <a:buChar char="²"/>
            </a:pPr>
            <a:r>
              <a:rPr lang="en-US" altLang="zh-TW" dirty="0" smtClean="0">
                <a:solidFill>
                  <a:schemeClr val="bg1"/>
                </a:solidFill>
              </a:rPr>
              <a:t> Tracer and trajectories released from ~80 </a:t>
            </a:r>
            <a:r>
              <a:rPr lang="en-US" altLang="zh-TW" dirty="0" err="1" smtClean="0">
                <a:solidFill>
                  <a:schemeClr val="bg1"/>
                </a:solidFill>
              </a:rPr>
              <a:t>m</a:t>
            </a:r>
            <a:r>
              <a:rPr lang="en-US" altLang="zh-TW" dirty="0" smtClean="0">
                <a:solidFill>
                  <a:schemeClr val="bg1"/>
                </a:solidFill>
              </a:rPr>
              <a:t> level</a:t>
            </a:r>
          </a:p>
          <a:p>
            <a:pPr>
              <a:buFont typeface="Wingdings" charset="2"/>
              <a:buChar char="²"/>
            </a:pPr>
            <a:r>
              <a:rPr lang="en-US" altLang="zh-TW" dirty="0" smtClean="0">
                <a:solidFill>
                  <a:schemeClr val="bg1"/>
                </a:solidFill>
              </a:rPr>
              <a:t> Both are tracked for 12 hours.  The total amount of tracer is conserved 	within this period.</a:t>
            </a:r>
          </a:p>
        </p:txBody>
      </p:sp>
      <p:sp>
        <p:nvSpPr>
          <p:cNvPr id="8" name="TextBox 13"/>
          <p:cNvSpPr txBox="1">
            <a:spLocks noChangeArrowheads="1"/>
          </p:cNvSpPr>
          <p:nvPr/>
        </p:nvSpPr>
        <p:spPr bwMode="auto">
          <a:xfrm>
            <a:off x="35496" y="620688"/>
            <a:ext cx="1058863" cy="369887"/>
          </a:xfrm>
          <a:prstGeom prst="rect">
            <a:avLst/>
          </a:prstGeom>
          <a:solidFill>
            <a:schemeClr val="bg1"/>
          </a:solidFill>
          <a:ln w="19050">
            <a:solidFill>
              <a:srgbClr val="FF0000"/>
            </a:solidFill>
            <a:miter lim="800000"/>
            <a:headEnd/>
            <a:tailEnd/>
          </a:ln>
        </p:spPr>
        <p:txBody>
          <a:bodyPr>
            <a:prstTxWarp prst="textNoShape">
              <a:avLst/>
            </a:prstTxWarp>
            <a:spAutoFit/>
          </a:bodyPr>
          <a:lstStyle/>
          <a:p>
            <a:r>
              <a:rPr kumimoji="0" lang="en-US" altLang="zh-TW" dirty="0">
                <a:solidFill>
                  <a:srgbClr val="FF0000"/>
                </a:solidFill>
                <a:latin typeface="Century Schoolbook" charset="0"/>
              </a:rPr>
              <a:t>CWRF</a:t>
            </a:r>
            <a:endParaRPr kumimoji="0" lang="zh-TW" altLang="en-US" dirty="0">
              <a:solidFill>
                <a:srgbClr val="FF0000"/>
              </a:solidFill>
              <a:latin typeface="Century Schoolbook" charset="0"/>
            </a:endParaRPr>
          </a:p>
        </p:txBody>
      </p:sp>
      <p:sp>
        <p:nvSpPr>
          <p:cNvPr id="9" name="TextBox 19"/>
          <p:cNvSpPr txBox="1">
            <a:spLocks noChangeArrowheads="1"/>
          </p:cNvSpPr>
          <p:nvPr/>
        </p:nvSpPr>
        <p:spPr bwMode="auto">
          <a:xfrm>
            <a:off x="4555109" y="620688"/>
            <a:ext cx="1058862" cy="369887"/>
          </a:xfrm>
          <a:prstGeom prst="rect">
            <a:avLst/>
          </a:prstGeom>
          <a:solidFill>
            <a:schemeClr val="bg1"/>
          </a:solidFill>
          <a:ln w="19050">
            <a:solidFill>
              <a:srgbClr val="0000FF"/>
            </a:solidFill>
            <a:miter lim="800000"/>
            <a:headEnd/>
            <a:tailEnd/>
          </a:ln>
        </p:spPr>
        <p:txBody>
          <a:bodyPr>
            <a:prstTxWarp prst="textNoShape">
              <a:avLst/>
            </a:prstTxWarp>
            <a:spAutoFit/>
          </a:bodyPr>
          <a:lstStyle/>
          <a:p>
            <a:r>
              <a:rPr kumimoji="0" lang="en-US" altLang="zh-TW" dirty="0">
                <a:solidFill>
                  <a:srgbClr val="3366FF"/>
                </a:solidFill>
                <a:latin typeface="Century Schoolbook" charset="0"/>
              </a:rPr>
              <a:t>WRF</a:t>
            </a:r>
            <a:endParaRPr kumimoji="0" lang="zh-TW" altLang="en-US" dirty="0">
              <a:solidFill>
                <a:srgbClr val="3366FF"/>
              </a:solidFill>
              <a:latin typeface="Century Schoolbook" charset="0"/>
            </a:endParaRPr>
          </a:p>
        </p:txBody>
      </p:sp>
      <p:sp>
        <p:nvSpPr>
          <p:cNvPr id="11" name="TextBox 10"/>
          <p:cNvSpPr txBox="1"/>
          <p:nvPr/>
        </p:nvSpPr>
        <p:spPr>
          <a:xfrm>
            <a:off x="7152633" y="3789363"/>
            <a:ext cx="1103429" cy="369332"/>
          </a:xfrm>
          <a:prstGeom prst="rect">
            <a:avLst/>
          </a:prstGeom>
          <a:noFill/>
        </p:spPr>
        <p:txBody>
          <a:bodyPr wrap="square" rtlCol="0">
            <a:spAutoFit/>
          </a:bodyPr>
          <a:lstStyle/>
          <a:p>
            <a:r>
              <a:rPr lang="en-US" altLang="zh-TW" b="1" dirty="0" smtClean="0">
                <a:solidFill>
                  <a:srgbClr val="FF3399"/>
                </a:solidFill>
              </a:rPr>
              <a:t>29.5</a:t>
            </a:r>
            <a:endParaRPr lang="zh-TW" altLang="en-US" b="1" dirty="0">
              <a:solidFill>
                <a:srgbClr val="FF3399"/>
              </a:solidFill>
            </a:endParaRPr>
          </a:p>
        </p:txBody>
      </p:sp>
      <p:sp>
        <p:nvSpPr>
          <p:cNvPr id="13" name="TextBox 12"/>
          <p:cNvSpPr txBox="1"/>
          <p:nvPr/>
        </p:nvSpPr>
        <p:spPr>
          <a:xfrm>
            <a:off x="2726278" y="1028528"/>
            <a:ext cx="1103429" cy="369332"/>
          </a:xfrm>
          <a:prstGeom prst="rect">
            <a:avLst/>
          </a:prstGeom>
          <a:noFill/>
        </p:spPr>
        <p:txBody>
          <a:bodyPr wrap="square" rtlCol="0">
            <a:spAutoFit/>
          </a:bodyPr>
          <a:lstStyle/>
          <a:p>
            <a:r>
              <a:rPr lang="en-US" altLang="zh-TW" b="1" dirty="0" smtClean="0">
                <a:solidFill>
                  <a:srgbClr val="FF3399"/>
                </a:solidFill>
              </a:rPr>
              <a:t>29.5</a:t>
            </a:r>
            <a:endParaRPr lang="zh-TW" altLang="en-US" b="1" dirty="0">
              <a:solidFill>
                <a:srgbClr val="FF3399"/>
              </a:solidFill>
            </a:endParaRPr>
          </a:p>
        </p:txBody>
      </p:sp>
      <p:sp>
        <p:nvSpPr>
          <p:cNvPr id="14" name="Freeform 13"/>
          <p:cNvSpPr/>
          <p:nvPr/>
        </p:nvSpPr>
        <p:spPr>
          <a:xfrm>
            <a:off x="899592" y="889864"/>
            <a:ext cx="1851358" cy="3439236"/>
          </a:xfrm>
          <a:custGeom>
            <a:avLst/>
            <a:gdLst>
              <a:gd name="connsiteX0" fmla="*/ 1745450 w 1851358"/>
              <a:gd name="connsiteY0" fmla="*/ 0 h 3439236"/>
              <a:gd name="connsiteX1" fmla="*/ 1759098 w 1851358"/>
              <a:gd name="connsiteY1" fmla="*/ 40943 h 3439236"/>
              <a:gd name="connsiteX2" fmla="*/ 1786393 w 1851358"/>
              <a:gd name="connsiteY2" fmla="*/ 81886 h 3439236"/>
              <a:gd name="connsiteX3" fmla="*/ 1840984 w 1851358"/>
              <a:gd name="connsiteY3" fmla="*/ 204716 h 3439236"/>
              <a:gd name="connsiteX4" fmla="*/ 1827337 w 1851358"/>
              <a:gd name="connsiteY4" fmla="*/ 245659 h 3439236"/>
              <a:gd name="connsiteX5" fmla="*/ 1759098 w 1851358"/>
              <a:gd name="connsiteY5" fmla="*/ 300251 h 3439236"/>
              <a:gd name="connsiteX6" fmla="*/ 1745450 w 1851358"/>
              <a:gd name="connsiteY6" fmla="*/ 341194 h 3439236"/>
              <a:gd name="connsiteX7" fmla="*/ 1663564 w 1851358"/>
              <a:gd name="connsiteY7" fmla="*/ 368489 h 3439236"/>
              <a:gd name="connsiteX8" fmla="*/ 1636268 w 1851358"/>
              <a:gd name="connsiteY8" fmla="*/ 409433 h 3439236"/>
              <a:gd name="connsiteX9" fmla="*/ 1595325 w 1851358"/>
              <a:gd name="connsiteY9" fmla="*/ 423080 h 3439236"/>
              <a:gd name="connsiteX10" fmla="*/ 1581677 w 1851358"/>
              <a:gd name="connsiteY10" fmla="*/ 464024 h 3439236"/>
              <a:gd name="connsiteX11" fmla="*/ 1540734 w 1851358"/>
              <a:gd name="connsiteY11" fmla="*/ 504967 h 3439236"/>
              <a:gd name="connsiteX12" fmla="*/ 1513438 w 1851358"/>
              <a:gd name="connsiteY12" fmla="*/ 545910 h 3439236"/>
              <a:gd name="connsiteX13" fmla="*/ 1431552 w 1851358"/>
              <a:gd name="connsiteY13" fmla="*/ 573206 h 3439236"/>
              <a:gd name="connsiteX14" fmla="*/ 1390608 w 1851358"/>
              <a:gd name="connsiteY14" fmla="*/ 586853 h 3439236"/>
              <a:gd name="connsiteX15" fmla="*/ 1363313 w 1851358"/>
              <a:gd name="connsiteY15" fmla="*/ 682388 h 3439236"/>
              <a:gd name="connsiteX16" fmla="*/ 1308722 w 1851358"/>
              <a:gd name="connsiteY16" fmla="*/ 764274 h 3439236"/>
              <a:gd name="connsiteX17" fmla="*/ 1295074 w 1851358"/>
              <a:gd name="connsiteY17" fmla="*/ 805218 h 3439236"/>
              <a:gd name="connsiteX18" fmla="*/ 1254131 w 1851358"/>
              <a:gd name="connsiteY18" fmla="*/ 846161 h 3439236"/>
              <a:gd name="connsiteX19" fmla="*/ 1226835 w 1851358"/>
              <a:gd name="connsiteY19" fmla="*/ 887104 h 3439236"/>
              <a:gd name="connsiteX20" fmla="*/ 1185892 w 1851358"/>
              <a:gd name="connsiteY20" fmla="*/ 968991 h 3439236"/>
              <a:gd name="connsiteX21" fmla="*/ 1158596 w 1851358"/>
              <a:gd name="connsiteY21" fmla="*/ 1050877 h 3439236"/>
              <a:gd name="connsiteX22" fmla="*/ 1104005 w 1851358"/>
              <a:gd name="connsiteY22" fmla="*/ 1132764 h 3439236"/>
              <a:gd name="connsiteX23" fmla="*/ 1008471 w 1851358"/>
              <a:gd name="connsiteY23" fmla="*/ 1160059 h 3439236"/>
              <a:gd name="connsiteX24" fmla="*/ 885641 w 1851358"/>
              <a:gd name="connsiteY24" fmla="*/ 1214651 h 3439236"/>
              <a:gd name="connsiteX25" fmla="*/ 844698 w 1851358"/>
              <a:gd name="connsiteY25" fmla="*/ 1228298 h 3439236"/>
              <a:gd name="connsiteX26" fmla="*/ 762811 w 1851358"/>
              <a:gd name="connsiteY26" fmla="*/ 1351128 h 3439236"/>
              <a:gd name="connsiteX27" fmla="*/ 735516 w 1851358"/>
              <a:gd name="connsiteY27" fmla="*/ 1392071 h 3439236"/>
              <a:gd name="connsiteX28" fmla="*/ 708220 w 1851358"/>
              <a:gd name="connsiteY28" fmla="*/ 1433015 h 3439236"/>
              <a:gd name="connsiteX29" fmla="*/ 680925 w 1851358"/>
              <a:gd name="connsiteY29" fmla="*/ 1514901 h 3439236"/>
              <a:gd name="connsiteX30" fmla="*/ 667277 w 1851358"/>
              <a:gd name="connsiteY30" fmla="*/ 1555845 h 3439236"/>
              <a:gd name="connsiteX31" fmla="*/ 639981 w 1851358"/>
              <a:gd name="connsiteY31" fmla="*/ 1596788 h 3439236"/>
              <a:gd name="connsiteX32" fmla="*/ 585390 w 1851358"/>
              <a:gd name="connsiteY32" fmla="*/ 1719618 h 3439236"/>
              <a:gd name="connsiteX33" fmla="*/ 585390 w 1851358"/>
              <a:gd name="connsiteY33" fmla="*/ 2456597 h 3439236"/>
              <a:gd name="connsiteX34" fmla="*/ 571743 w 1851358"/>
              <a:gd name="connsiteY34" fmla="*/ 2497540 h 3439236"/>
              <a:gd name="connsiteX35" fmla="*/ 544447 w 1851358"/>
              <a:gd name="connsiteY35" fmla="*/ 2456597 h 3439236"/>
              <a:gd name="connsiteX36" fmla="*/ 503504 w 1851358"/>
              <a:gd name="connsiteY36" fmla="*/ 2442949 h 3439236"/>
              <a:gd name="connsiteX37" fmla="*/ 462561 w 1851358"/>
              <a:gd name="connsiteY37" fmla="*/ 2415653 h 3439236"/>
              <a:gd name="connsiteX38" fmla="*/ 312435 w 1851358"/>
              <a:gd name="connsiteY38" fmla="*/ 2388358 h 3439236"/>
              <a:gd name="connsiteX39" fmla="*/ 271492 w 1851358"/>
              <a:gd name="connsiteY39" fmla="*/ 2374710 h 3439236"/>
              <a:gd name="connsiteX40" fmla="*/ 257844 w 1851358"/>
              <a:gd name="connsiteY40" fmla="*/ 2429301 h 3439236"/>
              <a:gd name="connsiteX41" fmla="*/ 326083 w 1851358"/>
              <a:gd name="connsiteY41" fmla="*/ 2552131 h 3439236"/>
              <a:gd name="connsiteX42" fmla="*/ 353379 w 1851358"/>
              <a:gd name="connsiteY42" fmla="*/ 2634018 h 3439236"/>
              <a:gd name="connsiteX43" fmla="*/ 339731 w 1851358"/>
              <a:gd name="connsiteY43" fmla="*/ 2838734 h 3439236"/>
              <a:gd name="connsiteX44" fmla="*/ 271492 w 1851358"/>
              <a:gd name="connsiteY44" fmla="*/ 2825086 h 3439236"/>
              <a:gd name="connsiteX45" fmla="*/ 121367 w 1851358"/>
              <a:gd name="connsiteY45" fmla="*/ 2784143 h 3439236"/>
              <a:gd name="connsiteX46" fmla="*/ 12184 w 1851358"/>
              <a:gd name="connsiteY46" fmla="*/ 2797791 h 3439236"/>
              <a:gd name="connsiteX47" fmla="*/ 94071 w 1851358"/>
              <a:gd name="connsiteY47" fmla="*/ 2852382 h 3439236"/>
              <a:gd name="connsiteX48" fmla="*/ 175958 w 1851358"/>
              <a:gd name="connsiteY48" fmla="*/ 2906973 h 3439236"/>
              <a:gd name="connsiteX49" fmla="*/ 216901 w 1851358"/>
              <a:gd name="connsiteY49" fmla="*/ 2947916 h 3439236"/>
              <a:gd name="connsiteX50" fmla="*/ 257844 w 1851358"/>
              <a:gd name="connsiteY50" fmla="*/ 2961564 h 3439236"/>
              <a:gd name="connsiteX51" fmla="*/ 339731 w 1851358"/>
              <a:gd name="connsiteY51" fmla="*/ 3002507 h 3439236"/>
              <a:gd name="connsiteX52" fmla="*/ 380674 w 1851358"/>
              <a:gd name="connsiteY52" fmla="*/ 3029803 h 3439236"/>
              <a:gd name="connsiteX53" fmla="*/ 462561 w 1851358"/>
              <a:gd name="connsiteY53" fmla="*/ 3057098 h 3439236"/>
              <a:gd name="connsiteX54" fmla="*/ 503504 w 1851358"/>
              <a:gd name="connsiteY54" fmla="*/ 3084394 h 3439236"/>
              <a:gd name="connsiteX55" fmla="*/ 639981 w 1851358"/>
              <a:gd name="connsiteY55" fmla="*/ 3125337 h 3439236"/>
              <a:gd name="connsiteX56" fmla="*/ 721868 w 1851358"/>
              <a:gd name="connsiteY56" fmla="*/ 3152633 h 3439236"/>
              <a:gd name="connsiteX57" fmla="*/ 762811 w 1851358"/>
              <a:gd name="connsiteY57" fmla="*/ 3179928 h 3439236"/>
              <a:gd name="connsiteX58" fmla="*/ 776459 w 1851358"/>
              <a:gd name="connsiteY58" fmla="*/ 3220871 h 3439236"/>
              <a:gd name="connsiteX59" fmla="*/ 831050 w 1851358"/>
              <a:gd name="connsiteY59" fmla="*/ 3302758 h 3439236"/>
              <a:gd name="connsiteX60" fmla="*/ 858346 w 1851358"/>
              <a:gd name="connsiteY60" fmla="*/ 3384645 h 3439236"/>
              <a:gd name="connsiteX61" fmla="*/ 885641 w 1851358"/>
              <a:gd name="connsiteY61" fmla="*/ 3425588 h 3439236"/>
              <a:gd name="connsiteX62" fmla="*/ 926584 w 1851358"/>
              <a:gd name="connsiteY62" fmla="*/ 3439236 h 343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51358" h="3439236">
                <a:moveTo>
                  <a:pt x="1745450" y="0"/>
                </a:moveTo>
                <a:cubicBezTo>
                  <a:pt x="1749999" y="13648"/>
                  <a:pt x="1752664" y="28076"/>
                  <a:pt x="1759098" y="40943"/>
                </a:cubicBezTo>
                <a:cubicBezTo>
                  <a:pt x="1766433" y="55614"/>
                  <a:pt x="1779731" y="66897"/>
                  <a:pt x="1786393" y="81886"/>
                </a:cubicBezTo>
                <a:cubicBezTo>
                  <a:pt x="1851358" y="228057"/>
                  <a:pt x="1779212" y="112057"/>
                  <a:pt x="1840984" y="204716"/>
                </a:cubicBezTo>
                <a:cubicBezTo>
                  <a:pt x="1836435" y="218364"/>
                  <a:pt x="1837509" y="235487"/>
                  <a:pt x="1827337" y="245659"/>
                </a:cubicBezTo>
                <a:cubicBezTo>
                  <a:pt x="1748631" y="324365"/>
                  <a:pt x="1819686" y="179074"/>
                  <a:pt x="1759098" y="300251"/>
                </a:cubicBezTo>
                <a:cubicBezTo>
                  <a:pt x="1752664" y="313118"/>
                  <a:pt x="1757156" y="332832"/>
                  <a:pt x="1745450" y="341194"/>
                </a:cubicBezTo>
                <a:cubicBezTo>
                  <a:pt x="1722037" y="357917"/>
                  <a:pt x="1663564" y="368489"/>
                  <a:pt x="1663564" y="368489"/>
                </a:cubicBezTo>
                <a:cubicBezTo>
                  <a:pt x="1654465" y="382137"/>
                  <a:pt x="1649076" y="399186"/>
                  <a:pt x="1636268" y="409433"/>
                </a:cubicBezTo>
                <a:cubicBezTo>
                  <a:pt x="1625035" y="418420"/>
                  <a:pt x="1605497" y="412908"/>
                  <a:pt x="1595325" y="423080"/>
                </a:cubicBezTo>
                <a:cubicBezTo>
                  <a:pt x="1585152" y="433253"/>
                  <a:pt x="1589657" y="452054"/>
                  <a:pt x="1581677" y="464024"/>
                </a:cubicBezTo>
                <a:cubicBezTo>
                  <a:pt x="1570971" y="480083"/>
                  <a:pt x="1553090" y="490140"/>
                  <a:pt x="1540734" y="504967"/>
                </a:cubicBezTo>
                <a:cubicBezTo>
                  <a:pt x="1530233" y="517568"/>
                  <a:pt x="1527347" y="537217"/>
                  <a:pt x="1513438" y="545910"/>
                </a:cubicBezTo>
                <a:cubicBezTo>
                  <a:pt x="1489040" y="561159"/>
                  <a:pt x="1458847" y="564108"/>
                  <a:pt x="1431552" y="573206"/>
                </a:cubicBezTo>
                <a:lnTo>
                  <a:pt x="1390608" y="586853"/>
                </a:lnTo>
                <a:cubicBezTo>
                  <a:pt x="1387395" y="599708"/>
                  <a:pt x="1372215" y="666365"/>
                  <a:pt x="1363313" y="682388"/>
                </a:cubicBezTo>
                <a:cubicBezTo>
                  <a:pt x="1347381" y="711065"/>
                  <a:pt x="1319096" y="733152"/>
                  <a:pt x="1308722" y="764274"/>
                </a:cubicBezTo>
                <a:cubicBezTo>
                  <a:pt x="1304173" y="777922"/>
                  <a:pt x="1303054" y="793248"/>
                  <a:pt x="1295074" y="805218"/>
                </a:cubicBezTo>
                <a:cubicBezTo>
                  <a:pt x="1284368" y="821277"/>
                  <a:pt x="1266487" y="831334"/>
                  <a:pt x="1254131" y="846161"/>
                </a:cubicBezTo>
                <a:cubicBezTo>
                  <a:pt x="1243630" y="858762"/>
                  <a:pt x="1235934" y="873456"/>
                  <a:pt x="1226835" y="887104"/>
                </a:cubicBezTo>
                <a:cubicBezTo>
                  <a:pt x="1177063" y="1036420"/>
                  <a:pt x="1256440" y="810259"/>
                  <a:pt x="1185892" y="968991"/>
                </a:cubicBezTo>
                <a:cubicBezTo>
                  <a:pt x="1174207" y="995283"/>
                  <a:pt x="1174556" y="1026937"/>
                  <a:pt x="1158596" y="1050877"/>
                </a:cubicBezTo>
                <a:cubicBezTo>
                  <a:pt x="1140399" y="1078173"/>
                  <a:pt x="1135127" y="1122390"/>
                  <a:pt x="1104005" y="1132764"/>
                </a:cubicBezTo>
                <a:cubicBezTo>
                  <a:pt x="1045268" y="1152344"/>
                  <a:pt x="1077018" y="1142923"/>
                  <a:pt x="1008471" y="1160059"/>
                </a:cubicBezTo>
                <a:cubicBezTo>
                  <a:pt x="943589" y="1203314"/>
                  <a:pt x="983087" y="1182169"/>
                  <a:pt x="885641" y="1214651"/>
                </a:cubicBezTo>
                <a:lnTo>
                  <a:pt x="844698" y="1228298"/>
                </a:lnTo>
                <a:lnTo>
                  <a:pt x="762811" y="1351128"/>
                </a:lnTo>
                <a:lnTo>
                  <a:pt x="735516" y="1392071"/>
                </a:lnTo>
                <a:lnTo>
                  <a:pt x="708220" y="1433015"/>
                </a:lnTo>
                <a:lnTo>
                  <a:pt x="680925" y="1514901"/>
                </a:lnTo>
                <a:cubicBezTo>
                  <a:pt x="676376" y="1528549"/>
                  <a:pt x="675257" y="1543875"/>
                  <a:pt x="667277" y="1555845"/>
                </a:cubicBezTo>
                <a:lnTo>
                  <a:pt x="639981" y="1596788"/>
                </a:lnTo>
                <a:cubicBezTo>
                  <a:pt x="607499" y="1694235"/>
                  <a:pt x="628646" y="1654734"/>
                  <a:pt x="585390" y="1719618"/>
                </a:cubicBezTo>
                <a:cubicBezTo>
                  <a:pt x="497500" y="1983301"/>
                  <a:pt x="585390" y="1704389"/>
                  <a:pt x="585390" y="2456597"/>
                </a:cubicBezTo>
                <a:cubicBezTo>
                  <a:pt x="585390" y="2470983"/>
                  <a:pt x="576292" y="2483892"/>
                  <a:pt x="571743" y="2497540"/>
                </a:cubicBezTo>
                <a:cubicBezTo>
                  <a:pt x="562644" y="2483892"/>
                  <a:pt x="557255" y="2466844"/>
                  <a:pt x="544447" y="2456597"/>
                </a:cubicBezTo>
                <a:cubicBezTo>
                  <a:pt x="533213" y="2447610"/>
                  <a:pt x="516371" y="2449383"/>
                  <a:pt x="503504" y="2442949"/>
                </a:cubicBezTo>
                <a:cubicBezTo>
                  <a:pt x="488833" y="2435613"/>
                  <a:pt x="477232" y="2422988"/>
                  <a:pt x="462561" y="2415653"/>
                </a:cubicBezTo>
                <a:cubicBezTo>
                  <a:pt x="420488" y="2394617"/>
                  <a:pt x="350060" y="2393061"/>
                  <a:pt x="312435" y="2388358"/>
                </a:cubicBezTo>
                <a:cubicBezTo>
                  <a:pt x="298787" y="2383809"/>
                  <a:pt x="283001" y="2366078"/>
                  <a:pt x="271492" y="2374710"/>
                </a:cubicBezTo>
                <a:cubicBezTo>
                  <a:pt x="256486" y="2385964"/>
                  <a:pt x="257844" y="2410544"/>
                  <a:pt x="257844" y="2429301"/>
                </a:cubicBezTo>
                <a:cubicBezTo>
                  <a:pt x="257844" y="2470461"/>
                  <a:pt x="318289" y="2528749"/>
                  <a:pt x="326083" y="2552131"/>
                </a:cubicBezTo>
                <a:lnTo>
                  <a:pt x="353379" y="2634018"/>
                </a:lnTo>
                <a:cubicBezTo>
                  <a:pt x="348830" y="2702257"/>
                  <a:pt x="366671" y="2775874"/>
                  <a:pt x="339731" y="2838734"/>
                </a:cubicBezTo>
                <a:cubicBezTo>
                  <a:pt x="330593" y="2860055"/>
                  <a:pt x="293871" y="2831189"/>
                  <a:pt x="271492" y="2825086"/>
                </a:cubicBezTo>
                <a:cubicBezTo>
                  <a:pt x="81018" y="2773139"/>
                  <a:pt x="287621" y="2817395"/>
                  <a:pt x="121367" y="2784143"/>
                </a:cubicBezTo>
                <a:cubicBezTo>
                  <a:pt x="84973" y="2788692"/>
                  <a:pt x="25806" y="2763737"/>
                  <a:pt x="12184" y="2797791"/>
                </a:cubicBezTo>
                <a:cubicBezTo>
                  <a:pt x="0" y="2828250"/>
                  <a:pt x="66775" y="2834185"/>
                  <a:pt x="94071" y="2852382"/>
                </a:cubicBezTo>
                <a:cubicBezTo>
                  <a:pt x="94073" y="2852384"/>
                  <a:pt x="175957" y="2906972"/>
                  <a:pt x="175958" y="2906973"/>
                </a:cubicBezTo>
                <a:cubicBezTo>
                  <a:pt x="189606" y="2920621"/>
                  <a:pt x="200842" y="2937210"/>
                  <a:pt x="216901" y="2947916"/>
                </a:cubicBezTo>
                <a:cubicBezTo>
                  <a:pt x="228871" y="2955896"/>
                  <a:pt x="244977" y="2955130"/>
                  <a:pt x="257844" y="2961564"/>
                </a:cubicBezTo>
                <a:cubicBezTo>
                  <a:pt x="363668" y="3014476"/>
                  <a:pt x="236819" y="2968203"/>
                  <a:pt x="339731" y="3002507"/>
                </a:cubicBezTo>
                <a:cubicBezTo>
                  <a:pt x="353379" y="3011606"/>
                  <a:pt x="365685" y="3023141"/>
                  <a:pt x="380674" y="3029803"/>
                </a:cubicBezTo>
                <a:cubicBezTo>
                  <a:pt x="406966" y="3041488"/>
                  <a:pt x="462561" y="3057098"/>
                  <a:pt x="462561" y="3057098"/>
                </a:cubicBezTo>
                <a:cubicBezTo>
                  <a:pt x="476209" y="3066197"/>
                  <a:pt x="488515" y="3077732"/>
                  <a:pt x="503504" y="3084394"/>
                </a:cubicBezTo>
                <a:cubicBezTo>
                  <a:pt x="570309" y="3114085"/>
                  <a:pt x="578910" y="3107015"/>
                  <a:pt x="639981" y="3125337"/>
                </a:cubicBezTo>
                <a:cubicBezTo>
                  <a:pt x="667540" y="3133605"/>
                  <a:pt x="697928" y="3136673"/>
                  <a:pt x="721868" y="3152633"/>
                </a:cubicBezTo>
                <a:lnTo>
                  <a:pt x="762811" y="3179928"/>
                </a:lnTo>
                <a:cubicBezTo>
                  <a:pt x="767360" y="3193576"/>
                  <a:pt x="769473" y="3208295"/>
                  <a:pt x="776459" y="3220871"/>
                </a:cubicBezTo>
                <a:cubicBezTo>
                  <a:pt x="792391" y="3249548"/>
                  <a:pt x="820676" y="3271636"/>
                  <a:pt x="831050" y="3302758"/>
                </a:cubicBezTo>
                <a:cubicBezTo>
                  <a:pt x="840149" y="3330054"/>
                  <a:pt x="842386" y="3360705"/>
                  <a:pt x="858346" y="3384645"/>
                </a:cubicBezTo>
                <a:cubicBezTo>
                  <a:pt x="867444" y="3398293"/>
                  <a:pt x="872833" y="3415341"/>
                  <a:pt x="885641" y="3425588"/>
                </a:cubicBezTo>
                <a:cubicBezTo>
                  <a:pt x="896874" y="3434575"/>
                  <a:pt x="926584" y="3439236"/>
                  <a:pt x="926584" y="3439236"/>
                </a:cubicBezTo>
              </a:path>
            </a:pathLst>
          </a:custGeom>
          <a:ln w="5715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Freeform 14"/>
          <p:cNvSpPr/>
          <p:nvPr/>
        </p:nvSpPr>
        <p:spPr>
          <a:xfrm>
            <a:off x="4885899" y="2893325"/>
            <a:ext cx="3330053" cy="782970"/>
          </a:xfrm>
          <a:custGeom>
            <a:avLst/>
            <a:gdLst>
              <a:gd name="connsiteX0" fmla="*/ 0 w 3330053"/>
              <a:gd name="connsiteY0" fmla="*/ 395785 h 782970"/>
              <a:gd name="connsiteX1" fmla="*/ 40943 w 3330053"/>
              <a:gd name="connsiteY1" fmla="*/ 218365 h 782970"/>
              <a:gd name="connsiteX2" fmla="*/ 122829 w 3330053"/>
              <a:gd name="connsiteY2" fmla="*/ 177421 h 782970"/>
              <a:gd name="connsiteX3" fmla="*/ 204716 w 3330053"/>
              <a:gd name="connsiteY3" fmla="*/ 136478 h 782970"/>
              <a:gd name="connsiteX4" fmla="*/ 423080 w 3330053"/>
              <a:gd name="connsiteY4" fmla="*/ 122830 h 782970"/>
              <a:gd name="connsiteX5" fmla="*/ 573205 w 3330053"/>
              <a:gd name="connsiteY5" fmla="*/ 81887 h 782970"/>
              <a:gd name="connsiteX6" fmla="*/ 655092 w 3330053"/>
              <a:gd name="connsiteY6" fmla="*/ 27296 h 782970"/>
              <a:gd name="connsiteX7" fmla="*/ 873456 w 3330053"/>
              <a:gd name="connsiteY7" fmla="*/ 0 h 782970"/>
              <a:gd name="connsiteX8" fmla="*/ 1241946 w 3330053"/>
              <a:gd name="connsiteY8" fmla="*/ 13648 h 782970"/>
              <a:gd name="connsiteX9" fmla="*/ 1310185 w 3330053"/>
              <a:gd name="connsiteY9" fmla="*/ 81887 h 782970"/>
              <a:gd name="connsiteX10" fmla="*/ 1392071 w 3330053"/>
              <a:gd name="connsiteY10" fmla="*/ 109182 h 782970"/>
              <a:gd name="connsiteX11" fmla="*/ 1473958 w 3330053"/>
              <a:gd name="connsiteY11" fmla="*/ 136478 h 782970"/>
              <a:gd name="connsiteX12" fmla="*/ 1514901 w 3330053"/>
              <a:gd name="connsiteY12" fmla="*/ 150126 h 782970"/>
              <a:gd name="connsiteX13" fmla="*/ 1555844 w 3330053"/>
              <a:gd name="connsiteY13" fmla="*/ 177421 h 782970"/>
              <a:gd name="connsiteX14" fmla="*/ 1583140 w 3330053"/>
              <a:gd name="connsiteY14" fmla="*/ 218365 h 782970"/>
              <a:gd name="connsiteX15" fmla="*/ 1665026 w 3330053"/>
              <a:gd name="connsiteY15" fmla="*/ 245660 h 782970"/>
              <a:gd name="connsiteX16" fmla="*/ 1719617 w 3330053"/>
              <a:gd name="connsiteY16" fmla="*/ 286603 h 782970"/>
              <a:gd name="connsiteX17" fmla="*/ 1801504 w 3330053"/>
              <a:gd name="connsiteY17" fmla="*/ 341194 h 782970"/>
              <a:gd name="connsiteX18" fmla="*/ 2497540 w 3330053"/>
              <a:gd name="connsiteY18" fmla="*/ 368490 h 782970"/>
              <a:gd name="connsiteX19" fmla="*/ 2579426 w 3330053"/>
              <a:gd name="connsiteY19" fmla="*/ 395785 h 782970"/>
              <a:gd name="connsiteX20" fmla="*/ 2620370 w 3330053"/>
              <a:gd name="connsiteY20" fmla="*/ 409433 h 782970"/>
              <a:gd name="connsiteX21" fmla="*/ 2688608 w 3330053"/>
              <a:gd name="connsiteY21" fmla="*/ 477672 h 782970"/>
              <a:gd name="connsiteX22" fmla="*/ 2729552 w 3330053"/>
              <a:gd name="connsiteY22" fmla="*/ 504968 h 782970"/>
              <a:gd name="connsiteX23" fmla="*/ 2756847 w 3330053"/>
              <a:gd name="connsiteY23" fmla="*/ 545911 h 782970"/>
              <a:gd name="connsiteX24" fmla="*/ 2797791 w 3330053"/>
              <a:gd name="connsiteY24" fmla="*/ 559559 h 782970"/>
              <a:gd name="connsiteX25" fmla="*/ 2838734 w 3330053"/>
              <a:gd name="connsiteY25" fmla="*/ 586854 h 782970"/>
              <a:gd name="connsiteX26" fmla="*/ 2879677 w 3330053"/>
              <a:gd name="connsiteY26" fmla="*/ 600502 h 782970"/>
              <a:gd name="connsiteX27" fmla="*/ 2920620 w 3330053"/>
              <a:gd name="connsiteY27" fmla="*/ 627797 h 782970"/>
              <a:gd name="connsiteX28" fmla="*/ 3057098 w 3330053"/>
              <a:gd name="connsiteY28" fmla="*/ 655093 h 782970"/>
              <a:gd name="connsiteX29" fmla="*/ 3138985 w 3330053"/>
              <a:gd name="connsiteY29" fmla="*/ 682388 h 782970"/>
              <a:gd name="connsiteX30" fmla="*/ 3220871 w 3330053"/>
              <a:gd name="connsiteY30" fmla="*/ 736979 h 782970"/>
              <a:gd name="connsiteX31" fmla="*/ 3261814 w 3330053"/>
              <a:gd name="connsiteY31" fmla="*/ 750627 h 782970"/>
              <a:gd name="connsiteX32" fmla="*/ 3330053 w 3330053"/>
              <a:gd name="connsiteY32" fmla="*/ 777923 h 78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30053" h="782970">
                <a:moveTo>
                  <a:pt x="0" y="395785"/>
                </a:moveTo>
                <a:cubicBezTo>
                  <a:pt x="2284" y="379799"/>
                  <a:pt x="17277" y="234143"/>
                  <a:pt x="40943" y="218365"/>
                </a:cubicBezTo>
                <a:cubicBezTo>
                  <a:pt x="158266" y="140148"/>
                  <a:pt x="9834" y="233918"/>
                  <a:pt x="122829" y="177421"/>
                </a:cubicBezTo>
                <a:cubicBezTo>
                  <a:pt x="160857" y="158407"/>
                  <a:pt x="161268" y="141052"/>
                  <a:pt x="204716" y="136478"/>
                </a:cubicBezTo>
                <a:cubicBezTo>
                  <a:pt x="277245" y="128843"/>
                  <a:pt x="350292" y="127379"/>
                  <a:pt x="423080" y="122830"/>
                </a:cubicBezTo>
                <a:cubicBezTo>
                  <a:pt x="459701" y="115506"/>
                  <a:pt x="543523" y="101675"/>
                  <a:pt x="573205" y="81887"/>
                </a:cubicBezTo>
                <a:cubicBezTo>
                  <a:pt x="600501" y="63690"/>
                  <a:pt x="622450" y="30560"/>
                  <a:pt x="655092" y="27296"/>
                </a:cubicBezTo>
                <a:cubicBezTo>
                  <a:pt x="819105" y="10895"/>
                  <a:pt x="746473" y="21164"/>
                  <a:pt x="873456" y="0"/>
                </a:cubicBezTo>
                <a:cubicBezTo>
                  <a:pt x="996286" y="4549"/>
                  <a:pt x="1119642" y="1417"/>
                  <a:pt x="1241946" y="13648"/>
                </a:cubicBezTo>
                <a:cubicBezTo>
                  <a:pt x="1298268" y="19280"/>
                  <a:pt x="1272059" y="58059"/>
                  <a:pt x="1310185" y="81887"/>
                </a:cubicBezTo>
                <a:cubicBezTo>
                  <a:pt x="1334583" y="97136"/>
                  <a:pt x="1364776" y="100084"/>
                  <a:pt x="1392071" y="109182"/>
                </a:cubicBezTo>
                <a:lnTo>
                  <a:pt x="1473958" y="136478"/>
                </a:lnTo>
                <a:cubicBezTo>
                  <a:pt x="1487606" y="141027"/>
                  <a:pt x="1502931" y="142146"/>
                  <a:pt x="1514901" y="150126"/>
                </a:cubicBezTo>
                <a:lnTo>
                  <a:pt x="1555844" y="177421"/>
                </a:lnTo>
                <a:cubicBezTo>
                  <a:pt x="1564943" y="191069"/>
                  <a:pt x="1569230" y="209671"/>
                  <a:pt x="1583140" y="218365"/>
                </a:cubicBezTo>
                <a:cubicBezTo>
                  <a:pt x="1607538" y="233614"/>
                  <a:pt x="1665026" y="245660"/>
                  <a:pt x="1665026" y="245660"/>
                </a:cubicBezTo>
                <a:cubicBezTo>
                  <a:pt x="1683223" y="259308"/>
                  <a:pt x="1700983" y="273559"/>
                  <a:pt x="1719617" y="286603"/>
                </a:cubicBezTo>
                <a:cubicBezTo>
                  <a:pt x="1746492" y="305415"/>
                  <a:pt x="1770382" y="330820"/>
                  <a:pt x="1801504" y="341194"/>
                </a:cubicBezTo>
                <a:cubicBezTo>
                  <a:pt x="2049650" y="423911"/>
                  <a:pt x="1828064" y="354542"/>
                  <a:pt x="2497540" y="368490"/>
                </a:cubicBezTo>
                <a:lnTo>
                  <a:pt x="2579426" y="395785"/>
                </a:lnTo>
                <a:lnTo>
                  <a:pt x="2620370" y="409433"/>
                </a:lnTo>
                <a:cubicBezTo>
                  <a:pt x="2729556" y="482225"/>
                  <a:pt x="2597620" y="386684"/>
                  <a:pt x="2688608" y="477672"/>
                </a:cubicBezTo>
                <a:cubicBezTo>
                  <a:pt x="2700207" y="489271"/>
                  <a:pt x="2715904" y="495869"/>
                  <a:pt x="2729552" y="504968"/>
                </a:cubicBezTo>
                <a:cubicBezTo>
                  <a:pt x="2738650" y="518616"/>
                  <a:pt x="2744039" y="535665"/>
                  <a:pt x="2756847" y="545911"/>
                </a:cubicBezTo>
                <a:cubicBezTo>
                  <a:pt x="2768081" y="554898"/>
                  <a:pt x="2784924" y="553125"/>
                  <a:pt x="2797791" y="559559"/>
                </a:cubicBezTo>
                <a:cubicBezTo>
                  <a:pt x="2812462" y="566894"/>
                  <a:pt x="2824063" y="579519"/>
                  <a:pt x="2838734" y="586854"/>
                </a:cubicBezTo>
                <a:cubicBezTo>
                  <a:pt x="2851601" y="593288"/>
                  <a:pt x="2866810" y="594068"/>
                  <a:pt x="2879677" y="600502"/>
                </a:cubicBezTo>
                <a:cubicBezTo>
                  <a:pt x="2894348" y="607837"/>
                  <a:pt x="2904943" y="622973"/>
                  <a:pt x="2920620" y="627797"/>
                </a:cubicBezTo>
                <a:cubicBezTo>
                  <a:pt x="2964962" y="641441"/>
                  <a:pt x="3013085" y="640422"/>
                  <a:pt x="3057098" y="655093"/>
                </a:cubicBezTo>
                <a:lnTo>
                  <a:pt x="3138985" y="682388"/>
                </a:lnTo>
                <a:cubicBezTo>
                  <a:pt x="3166280" y="700585"/>
                  <a:pt x="3189750" y="726605"/>
                  <a:pt x="3220871" y="736979"/>
                </a:cubicBezTo>
                <a:cubicBezTo>
                  <a:pt x="3234519" y="741528"/>
                  <a:pt x="3248947" y="744193"/>
                  <a:pt x="3261814" y="750627"/>
                </a:cubicBezTo>
                <a:cubicBezTo>
                  <a:pt x="3326499" y="782970"/>
                  <a:pt x="3277386" y="777923"/>
                  <a:pt x="3330053" y="777923"/>
                </a:cubicBezTo>
              </a:path>
            </a:pathLst>
          </a:custGeom>
          <a:ln w="57150">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orca.rsmas.miami.edu/~chiaying/2011_itop_santafe/CWRF/trajectory/3Dplots/wrf_exp1_11.jpg"/>
          <p:cNvPicPr>
            <a:picLocks noChangeAspect="1" noChangeArrowheads="1"/>
          </p:cNvPicPr>
          <p:nvPr/>
        </p:nvPicPr>
        <p:blipFill>
          <a:blip r:embed="rId2" cstate="print"/>
          <a:srcRect l="17224" t="-2849" r="20462" b="5264"/>
          <a:stretch>
            <a:fillRect/>
          </a:stretch>
        </p:blipFill>
        <p:spPr bwMode="auto">
          <a:xfrm>
            <a:off x="4283050" y="1307305"/>
            <a:ext cx="4946535" cy="5326051"/>
          </a:xfrm>
          <a:prstGeom prst="rect">
            <a:avLst/>
          </a:prstGeom>
          <a:noFill/>
        </p:spPr>
      </p:pic>
      <p:pic>
        <p:nvPicPr>
          <p:cNvPr id="41986" name="Picture 2" descr="http://orca.rsmas.miami.edu/~chiaying/2011_itop_santafe/CWRF/trajectory/3Dplots/cwrf_exp1_7.jpg"/>
          <p:cNvPicPr>
            <a:picLocks noChangeAspect="1" noChangeArrowheads="1"/>
          </p:cNvPicPr>
          <p:nvPr/>
        </p:nvPicPr>
        <p:blipFill>
          <a:blip r:embed="rId3" cstate="print"/>
          <a:srcRect l="17229" t="-1048" r="20634" b="5277"/>
          <a:stretch>
            <a:fillRect/>
          </a:stretch>
        </p:blipFill>
        <p:spPr bwMode="auto">
          <a:xfrm>
            <a:off x="0" y="1391555"/>
            <a:ext cx="4932548" cy="5227018"/>
          </a:xfrm>
          <a:prstGeom prst="rect">
            <a:avLst/>
          </a:prstGeom>
          <a:noFill/>
        </p:spPr>
      </p:pic>
      <p:sp>
        <p:nvSpPr>
          <p:cNvPr id="7" name="TextBox 13"/>
          <p:cNvSpPr txBox="1">
            <a:spLocks noChangeArrowheads="1"/>
          </p:cNvSpPr>
          <p:nvPr/>
        </p:nvSpPr>
        <p:spPr bwMode="auto">
          <a:xfrm>
            <a:off x="88900" y="1425575"/>
            <a:ext cx="1058863" cy="369887"/>
          </a:xfrm>
          <a:prstGeom prst="rect">
            <a:avLst/>
          </a:prstGeom>
          <a:solidFill>
            <a:schemeClr val="bg1"/>
          </a:solidFill>
          <a:ln w="19050">
            <a:solidFill>
              <a:srgbClr val="FF0000"/>
            </a:solidFill>
            <a:miter lim="800000"/>
            <a:headEnd/>
            <a:tailEnd/>
          </a:ln>
        </p:spPr>
        <p:txBody>
          <a:bodyPr>
            <a:prstTxWarp prst="textNoShape">
              <a:avLst/>
            </a:prstTxWarp>
            <a:spAutoFit/>
          </a:bodyPr>
          <a:lstStyle/>
          <a:p>
            <a:r>
              <a:rPr kumimoji="0" lang="en-US" altLang="zh-TW" dirty="0">
                <a:solidFill>
                  <a:srgbClr val="FF0000"/>
                </a:solidFill>
                <a:latin typeface="Century Schoolbook" charset="0"/>
              </a:rPr>
              <a:t>CWRF</a:t>
            </a:r>
            <a:endParaRPr kumimoji="0" lang="zh-TW" altLang="en-US" dirty="0">
              <a:solidFill>
                <a:srgbClr val="FF0000"/>
              </a:solidFill>
              <a:latin typeface="Century Schoolbook" charset="0"/>
            </a:endParaRPr>
          </a:p>
        </p:txBody>
      </p:sp>
      <p:sp>
        <p:nvSpPr>
          <p:cNvPr id="9" name="Rounded Rectangle 8"/>
          <p:cNvSpPr/>
          <p:nvPr/>
        </p:nvSpPr>
        <p:spPr>
          <a:xfrm>
            <a:off x="0" y="0"/>
            <a:ext cx="69342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latin typeface="Symbol" pitchFamily="18" charset="2"/>
              </a:rPr>
              <a:t>q</a:t>
            </a:r>
            <a:r>
              <a:rPr lang="en-US" baseline="-25000" dirty="0" err="1" smtClean="0"/>
              <a:t>e</a:t>
            </a:r>
            <a:r>
              <a:rPr lang="en-US" dirty="0" smtClean="0"/>
              <a:t> along the trajectories  from </a:t>
            </a:r>
            <a:r>
              <a:rPr lang="en-US" dirty="0" smtClean="0"/>
              <a:t>the cold </a:t>
            </a:r>
            <a:r>
              <a:rPr lang="en-US" dirty="0" smtClean="0"/>
              <a:t>wake region</a:t>
            </a:r>
            <a:endParaRPr lang="en-US" dirty="0"/>
          </a:p>
        </p:txBody>
      </p:sp>
      <p:sp>
        <p:nvSpPr>
          <p:cNvPr id="11" name="TextBox 19"/>
          <p:cNvSpPr txBox="1">
            <a:spLocks noChangeArrowheads="1"/>
          </p:cNvSpPr>
          <p:nvPr/>
        </p:nvSpPr>
        <p:spPr bwMode="auto">
          <a:xfrm>
            <a:off x="4403117" y="1610518"/>
            <a:ext cx="1058862" cy="369887"/>
          </a:xfrm>
          <a:prstGeom prst="rect">
            <a:avLst/>
          </a:prstGeom>
          <a:solidFill>
            <a:schemeClr val="bg1"/>
          </a:solidFill>
          <a:ln w="19050">
            <a:solidFill>
              <a:srgbClr val="0000FF"/>
            </a:solidFill>
            <a:miter lim="800000"/>
            <a:headEnd/>
            <a:tailEnd/>
          </a:ln>
        </p:spPr>
        <p:txBody>
          <a:bodyPr>
            <a:prstTxWarp prst="textNoShape">
              <a:avLst/>
            </a:prstTxWarp>
            <a:spAutoFit/>
          </a:bodyPr>
          <a:lstStyle/>
          <a:p>
            <a:r>
              <a:rPr kumimoji="0" lang="en-US" altLang="zh-TW" dirty="0">
                <a:solidFill>
                  <a:srgbClr val="3366FF"/>
                </a:solidFill>
                <a:latin typeface="Century Schoolbook" charset="0"/>
              </a:rPr>
              <a:t>WRF</a:t>
            </a:r>
            <a:endParaRPr kumimoji="0" lang="zh-TW" altLang="en-US" dirty="0">
              <a:solidFill>
                <a:srgbClr val="3366FF"/>
              </a:solidFill>
              <a:latin typeface="Century Schoolbook" charset="0"/>
            </a:endParaRPr>
          </a:p>
        </p:txBody>
      </p:sp>
      <p:pic>
        <p:nvPicPr>
          <p:cNvPr id="20" name="Picture 19"/>
          <p:cNvPicPr>
            <a:picLocks noChangeAspect="1"/>
          </p:cNvPicPr>
          <p:nvPr/>
        </p:nvPicPr>
        <p:blipFill>
          <a:blip r:embed="rId4" cstate="print"/>
          <a:stretch>
            <a:fillRect/>
          </a:stretch>
        </p:blipFill>
        <p:spPr>
          <a:xfrm>
            <a:off x="2195736" y="4149080"/>
            <a:ext cx="266215" cy="242495"/>
          </a:xfrm>
          <a:prstGeom prst="rect">
            <a:avLst/>
          </a:prstGeom>
        </p:spPr>
      </p:pic>
      <p:pic>
        <p:nvPicPr>
          <p:cNvPr id="22" name="Picture 21"/>
          <p:cNvPicPr>
            <a:picLocks noChangeAspect="1"/>
          </p:cNvPicPr>
          <p:nvPr/>
        </p:nvPicPr>
        <p:blipFill>
          <a:blip r:embed="rId4" cstate="print"/>
          <a:stretch>
            <a:fillRect/>
          </a:stretch>
        </p:blipFill>
        <p:spPr>
          <a:xfrm>
            <a:off x="6588224" y="4113076"/>
            <a:ext cx="266215" cy="242495"/>
          </a:xfrm>
          <a:prstGeom prst="rect">
            <a:avLst/>
          </a:prstGeom>
        </p:spPr>
      </p:pic>
      <p:grpSp>
        <p:nvGrpSpPr>
          <p:cNvPr id="31" name="Group 30"/>
          <p:cNvGrpSpPr/>
          <p:nvPr/>
        </p:nvGrpSpPr>
        <p:grpSpPr>
          <a:xfrm>
            <a:off x="3383868" y="4689140"/>
            <a:ext cx="3960440" cy="1233429"/>
            <a:chOff x="3383868" y="4689140"/>
            <a:chExt cx="3960440" cy="1233429"/>
          </a:xfrm>
        </p:grpSpPr>
        <p:cxnSp>
          <p:nvCxnSpPr>
            <p:cNvPr id="24" name="Straight Arrow Connector 23"/>
            <p:cNvCxnSpPr/>
            <p:nvPr/>
          </p:nvCxnSpPr>
          <p:spPr>
            <a:xfrm rot="10800000">
              <a:off x="3383868" y="4689140"/>
              <a:ext cx="972119"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904148" y="4689140"/>
              <a:ext cx="1440160" cy="86409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23928" y="5553237"/>
              <a:ext cx="2664296" cy="369332"/>
            </a:xfrm>
            <a:prstGeom prst="rect">
              <a:avLst/>
            </a:prstGeom>
            <a:noFill/>
          </p:spPr>
          <p:txBody>
            <a:bodyPr wrap="square" rtlCol="0">
              <a:spAutoFit/>
            </a:bodyPr>
            <a:lstStyle/>
            <a:p>
              <a:r>
                <a:rPr lang="en-US" altLang="zh-TW" dirty="0" smtClean="0">
                  <a:solidFill>
                    <a:srgbClr val="FF0000"/>
                  </a:solidFill>
                </a:rPr>
                <a:t>Warm at beginning</a:t>
              </a:r>
              <a:endParaRPr lang="zh-TW" altLang="en-US" dirty="0">
                <a:solidFill>
                  <a:srgbClr val="FF0000"/>
                </a:solidFill>
              </a:endParaRPr>
            </a:p>
          </p:txBody>
        </p:sp>
      </p:grpSp>
      <p:grpSp>
        <p:nvGrpSpPr>
          <p:cNvPr id="44" name="Group 43"/>
          <p:cNvGrpSpPr/>
          <p:nvPr/>
        </p:nvGrpSpPr>
        <p:grpSpPr>
          <a:xfrm>
            <a:off x="2843807" y="1795462"/>
            <a:ext cx="6466534" cy="1993901"/>
            <a:chOff x="2843807" y="1795462"/>
            <a:chExt cx="6466534" cy="1993901"/>
          </a:xfrm>
        </p:grpSpPr>
        <p:cxnSp>
          <p:nvCxnSpPr>
            <p:cNvPr id="33" name="Straight Arrow Connector 32"/>
            <p:cNvCxnSpPr/>
            <p:nvPr/>
          </p:nvCxnSpPr>
          <p:spPr>
            <a:xfrm rot="5400000">
              <a:off x="2789802" y="3015276"/>
              <a:ext cx="828092" cy="7200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743908" y="2528900"/>
              <a:ext cx="1188640" cy="646331"/>
            </a:xfrm>
            <a:prstGeom prst="rect">
              <a:avLst/>
            </a:prstGeom>
            <a:noFill/>
          </p:spPr>
          <p:txBody>
            <a:bodyPr wrap="square" rtlCol="0">
              <a:spAutoFit/>
            </a:bodyPr>
            <a:lstStyle/>
            <a:p>
              <a:r>
                <a:rPr lang="en-US" altLang="zh-TW" dirty="0" smtClean="0">
                  <a:solidFill>
                    <a:srgbClr val="FF0000"/>
                  </a:solidFill>
                </a:rPr>
                <a:t>Cools down </a:t>
              </a:r>
              <a:endParaRPr lang="zh-TW" altLang="en-US" dirty="0">
                <a:solidFill>
                  <a:srgbClr val="FF0000"/>
                </a:solidFill>
              </a:endParaRPr>
            </a:p>
          </p:txBody>
        </p:sp>
        <p:cxnSp>
          <p:nvCxnSpPr>
            <p:cNvPr id="36" name="Straight Arrow Connector 35"/>
            <p:cNvCxnSpPr/>
            <p:nvPr/>
          </p:nvCxnSpPr>
          <p:spPr>
            <a:xfrm rot="5400000">
              <a:off x="7561202" y="2744054"/>
              <a:ext cx="646331" cy="576064"/>
            </a:xfrm>
            <a:prstGeom prst="straightConnector1">
              <a:avLst/>
            </a:prstGeom>
            <a:ln w="381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344308" y="1795462"/>
              <a:ext cx="1966033" cy="923330"/>
            </a:xfrm>
            <a:prstGeom prst="rect">
              <a:avLst/>
            </a:prstGeom>
            <a:noFill/>
          </p:spPr>
          <p:txBody>
            <a:bodyPr wrap="square" rtlCol="0">
              <a:spAutoFit/>
            </a:bodyPr>
            <a:lstStyle/>
            <a:p>
              <a:r>
                <a:rPr lang="en-US" altLang="zh-TW" dirty="0" smtClean="0">
                  <a:solidFill>
                    <a:srgbClr val="3333FF"/>
                  </a:solidFill>
                </a:rPr>
                <a:t>Immediately </a:t>
              </a:r>
              <a:r>
                <a:rPr lang="en-US" altLang="zh-TW" dirty="0" smtClean="0">
                  <a:solidFill>
                    <a:srgbClr val="3333FF"/>
                  </a:solidFill>
                </a:rPr>
                <a:t>enters the </a:t>
              </a:r>
              <a:r>
                <a:rPr lang="en-US" altLang="zh-TW" dirty="0" err="1" smtClean="0">
                  <a:solidFill>
                    <a:srgbClr val="3333FF"/>
                  </a:solidFill>
                </a:rPr>
                <a:t>rainband</a:t>
              </a:r>
              <a:r>
                <a:rPr lang="en-US" altLang="zh-TW" dirty="0" smtClean="0">
                  <a:solidFill>
                    <a:srgbClr val="3333FF"/>
                  </a:solidFill>
                </a:rPr>
                <a:t> </a:t>
              </a:r>
              <a:endParaRPr lang="zh-TW" altLang="en-US" dirty="0">
                <a:solidFill>
                  <a:srgbClr val="3333FF"/>
                </a:solidFill>
              </a:endParaRPr>
            </a:p>
          </p:txBody>
        </p:sp>
      </p:grpSp>
      <p:grpSp>
        <p:nvGrpSpPr>
          <p:cNvPr id="45" name="Group 44"/>
          <p:cNvGrpSpPr/>
          <p:nvPr/>
        </p:nvGrpSpPr>
        <p:grpSpPr>
          <a:xfrm>
            <a:off x="935596" y="4000298"/>
            <a:ext cx="5400600" cy="1889171"/>
            <a:chOff x="935596" y="4000298"/>
            <a:chExt cx="5400600" cy="1889171"/>
          </a:xfrm>
        </p:grpSpPr>
        <p:cxnSp>
          <p:nvCxnSpPr>
            <p:cNvPr id="39" name="Straight Arrow Connector 38"/>
            <p:cNvCxnSpPr/>
            <p:nvPr/>
          </p:nvCxnSpPr>
          <p:spPr>
            <a:xfrm flipV="1">
              <a:off x="1547664" y="4391575"/>
              <a:ext cx="432048" cy="2975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461979" y="4000298"/>
              <a:ext cx="442169" cy="112778"/>
            </a:xfrm>
            <a:prstGeom prst="straightConnector1">
              <a:avLst/>
            </a:prstGeom>
            <a:ln w="381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935596" y="4689140"/>
              <a:ext cx="1526355" cy="1200329"/>
            </a:xfrm>
            <a:prstGeom prst="rect">
              <a:avLst/>
            </a:prstGeom>
            <a:noFill/>
          </p:spPr>
          <p:txBody>
            <a:bodyPr wrap="square" rtlCol="0">
              <a:spAutoFit/>
            </a:bodyPr>
            <a:lstStyle/>
            <a:p>
              <a:r>
                <a:rPr lang="en-US" altLang="zh-TW" dirty="0" smtClean="0">
                  <a:solidFill>
                    <a:srgbClr val="FF0000"/>
                  </a:solidFill>
                </a:rPr>
                <a:t>Gains energy and brings it into eyewall</a:t>
              </a:r>
              <a:endParaRPr lang="zh-TW" altLang="en-US" dirty="0">
                <a:solidFill>
                  <a:srgbClr val="FF0000"/>
                </a:solidFill>
              </a:endParaRPr>
            </a:p>
          </p:txBody>
        </p:sp>
        <p:sp>
          <p:nvSpPr>
            <p:cNvPr id="43" name="TextBox 42"/>
            <p:cNvSpPr txBox="1"/>
            <p:nvPr/>
          </p:nvSpPr>
          <p:spPr>
            <a:xfrm>
              <a:off x="4355986" y="4113076"/>
              <a:ext cx="1980210" cy="646331"/>
            </a:xfrm>
            <a:prstGeom prst="rect">
              <a:avLst/>
            </a:prstGeom>
            <a:noFill/>
            <a:ln>
              <a:noFill/>
            </a:ln>
          </p:spPr>
          <p:txBody>
            <a:bodyPr wrap="square" rtlCol="0">
              <a:spAutoFit/>
            </a:bodyPr>
            <a:lstStyle/>
            <a:p>
              <a:r>
                <a:rPr lang="en-US" altLang="zh-TW" dirty="0" smtClean="0">
                  <a:solidFill>
                    <a:srgbClr val="3333FF"/>
                  </a:solidFill>
                </a:rPr>
                <a:t>Never enters into the eyewall</a:t>
              </a:r>
              <a:endParaRPr lang="zh-TW" altLang="en-US" dirty="0">
                <a:solidFill>
                  <a:srgbClr val="3333FF"/>
                </a:solidFill>
              </a:endParaRPr>
            </a:p>
          </p:txBody>
        </p:sp>
      </p:grpSp>
      <p:sp>
        <p:nvSpPr>
          <p:cNvPr id="46" name="Rectangle 45"/>
          <p:cNvSpPr/>
          <p:nvPr/>
        </p:nvSpPr>
        <p:spPr>
          <a:xfrm>
            <a:off x="5724128" y="1474937"/>
            <a:ext cx="2052228" cy="369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Rectangle 46"/>
          <p:cNvSpPr/>
          <p:nvPr/>
        </p:nvSpPr>
        <p:spPr>
          <a:xfrm>
            <a:off x="1475656" y="1448780"/>
            <a:ext cx="2052228" cy="369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1847</TotalTime>
  <Words>578</Words>
  <Application>Microsoft Office PowerPoint</Application>
  <PresentationFormat>On-screen Show (4:3)</PresentationFormat>
  <Paragraphs>115</Paragraphs>
  <Slides>12</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15" baseType="lpstr">
      <vt:lpstr>Concourse</vt:lpstr>
      <vt:lpstr>Equation</vt:lpstr>
      <vt:lpstr>CorelDRAW 6.0</vt:lpstr>
      <vt:lpstr>Effect of Stable Boundary Layer over the Cold Wake on TC Structure in Typhoon Fanapi</vt:lpstr>
      <vt:lpstr>Slide 2</vt:lpstr>
      <vt:lpstr>Slide 3</vt:lpstr>
      <vt:lpstr>Slide 4</vt:lpstr>
      <vt:lpstr>Slide 5</vt:lpstr>
      <vt:lpstr>Slide 6</vt:lpstr>
      <vt:lpstr>Slide 7</vt:lpstr>
      <vt:lpstr>Slide 8</vt:lpstr>
      <vt:lpstr>Slide 9</vt:lpstr>
      <vt:lpstr>Slide 10</vt:lpstr>
      <vt:lpstr>conclusions</vt:lpstr>
      <vt:lpstr>Acknowledgement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Coupled Air-Sea Observations and High-Resolution Modeling of Typhoon Fanapi</dc:title>
  <dc:creator>chiaying</dc:creator>
  <cp:lastModifiedBy>chiaying</cp:lastModifiedBy>
  <cp:revision>41</cp:revision>
  <dcterms:created xsi:type="dcterms:W3CDTF">2011-05-15T13:58:21Z</dcterms:created>
  <dcterms:modified xsi:type="dcterms:W3CDTF">2011-05-18T14:12:38Z</dcterms:modified>
</cp:coreProperties>
</file>