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60" r:id="rId4"/>
    <p:sldId id="264" r:id="rId5"/>
    <p:sldId id="277" r:id="rId6"/>
    <p:sldId id="279" r:id="rId7"/>
    <p:sldId id="261" r:id="rId8"/>
    <p:sldId id="262" r:id="rId9"/>
    <p:sldId id="265" r:id="rId10"/>
    <p:sldId id="276" r:id="rId11"/>
    <p:sldId id="267" r:id="rId12"/>
    <p:sldId id="272" r:id="rId13"/>
    <p:sldId id="271" r:id="rId14"/>
    <p:sldId id="274" r:id="rId15"/>
    <p:sldId id="275" r:id="rId16"/>
    <p:sldId id="278" r:id="rId17"/>
    <p:sldId id="268" r:id="rId18"/>
    <p:sldId id="273" r:id="rId19"/>
    <p:sldId id="258" r:id="rId20"/>
    <p:sldId id="26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667" autoAdjust="0"/>
  </p:normalViewPr>
  <p:slideViewPr>
    <p:cSldViewPr>
      <p:cViewPr varScale="1">
        <p:scale>
          <a:sx n="60" d="100"/>
          <a:sy n="60" d="100"/>
        </p:scale>
        <p:origin x="-254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8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70D0B-5009-4436-B331-AF3AD4872B07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37CC6-CA5A-4999-8C77-CD8BA1B78E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</a:t>
            </a:r>
            <a:r>
              <a:rPr lang="en-US" baseline="0" dirty="0" smtClean="0"/>
              <a:t> model, multi model, multi model.  Real-time, real-time, real-time.  These forecasts were used for mission planning during ITOP.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0B710-0995-4DB6-A2EF-6CA22065BB0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 change colors as </a:t>
            </a:r>
            <a:r>
              <a:rPr lang="en-US" dirty="0" err="1" smtClean="0"/>
              <a:t>Shuyi</a:t>
            </a:r>
            <a:r>
              <a:rPr lang="en-US" dirty="0" smtClean="0"/>
              <a:t> suggested.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37CC6-CA5A-4999-8C77-CD8BA1B78ED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Perhaps dis</a:t>
            </a:r>
            <a:r>
              <a:rPr lang="en-US" baseline="0" dirty="0" smtClean="0"/>
              <a:t>card or keep as “extra”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37CC6-CA5A-4999-8C77-CD8BA1B78ED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</a:t>
            </a:r>
            <a:r>
              <a:rPr lang="en-US" baseline="0" dirty="0" smtClean="0"/>
              <a:t> of plots available in real-time as the model is running.   available on website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0B710-0995-4DB6-A2EF-6CA22065BB0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 to 1.)</a:t>
            </a:r>
            <a:r>
              <a:rPr lang="en-US" baseline="0" dirty="0" smtClean="0"/>
              <a:t> waves ahead of storm with no wind, 2._ waves different direction back side, possible </a:t>
            </a:r>
            <a:r>
              <a:rPr lang="en-US" baseline="0" dirty="0" err="1" smtClean="0"/>
              <a:t>Languimir</a:t>
            </a:r>
            <a:r>
              <a:rPr lang="en-US" baseline="0" dirty="0" smtClean="0"/>
              <a:t> turbulence matters.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37CC6-CA5A-4999-8C77-CD8BA1B78ED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 to 1.)</a:t>
            </a:r>
            <a:r>
              <a:rPr lang="en-US" baseline="0" dirty="0" smtClean="0"/>
              <a:t> waves ahead of storm with no wind, 2._ waves different direction back side, possible </a:t>
            </a:r>
            <a:r>
              <a:rPr lang="en-US" baseline="0" dirty="0" err="1" smtClean="0"/>
              <a:t>Languimir</a:t>
            </a:r>
            <a:r>
              <a:rPr lang="en-US" baseline="0" dirty="0" smtClean="0"/>
              <a:t> turbulence matters.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37CC6-CA5A-4999-8C77-CD8BA1B78ED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Focus of ITOP dry run</a:t>
            </a:r>
            <a:r>
              <a:rPr lang="en-US" baseline="0" dirty="0" smtClean="0"/>
              <a:t> and field phase.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0B710-0995-4DB6-A2EF-6CA22065BB0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 resolution</a:t>
            </a:r>
            <a:r>
              <a:rPr lang="en-US" baseline="0" dirty="0" smtClean="0"/>
              <a:t> coupled models are red and brown.  JTWC official forecast in black.  Operational models </a:t>
            </a:r>
            <a:r>
              <a:rPr lang="en-US" baseline="0" dirty="0" err="1" smtClean="0"/>
              <a:t>ltoo</a:t>
            </a:r>
            <a:r>
              <a:rPr lang="en-US" baseline="0" dirty="0" smtClean="0"/>
              <a:t> weak storm, too weak forcing on operational ocean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0B710-0995-4DB6-A2EF-6CA22065BB0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effects</a:t>
            </a:r>
            <a:r>
              <a:rPr lang="en-US" baseline="0" dirty="0" smtClean="0"/>
              <a:t> salinity.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37CC6-CA5A-4999-8C77-CD8BA1B78ED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corresponding observations,</a:t>
            </a:r>
            <a:r>
              <a:rPr lang="en-US" baseline="0" dirty="0" smtClean="0"/>
              <a:t> only </a:t>
            </a:r>
            <a:r>
              <a:rPr lang="en-US" baseline="0" dirty="0" err="1" smtClean="0"/>
              <a:t>instatnaneous</a:t>
            </a:r>
            <a:r>
              <a:rPr lang="en-US" baseline="0" dirty="0" smtClean="0"/>
              <a:t> flight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37CC6-CA5A-4999-8C77-CD8BA1B78ED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*** Need to update UMCM and CWRF</a:t>
            </a:r>
            <a:r>
              <a:rPr lang="en-US" baseline="0" dirty="0" smtClean="0"/>
              <a:t> ones.</a:t>
            </a:r>
          </a:p>
          <a:p>
            <a:r>
              <a:rPr lang="en-US" baseline="0" dirty="0" smtClean="0"/>
              <a:t>*** need re-done scatter plot.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0B710-0995-4DB6-A2EF-6CA22065BB0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8E11-61C8-418C-9EB9-268096D5686A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4A70-95DD-43C2-BAFC-7A9625AED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8E11-61C8-418C-9EB9-268096D5686A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4A70-95DD-43C2-BAFC-7A9625AED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8E11-61C8-418C-9EB9-268096D5686A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4A70-95DD-43C2-BAFC-7A9625AED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8E11-61C8-418C-9EB9-268096D5686A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4A70-95DD-43C2-BAFC-7A9625AED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8E11-61C8-418C-9EB9-268096D5686A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4A70-95DD-43C2-BAFC-7A9625AED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8E11-61C8-418C-9EB9-268096D5686A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4A70-95DD-43C2-BAFC-7A9625AED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8E11-61C8-418C-9EB9-268096D5686A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4A70-95DD-43C2-BAFC-7A9625AED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8E11-61C8-418C-9EB9-268096D5686A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4A70-95DD-43C2-BAFC-7A9625AED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8E11-61C8-418C-9EB9-268096D5686A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4A70-95DD-43C2-BAFC-7A9625AED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8E11-61C8-418C-9EB9-268096D5686A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4A70-95DD-43C2-BAFC-7A9625AED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18E11-61C8-418C-9EB9-268096D5686A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4A70-95DD-43C2-BAFC-7A9625AED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18E11-61C8-418C-9EB9-268096D5686A}" type="datetimeFigureOut">
              <a:rPr lang="en-US" smtClean="0"/>
              <a:pPr/>
              <a:t>5/17/2011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44A70-95DD-43C2-BAFC-7A9625AED49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gif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Resolution Fully </a:t>
            </a:r>
            <a:r>
              <a:rPr lang="en-US" dirty="0" smtClean="0"/>
              <a:t>Coupled Forecasts </a:t>
            </a:r>
            <a:r>
              <a:rPr lang="en-US" dirty="0" smtClean="0"/>
              <a:t>of Typhoons during ITOP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Brandon Kerns</a:t>
            </a:r>
          </a:p>
          <a:p>
            <a:r>
              <a:rPr lang="en-US" dirty="0" err="1" smtClean="0"/>
              <a:t>Shuyi</a:t>
            </a:r>
            <a:r>
              <a:rPr lang="en-US" dirty="0" smtClean="0"/>
              <a:t> Chen</a:t>
            </a:r>
          </a:p>
          <a:p>
            <a:r>
              <a:rPr lang="en-US" dirty="0" err="1" smtClean="0"/>
              <a:t>Chiaying</a:t>
            </a:r>
            <a:r>
              <a:rPr lang="en-US" dirty="0" smtClean="0"/>
              <a:t> Lee</a:t>
            </a:r>
          </a:p>
          <a:p>
            <a:r>
              <a:rPr lang="en-US" dirty="0" err="1" smtClean="0"/>
              <a:t>Falko</a:t>
            </a:r>
            <a:r>
              <a:rPr lang="en-US" dirty="0" smtClean="0"/>
              <a:t> </a:t>
            </a:r>
            <a:r>
              <a:rPr lang="en-US" dirty="0" err="1" smtClean="0"/>
              <a:t>Judt</a:t>
            </a:r>
            <a:endParaRPr lang="en-US" dirty="0"/>
          </a:p>
        </p:txBody>
      </p:sp>
      <p:pic>
        <p:nvPicPr>
          <p:cNvPr id="4" name="Picture 3" descr="logo_v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91400" y="5105400"/>
            <a:ext cx="1013460" cy="887730"/>
          </a:xfrm>
          <a:prstGeom prst="rect">
            <a:avLst/>
          </a:prstGeom>
        </p:spPr>
      </p:pic>
      <p:pic>
        <p:nvPicPr>
          <p:cNvPr id="5" name="Picture 4" descr="RSMAS_logo_ol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8927" y="5132832"/>
            <a:ext cx="1745673" cy="810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ntage_fanapi_UMCMrainswath.png"/>
          <p:cNvPicPr>
            <a:picLocks noChangeAspect="1"/>
          </p:cNvPicPr>
          <p:nvPr/>
        </p:nvPicPr>
        <p:blipFill>
          <a:blip r:embed="rId3" cstate="print"/>
          <a:srcRect l="6818" t="9091" r="7955" b="11364"/>
          <a:stretch>
            <a:fillRect/>
          </a:stretch>
        </p:blipFill>
        <p:spPr>
          <a:xfrm>
            <a:off x="3621248" y="-116877"/>
            <a:ext cx="5065552" cy="3545877"/>
          </a:xfrm>
          <a:prstGeom prst="rect">
            <a:avLst/>
          </a:prstGeom>
        </p:spPr>
      </p:pic>
      <p:pic>
        <p:nvPicPr>
          <p:cNvPr id="5" name="Picture 4" descr="montage_fanapi_CWRFrainswath.png"/>
          <p:cNvPicPr>
            <a:picLocks noChangeAspect="1"/>
          </p:cNvPicPr>
          <p:nvPr/>
        </p:nvPicPr>
        <p:blipFill>
          <a:blip r:embed="rId4" cstate="print"/>
          <a:srcRect l="7426" t="9091" r="7323" b="11364"/>
          <a:stretch>
            <a:fillRect/>
          </a:stretch>
        </p:blipFill>
        <p:spPr>
          <a:xfrm>
            <a:off x="3657600" y="3384383"/>
            <a:ext cx="5071201" cy="3549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574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Verification of surface wind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447800" y="1600200"/>
            <a:ext cx="19143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UMCM-</a:t>
            </a:r>
            <a:r>
              <a:rPr lang="en-US" sz="2000" dirty="0" err="1" smtClean="0"/>
              <a:t>gfs</a:t>
            </a:r>
            <a:endParaRPr lang="en-US" sz="2000" dirty="0" smtClean="0"/>
          </a:p>
          <a:p>
            <a:r>
              <a:rPr lang="en-US" sz="2000" dirty="0" smtClean="0"/>
              <a:t>Forecast</a:t>
            </a:r>
          </a:p>
          <a:p>
            <a:r>
              <a:rPr lang="en-US" sz="2000" dirty="0" smtClean="0"/>
              <a:t>0Z 9/16- 0Z 9/21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447800" y="4459069"/>
            <a:ext cx="21515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CWRF-</a:t>
            </a:r>
            <a:r>
              <a:rPr lang="en-US" sz="2000" dirty="0" err="1" smtClean="0"/>
              <a:t>fnl</a:t>
            </a:r>
            <a:endParaRPr lang="en-US" sz="2000" dirty="0" smtClean="0"/>
          </a:p>
          <a:p>
            <a:r>
              <a:rPr lang="en-US" sz="2000" dirty="0" smtClean="0"/>
              <a:t>Simulation</a:t>
            </a:r>
          </a:p>
          <a:p>
            <a:r>
              <a:rPr lang="en-US" sz="2000" dirty="0" smtClean="0"/>
              <a:t>12Z 9/14 – 0Z 9/24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8458200" y="2667000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58200" y="2362200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458200" y="2667000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458200" y="1981200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58200" y="1600200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64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458200" y="1307068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83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458200" y="914400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458200" y="621268"/>
            <a:ext cx="5357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113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458200" y="228600"/>
            <a:ext cx="5357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135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458200" y="6183868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458200" y="5879068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34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458200" y="6183868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458200" y="5498068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458200" y="5117068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64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458200" y="4823936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83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8458200" y="4431268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96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458200" y="4138136"/>
            <a:ext cx="5357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113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458200" y="3745468"/>
            <a:ext cx="5357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135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838200" y="3276600"/>
            <a:ext cx="2693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 But, wind asymmetry </a:t>
            </a:r>
          </a:p>
          <a:p>
            <a:r>
              <a:rPr lang="en-US" sz="2000" dirty="0" smtClean="0"/>
              <a:t>Is to the right.</a:t>
            </a:r>
            <a:endParaRPr lang="en-US" sz="2000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3505200" y="1600200"/>
            <a:ext cx="28956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8" idx="3"/>
          </p:cNvCxnSpPr>
          <p:nvPr/>
        </p:nvCxnSpPr>
        <p:spPr>
          <a:xfrm>
            <a:off x="3531694" y="3630543"/>
            <a:ext cx="2488106" cy="10176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Verification of surface winds II: SFMR</a:t>
            </a:r>
            <a:endParaRPr lang="en-US" sz="2800" dirty="0"/>
          </a:p>
        </p:txBody>
      </p:sp>
      <p:pic>
        <p:nvPicPr>
          <p:cNvPr id="4" name="Picture 3" descr="sfmrmodel_1.jpg"/>
          <p:cNvPicPr>
            <a:picLocks noChangeAspect="1"/>
          </p:cNvPicPr>
          <p:nvPr/>
        </p:nvPicPr>
        <p:blipFill>
          <a:blip r:embed="rId2" cstate="print"/>
          <a:srcRect l="5556" t="3704" r="6944" b="3704"/>
          <a:stretch>
            <a:fillRect/>
          </a:stretch>
        </p:blipFill>
        <p:spPr>
          <a:xfrm>
            <a:off x="0" y="1600200"/>
            <a:ext cx="4800600" cy="381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3429000"/>
            <a:ext cx="476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886200" y="3429000"/>
            <a:ext cx="65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NW</a:t>
            </a:r>
            <a:endParaRPr lang="en-US" sz="2400" dirty="0"/>
          </a:p>
        </p:txBody>
      </p:sp>
      <p:pic>
        <p:nvPicPr>
          <p:cNvPr id="7" name="Picture 6" descr="dbz.storm.201009172000.gif"/>
          <p:cNvPicPr>
            <a:picLocks noChangeAspect="1"/>
          </p:cNvPicPr>
          <p:nvPr/>
        </p:nvPicPr>
        <p:blipFill>
          <a:blip r:embed="rId3" cstate="print"/>
          <a:srcRect l="18359" t="25874" r="41563" b="17232"/>
          <a:stretch>
            <a:fillRect/>
          </a:stretch>
        </p:blipFill>
        <p:spPr>
          <a:xfrm>
            <a:off x="6858000" y="1066800"/>
            <a:ext cx="2057400" cy="1828800"/>
          </a:xfrm>
          <a:prstGeom prst="rect">
            <a:avLst/>
          </a:prstGeom>
        </p:spPr>
      </p:pic>
      <p:pic>
        <p:nvPicPr>
          <p:cNvPr id="8" name="Picture 7" descr="201009181105-00.png"/>
          <p:cNvPicPr>
            <a:picLocks noChangeAspect="1"/>
          </p:cNvPicPr>
          <p:nvPr/>
        </p:nvPicPr>
        <p:blipFill>
          <a:blip r:embed="rId4" cstate="print"/>
          <a:srcRect l="41794" t="38795"/>
          <a:stretch>
            <a:fillRect/>
          </a:stretch>
        </p:blipFill>
        <p:spPr>
          <a:xfrm>
            <a:off x="4800600" y="978283"/>
            <a:ext cx="2213027" cy="1917317"/>
          </a:xfrm>
          <a:prstGeom prst="rect">
            <a:avLst/>
          </a:prstGeom>
        </p:spPr>
      </p:pic>
      <p:pic>
        <p:nvPicPr>
          <p:cNvPr id="10" name="Picture 9" descr="windsfc.storm.201009171800.gif"/>
          <p:cNvPicPr>
            <a:picLocks noChangeAspect="1"/>
          </p:cNvPicPr>
          <p:nvPr/>
        </p:nvPicPr>
        <p:blipFill>
          <a:blip r:embed="rId5" cstate="print"/>
          <a:srcRect l="11417" t="15926" r="30833" b="6190"/>
          <a:stretch>
            <a:fillRect/>
          </a:stretch>
        </p:blipFill>
        <p:spPr>
          <a:xfrm>
            <a:off x="5715000" y="2971800"/>
            <a:ext cx="2057400" cy="1820883"/>
          </a:xfrm>
          <a:prstGeom prst="rect">
            <a:avLst/>
          </a:prstGeom>
        </p:spPr>
      </p:pic>
      <p:pic>
        <p:nvPicPr>
          <p:cNvPr id="11" name="Picture 10" descr="windsfc.storm.2010091805.cwrf.gif"/>
          <p:cNvPicPr>
            <a:picLocks noChangeAspect="1"/>
          </p:cNvPicPr>
          <p:nvPr/>
        </p:nvPicPr>
        <p:blipFill>
          <a:blip r:embed="rId6" cstate="print"/>
          <a:srcRect l="30500" t="23841" r="35500" b="26508"/>
          <a:stretch>
            <a:fillRect/>
          </a:stretch>
        </p:blipFill>
        <p:spPr>
          <a:xfrm>
            <a:off x="5791200" y="4724400"/>
            <a:ext cx="1828800" cy="1752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42416" y="990600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99816" y="990600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UMCM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715000" y="2895600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UMCM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15000" y="4659868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CWRF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038600" y="1981200"/>
            <a:ext cx="381000" cy="228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191000" y="2133600"/>
            <a:ext cx="381000" cy="228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828800" y="2895600"/>
            <a:ext cx="7441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CWRF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52600" y="3288268"/>
            <a:ext cx="8499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UMCM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74287" y="2590800"/>
            <a:ext cx="7184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SFMR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rot="16200000" flipH="1">
            <a:off x="2667000" y="30480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H="1">
            <a:off x="2438400" y="32766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H="1">
            <a:off x="2476500" y="3619500"/>
            <a:ext cx="381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067388" y="4038600"/>
            <a:ext cx="42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7086600" y="5939135"/>
            <a:ext cx="42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6096000" y="2286000"/>
            <a:ext cx="42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5086188" y="1371600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NW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5899598" y="3333690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NW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5975798" y="5086290"/>
            <a:ext cx="577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NW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Verification of cold wake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fanapi_umcmgfs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37686" y="3653790"/>
            <a:ext cx="4575810" cy="3432810"/>
          </a:xfrm>
          <a:prstGeom prst="rect">
            <a:avLst/>
          </a:prstGeom>
        </p:spPr>
      </p:pic>
      <p:pic>
        <p:nvPicPr>
          <p:cNvPr id="9" name="Picture 8" descr="fanapi_satellite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6200" y="609600"/>
            <a:ext cx="4804039" cy="3429007"/>
          </a:xfrm>
          <a:prstGeom prst="rect">
            <a:avLst/>
          </a:prstGeom>
        </p:spPr>
      </p:pic>
      <p:pic>
        <p:nvPicPr>
          <p:cNvPr id="11" name="Picture 10" descr="satsst_fanapi_MIN_16_2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76200" y="3657593"/>
            <a:ext cx="4804039" cy="34290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10200" y="1676400"/>
            <a:ext cx="290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Put minimum SST plot here.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4513" y="1066800"/>
            <a:ext cx="3433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OBS: INDIVIDUAL SWATHS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09600" y="4110335"/>
            <a:ext cx="3119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OBS: DAILY COMPOSITE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6934200" y="4114800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MODEL</a:t>
            </a:r>
            <a:endParaRPr lang="en-US" sz="2400" dirty="0"/>
          </a:p>
        </p:txBody>
      </p:sp>
      <p:pic>
        <p:nvPicPr>
          <p:cNvPr id="10" name="Picture 9" descr="sst_fanapi_umcmMI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630419"/>
            <a:ext cx="4663440" cy="33319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81800" y="1219200"/>
            <a:ext cx="1120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MODEL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Verification of Cold Wake: Vertical Structure</a:t>
            </a:r>
            <a:endParaRPr lang="en-US" sz="2800" dirty="0"/>
          </a:p>
        </p:txBody>
      </p:sp>
      <p:pic>
        <p:nvPicPr>
          <p:cNvPr id="5" name="Picture 4" descr="horiz_feature_emapex_map_fanapi.png"/>
          <p:cNvPicPr>
            <a:picLocks noChangeAspect="1"/>
          </p:cNvPicPr>
          <p:nvPr/>
        </p:nvPicPr>
        <p:blipFill>
          <a:blip r:embed="rId2" cstate="print"/>
          <a:srcRect l="15984" r="11988"/>
          <a:stretch>
            <a:fillRect/>
          </a:stretch>
        </p:blipFill>
        <p:spPr>
          <a:xfrm>
            <a:off x="1066800" y="838200"/>
            <a:ext cx="7087303" cy="5897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riz_feature_emapex_map_fanapi.png"/>
          <p:cNvPicPr>
            <a:picLocks noChangeAspect="1"/>
          </p:cNvPicPr>
          <p:nvPr/>
        </p:nvPicPr>
        <p:blipFill>
          <a:blip r:embed="rId2" cstate="print"/>
          <a:srcRect l="13986" r="11988"/>
          <a:stretch>
            <a:fillRect/>
          </a:stretch>
        </p:blipFill>
        <p:spPr>
          <a:xfrm>
            <a:off x="1066800" y="838200"/>
            <a:ext cx="7283899" cy="589789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Verification of Cold Wake: Vertical Structure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ser_emapex_4912a_COMPOS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" y="914400"/>
            <a:ext cx="4576572" cy="5486400"/>
          </a:xfrm>
          <a:prstGeom prst="rect">
            <a:avLst/>
          </a:prstGeom>
        </p:spPr>
      </p:pic>
      <p:pic>
        <p:nvPicPr>
          <p:cNvPr id="3" name="Picture 2" descr="tser_model_M14_COMPOSITE.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7428" y="914400"/>
            <a:ext cx="4576572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600" y="0"/>
            <a:ext cx="2252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Right of storm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657600" y="106680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37524" y="106680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29600" y="2895600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7600" y="2895600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57600" y="4812268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05800" y="4800600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457200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OBS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171376" y="457200"/>
            <a:ext cx="195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UMCM Model</a:t>
            </a:r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>
            <a:off x="6781800" y="838200"/>
            <a:ext cx="6096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ser_emapex_4912a_COMPOS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572" y="914400"/>
            <a:ext cx="4576572" cy="5486400"/>
          </a:xfrm>
          <a:prstGeom prst="rect">
            <a:avLst/>
          </a:prstGeom>
        </p:spPr>
      </p:pic>
      <p:pic>
        <p:nvPicPr>
          <p:cNvPr id="3" name="Picture 2" descr="tser_model_M14_COMPOSITE.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7428" y="914400"/>
            <a:ext cx="4576572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600" y="0"/>
            <a:ext cx="2055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Left of storm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657600" y="106680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37524" y="1066800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29600" y="2895600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7600" y="2895600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57600" y="4812268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05800" y="4800600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457200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OBS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171376" y="457200"/>
            <a:ext cx="195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UMCM Model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Anticipation of Wave Model Verification</a:t>
            </a:r>
            <a:endParaRPr lang="en-US" sz="2800" dirty="0"/>
          </a:p>
        </p:txBody>
      </p:sp>
      <p:pic>
        <p:nvPicPr>
          <p:cNvPr id="5" name="Picture 4" descr="swath_swh_fanapi_moorings.jpg"/>
          <p:cNvPicPr>
            <a:picLocks noChangeAspect="1"/>
          </p:cNvPicPr>
          <p:nvPr/>
        </p:nvPicPr>
        <p:blipFill>
          <a:blip r:embed="rId3" cstate="print"/>
          <a:srcRect l="7993" t="7991" r="8993" b="11987"/>
          <a:stretch>
            <a:fillRect/>
          </a:stretch>
        </p:blipFill>
        <p:spPr>
          <a:xfrm>
            <a:off x="838200" y="914400"/>
            <a:ext cx="7586752" cy="54864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800600" y="4038600"/>
            <a:ext cx="762000" cy="4572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505200" y="2819400"/>
            <a:ext cx="762000" cy="4572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Anticipated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Wave Model </a:t>
            </a:r>
            <a:r>
              <a:rPr lang="en-US" sz="2800" dirty="0" smtClean="0">
                <a:latin typeface="+mj-lt"/>
                <a:ea typeface="+mj-ea"/>
                <a:cs typeface="+mj-cs"/>
              </a:rPr>
              <a:t>Verification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tser_moorings_AE1_COMPOSITE.n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1333" y="563880"/>
            <a:ext cx="3112067" cy="62179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14400"/>
            <a:ext cx="1431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WW3 at</a:t>
            </a:r>
          </a:p>
          <a:p>
            <a:r>
              <a:rPr lang="en-US" dirty="0" smtClean="0"/>
              <a:t>ASIS mooring</a:t>
            </a:r>
          </a:p>
          <a:p>
            <a:r>
              <a:rPr lang="en-US" dirty="0" smtClean="0"/>
              <a:t>AE1</a:t>
            </a:r>
          </a:p>
        </p:txBody>
      </p:sp>
      <p:pic>
        <p:nvPicPr>
          <p:cNvPr id="5" name="Picture 4" descr="tser_moorings_AE1_COMPOSITE.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3333" y="563882"/>
            <a:ext cx="3112067" cy="62179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0" y="914400"/>
            <a:ext cx="11123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WW3 at</a:t>
            </a:r>
          </a:p>
          <a:p>
            <a:r>
              <a:rPr lang="en-US" dirty="0" smtClean="0"/>
              <a:t>imaginary</a:t>
            </a:r>
          </a:p>
          <a:p>
            <a:r>
              <a:rPr lang="en-US" dirty="0" smtClean="0"/>
              <a:t>Location</a:t>
            </a:r>
          </a:p>
          <a:p>
            <a:r>
              <a:rPr lang="en-US" dirty="0" smtClean="0"/>
              <a:t>“WANT”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194" y="685800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24800" y="685800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16965" y="1916668"/>
            <a:ext cx="152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Sig. Wave Hgt.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96200" y="1905000"/>
            <a:ext cx="152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Sig. Wave Hgt.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14600" y="3135868"/>
            <a:ext cx="164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Direction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44812" y="3048000"/>
            <a:ext cx="1641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Direction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26087" y="4431268"/>
            <a:ext cx="1388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Period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98087" y="4343400"/>
            <a:ext cx="1388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Period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362200" y="5650468"/>
            <a:ext cx="1916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wave length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303585" y="5410200"/>
            <a:ext cx="1916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wave length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62000" y="457200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ASIS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953000" y="457200"/>
            <a:ext cx="1237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“WANT”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Coupled model </a:t>
            </a:r>
            <a:r>
              <a:rPr lang="en-US" dirty="0" smtClean="0"/>
              <a:t>greatly improve </a:t>
            </a:r>
            <a:r>
              <a:rPr lang="en-US" dirty="0" smtClean="0"/>
              <a:t>typhoon intensity </a:t>
            </a:r>
            <a:r>
              <a:rPr lang="en-US" dirty="0" smtClean="0"/>
              <a:t>forecasts </a:t>
            </a:r>
            <a:r>
              <a:rPr lang="en-US" dirty="0" smtClean="0"/>
              <a:t>compared with operational global </a:t>
            </a:r>
            <a:r>
              <a:rPr lang="en-US" dirty="0" smtClean="0"/>
              <a:t>models.  This affects ocean forcing!</a:t>
            </a:r>
            <a:endParaRPr lang="en-US" dirty="0" smtClean="0"/>
          </a:p>
          <a:p>
            <a:r>
              <a:rPr lang="en-US" dirty="0" smtClean="0"/>
              <a:t>UMCM and CWRF capture the </a:t>
            </a:r>
            <a:r>
              <a:rPr lang="en-US" dirty="0" smtClean="0"/>
              <a:t>asymmetry of </a:t>
            </a:r>
            <a:r>
              <a:rPr lang="en-US" dirty="0" smtClean="0"/>
              <a:t>wind </a:t>
            </a:r>
            <a:r>
              <a:rPr lang="en-US" dirty="0" smtClean="0"/>
              <a:t>and rain, but the </a:t>
            </a:r>
            <a:r>
              <a:rPr lang="en-US" dirty="0" err="1" smtClean="0"/>
              <a:t>eyewall</a:t>
            </a:r>
            <a:r>
              <a:rPr lang="en-US" dirty="0" smtClean="0"/>
              <a:t> is too large.</a:t>
            </a:r>
          </a:p>
          <a:p>
            <a:r>
              <a:rPr lang="en-US" dirty="0" smtClean="0"/>
              <a:t>Vertical structure of the cold wake right and left of the storm compared well with EM-APEX observations.</a:t>
            </a:r>
          </a:p>
          <a:p>
            <a:r>
              <a:rPr lang="en-US" dirty="0" smtClean="0"/>
              <a:t>Wave fields will be verified against observations once available.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Verification 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Real Time Coupled Modeling Setup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228600" y="1285240"/>
          <a:ext cx="86868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/>
                <a:gridCol w="1600200"/>
                <a:gridCol w="1219200"/>
                <a:gridCol w="1371600"/>
                <a:gridCol w="35814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Atmosphere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Ocean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Waves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Arial" pitchFamily="34" charset="0"/>
                          <a:cs typeface="Arial" pitchFamily="34" charset="0"/>
                        </a:rPr>
                        <a:t>Initlal</a:t>
                      </a:r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/Boundary Conditions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UMCM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MM5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3DPWP*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WW3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GFS, NOGAPS, JMA, ECMWF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CWRF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WRF-ARW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3DPWP*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2400" y="6550223"/>
            <a:ext cx="15542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*Price et al. (1986)</a:t>
            </a:r>
            <a:endParaRPr lang="en-US" sz="1400" dirty="0"/>
          </a:p>
        </p:txBody>
      </p:sp>
      <p:pic>
        <p:nvPicPr>
          <p:cNvPr id="11" name="Picture 10" descr="windsfc.large.2010101700.gif"/>
          <p:cNvPicPr>
            <a:picLocks noChangeAspect="1"/>
          </p:cNvPicPr>
          <p:nvPr/>
        </p:nvPicPr>
        <p:blipFill>
          <a:blip r:embed="rId3" cstate="print"/>
          <a:srcRect l="2500" t="11905" r="45417" b="6190"/>
          <a:stretch>
            <a:fillRect/>
          </a:stretch>
        </p:blipFill>
        <p:spPr>
          <a:xfrm>
            <a:off x="6248400" y="3188818"/>
            <a:ext cx="2743200" cy="2830982"/>
          </a:xfrm>
          <a:prstGeom prst="round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rot="10800000">
            <a:off x="7239000" y="4191000"/>
            <a:ext cx="5334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848600" y="4724400"/>
            <a:ext cx="457200" cy="5334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001000" y="4876800"/>
            <a:ext cx="182880" cy="1828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705600" y="3352800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 km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86600" y="4800600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 km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53200" y="53340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1.3 km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Elbow Connector 21"/>
          <p:cNvCxnSpPr>
            <a:stCxn id="20" idx="3"/>
          </p:cNvCxnSpPr>
          <p:nvPr/>
        </p:nvCxnSpPr>
        <p:spPr>
          <a:xfrm flipV="1">
            <a:off x="7661196" y="5105400"/>
            <a:ext cx="416004" cy="459433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76200" y="3581400"/>
          <a:ext cx="4038600" cy="151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8635"/>
                <a:gridCol w="3219965"/>
              </a:tblGrid>
              <a:tr h="40132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0Z Forecast Cycle</a:t>
                      </a:r>
                      <a:r>
                        <a:rPr lang="en-US" baseline="0" dirty="0" smtClean="0"/>
                        <a:t>  for UMCM-</a:t>
                      </a:r>
                      <a:r>
                        <a:rPr lang="en-US" baseline="0" dirty="0" err="1" smtClean="0"/>
                        <a:t>gfs</a:t>
                      </a: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~ 06 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Model and plotting begin.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~ 14 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Model and plotting finished.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~ 21 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ITOP Forecast Brief.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/>
          <a:srcRect l="6302" r="6635"/>
          <a:stretch>
            <a:fillRect/>
          </a:stretch>
        </p:blipFill>
        <p:spPr bwMode="auto">
          <a:xfrm>
            <a:off x="4114800" y="2460625"/>
            <a:ext cx="5029200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7543800" y="5257800"/>
            <a:ext cx="762000" cy="685800"/>
          </a:xfrm>
          <a:prstGeom prst="rect">
            <a:avLst/>
          </a:prstGeom>
          <a:noFill/>
          <a:ln w="38100">
            <a:solidFill>
              <a:srgbClr val="669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4572000" y="2819400"/>
            <a:ext cx="687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solidFill>
                  <a:srgbClr val="3366CC"/>
                </a:solidFill>
              </a:rPr>
              <a:t>12 km</a:t>
            </a: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7716838" y="5211763"/>
            <a:ext cx="6651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>
                <a:solidFill>
                  <a:srgbClr val="6699FF"/>
                </a:solidFill>
              </a:rPr>
              <a:t>1.3 km</a:t>
            </a: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8097838" y="4953000"/>
            <a:ext cx="665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b="1">
                <a:solidFill>
                  <a:srgbClr val="6699FF"/>
                </a:solidFill>
              </a:rPr>
              <a:t>4 km</a:t>
            </a:r>
          </a:p>
        </p:txBody>
      </p:sp>
      <p:sp>
        <p:nvSpPr>
          <p:cNvPr id="34" name="Line 9"/>
          <p:cNvSpPr>
            <a:spLocks noChangeShapeType="1"/>
          </p:cNvSpPr>
          <p:nvPr/>
        </p:nvSpPr>
        <p:spPr bwMode="auto">
          <a:xfrm flipH="1" flipV="1">
            <a:off x="6934200" y="4724400"/>
            <a:ext cx="685800" cy="533400"/>
          </a:xfrm>
          <a:prstGeom prst="line">
            <a:avLst/>
          </a:prstGeom>
          <a:noFill/>
          <a:ln w="38100">
            <a:solidFill>
              <a:srgbClr val="6699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7239000" y="4953000"/>
            <a:ext cx="1371600" cy="1295400"/>
          </a:xfrm>
          <a:prstGeom prst="rect">
            <a:avLst/>
          </a:prstGeom>
          <a:noFill/>
          <a:ln w="38100">
            <a:solidFill>
              <a:srgbClr val="6699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Data and Analysis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6096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High </a:t>
            </a:r>
            <a:r>
              <a:rPr lang="en-US" dirty="0" smtClean="0"/>
              <a:t>resolution </a:t>
            </a:r>
            <a:r>
              <a:rPr lang="en-US" dirty="0" smtClean="0"/>
              <a:t>coupled model forecast fields for analysis and ocean model forcing (late June at EOL/ITOP.org) </a:t>
            </a:r>
          </a:p>
          <a:p>
            <a:r>
              <a:rPr lang="en-US" dirty="0" smtClean="0"/>
              <a:t>Unified Reanalysis of coupled Atmosphere/Ocean/Wave fields</a:t>
            </a:r>
          </a:p>
          <a:p>
            <a:pPr lvl="1"/>
            <a:r>
              <a:rPr lang="en-US" dirty="0" smtClean="0"/>
              <a:t>Simulation </a:t>
            </a:r>
            <a:r>
              <a:rPr lang="en-US" dirty="0" smtClean="0"/>
              <a:t>stage (with HYCOM): </a:t>
            </a:r>
            <a:r>
              <a:rPr lang="en-US" dirty="0" smtClean="0"/>
              <a:t>Using global atmospheric/HYCOM analysis fields as boundary conditions (Within 1 year)</a:t>
            </a:r>
          </a:p>
          <a:p>
            <a:pPr lvl="1"/>
            <a:r>
              <a:rPr lang="en-US" dirty="0" smtClean="0"/>
              <a:t>Data assimilation using high resolution coupled models incorporating all available ITOP observations (1-??? Years)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IDEAL OUTCOME FROM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ITOP</a:t>
            </a:r>
          </a:p>
          <a:p>
            <a:r>
              <a:rPr lang="en-US" dirty="0" smtClean="0"/>
              <a:t>N</a:t>
            </a:r>
            <a:r>
              <a:rPr lang="en-US" dirty="0" smtClean="0"/>
              <a:t>eed: convenient way to access “all” data for a given platform for a given day. 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apshot_websi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340"/>
            <a:ext cx="9144000" cy="6751320"/>
          </a:xfrm>
          <a:prstGeom prst="rect">
            <a:avLst/>
          </a:prstGeom>
        </p:spPr>
      </p:pic>
      <p:pic>
        <p:nvPicPr>
          <p:cNvPr id="6" name="Picture 5" descr="windsfc.large.2010101700.gif"/>
          <p:cNvPicPr>
            <a:picLocks noChangeAspect="1"/>
          </p:cNvPicPr>
          <p:nvPr/>
        </p:nvPicPr>
        <p:blipFill>
          <a:blip r:embed="rId4" cstate="print"/>
          <a:srcRect l="2500" t="11905" r="22500" b="6190"/>
          <a:stretch>
            <a:fillRect/>
          </a:stretch>
        </p:blipFill>
        <p:spPr>
          <a:xfrm>
            <a:off x="1447800" y="2667000"/>
            <a:ext cx="2743200" cy="1965960"/>
          </a:xfrm>
          <a:prstGeom prst="roundRect">
            <a:avLst/>
          </a:prstGeom>
        </p:spPr>
      </p:pic>
      <p:pic>
        <p:nvPicPr>
          <p:cNvPr id="7" name="Picture 6" descr="windsfc.storm.2010101700 (1).gif"/>
          <p:cNvPicPr>
            <a:picLocks noChangeAspect="1"/>
          </p:cNvPicPr>
          <p:nvPr/>
        </p:nvPicPr>
        <p:blipFill>
          <a:blip r:embed="rId5" cstate="print"/>
          <a:srcRect l="17500" t="8095" r="26250" b="6190"/>
          <a:stretch>
            <a:fillRect/>
          </a:stretch>
        </p:blipFill>
        <p:spPr>
          <a:xfrm>
            <a:off x="2438400" y="4419600"/>
            <a:ext cx="1828800" cy="1828800"/>
          </a:xfrm>
          <a:prstGeom prst="roundRect">
            <a:avLst/>
          </a:prstGeom>
        </p:spPr>
      </p:pic>
      <p:pic>
        <p:nvPicPr>
          <p:cNvPr id="8" name="Picture 7" descr="swh_2010101700.jpg"/>
          <p:cNvPicPr>
            <a:picLocks noChangeAspect="1"/>
          </p:cNvPicPr>
          <p:nvPr/>
        </p:nvPicPr>
        <p:blipFill>
          <a:blip r:embed="rId6" cstate="print"/>
          <a:srcRect l="12500" t="22121" r="35000" b="23333"/>
          <a:stretch>
            <a:fillRect/>
          </a:stretch>
        </p:blipFill>
        <p:spPr>
          <a:xfrm>
            <a:off x="6172200" y="4441371"/>
            <a:ext cx="2743200" cy="1959429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8800" y="2590800"/>
            <a:ext cx="2124299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Atmosphere</a:t>
            </a:r>
            <a:endParaRPr 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track_comp.png"/>
          <p:cNvPicPr>
            <a:picLocks noChangeAspect="1"/>
          </p:cNvPicPr>
          <p:nvPr/>
        </p:nvPicPr>
        <p:blipFill>
          <a:blip r:embed="rId7" cstate="print"/>
          <a:srcRect l="38750" t="34762" r="22500" b="8095"/>
          <a:stretch>
            <a:fillRect/>
          </a:stretch>
        </p:blipFill>
        <p:spPr>
          <a:xfrm>
            <a:off x="4191000" y="4859594"/>
            <a:ext cx="1828800" cy="1769806"/>
          </a:xfrm>
          <a:prstGeom prst="rect">
            <a:avLst/>
          </a:prstGeom>
        </p:spPr>
      </p:pic>
      <p:pic>
        <p:nvPicPr>
          <p:cNvPr id="9" name="Picture 8" descr="sst_2010101700.jpg"/>
          <p:cNvPicPr>
            <a:picLocks noChangeAspect="1"/>
          </p:cNvPicPr>
          <p:nvPr/>
        </p:nvPicPr>
        <p:blipFill>
          <a:blip r:embed="rId8" cstate="print"/>
          <a:srcRect l="27500" t="30909" r="30833" b="23030"/>
          <a:stretch>
            <a:fillRect/>
          </a:stretch>
        </p:blipFill>
        <p:spPr>
          <a:xfrm>
            <a:off x="4191000" y="2895600"/>
            <a:ext cx="2743200" cy="2084832"/>
          </a:xfrm>
          <a:prstGeom prst="round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28901" y="2667000"/>
            <a:ext cx="124425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Ocean</a:t>
            </a:r>
            <a:endParaRPr 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6301" y="4048780"/>
            <a:ext cx="126938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Waves</a:t>
            </a:r>
            <a:endParaRPr 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UMCM-</a:t>
            </a:r>
            <a:r>
              <a:rPr lang="en-US" sz="2800" dirty="0" err="1" smtClean="0"/>
              <a:t>gfs</a:t>
            </a:r>
            <a:r>
              <a:rPr lang="en-US" sz="2800" dirty="0" smtClean="0"/>
              <a:t>    SST and Reflectivity</a:t>
            </a:r>
            <a:endParaRPr lang="en-US" sz="2800" dirty="0"/>
          </a:p>
        </p:txBody>
      </p:sp>
      <p:pic>
        <p:nvPicPr>
          <p:cNvPr id="6" name="Picture 5" descr="sst_dbz_hires_ani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990600"/>
            <a:ext cx="7924800" cy="544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UMCM-</a:t>
            </a:r>
            <a:r>
              <a:rPr lang="en-US" sz="2800" dirty="0" err="1" smtClean="0"/>
              <a:t>gfs</a:t>
            </a:r>
            <a:r>
              <a:rPr lang="en-US" sz="2800" dirty="0" smtClean="0"/>
              <a:t>    </a:t>
            </a:r>
            <a:r>
              <a:rPr lang="en-US" sz="2800" dirty="0" smtClean="0"/>
              <a:t>SWH </a:t>
            </a:r>
            <a:r>
              <a:rPr lang="en-US" sz="2800" dirty="0" smtClean="0"/>
              <a:t>and Reflectivity</a:t>
            </a:r>
            <a:endParaRPr lang="en-US" sz="2800" dirty="0"/>
          </a:p>
        </p:txBody>
      </p:sp>
      <p:pic>
        <p:nvPicPr>
          <p:cNvPr id="6" name="Picture 5" descr="sst_dbz_hires_ani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990600"/>
            <a:ext cx="7924800" cy="544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Wave direction different from wind direction</a:t>
            </a:r>
            <a:endParaRPr lang="en-US" sz="2800" dirty="0"/>
          </a:p>
        </p:txBody>
      </p:sp>
      <p:pic>
        <p:nvPicPr>
          <p:cNvPr id="6" name="Picture 5" descr="sst_dbz_hires_ani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990600"/>
            <a:ext cx="7924800" cy="544829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029200" y="2895600"/>
            <a:ext cx="1676400" cy="1219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Verification Cases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3775" y="6091535"/>
            <a:ext cx="4105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These were challenging storms.</a:t>
            </a:r>
            <a:endParaRPr lang="en-US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90600" y="914400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2057400"/>
                <a:gridCol w="228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Storm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Forecasts*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Lupit</a:t>
                      </a:r>
                      <a:r>
                        <a:rPr lang="en-US" baseline="0" dirty="0" smtClean="0"/>
                        <a:t> (2009)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15-18 Oct. 2009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Fanapi</a:t>
                      </a:r>
                      <a:r>
                        <a:rPr lang="en-US" dirty="0" smtClean="0"/>
                        <a:t> (2010)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15-18 Sept. 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Megi</a:t>
                      </a:r>
                      <a:r>
                        <a:rPr lang="en-US" dirty="0" smtClean="0"/>
                        <a:t> (2010)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13-18</a:t>
                      </a:r>
                      <a:r>
                        <a:rPr lang="en-US" baseline="0" dirty="0" smtClean="0"/>
                        <a:t> Oct. 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 descr="track_lupi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3505200"/>
            <a:ext cx="2286000" cy="1828800"/>
          </a:xfrm>
          <a:prstGeom prst="rect">
            <a:avLst/>
          </a:prstGeom>
        </p:spPr>
      </p:pic>
      <p:pic>
        <p:nvPicPr>
          <p:cNvPr id="8" name="Picture 7" descr="track_fanapi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3505200"/>
            <a:ext cx="2286000" cy="1828800"/>
          </a:xfrm>
          <a:prstGeom prst="rect">
            <a:avLst/>
          </a:prstGeom>
        </p:spPr>
      </p:pic>
      <p:pic>
        <p:nvPicPr>
          <p:cNvPr id="9" name="Picture 8" descr="track_megi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200" y="3505200"/>
            <a:ext cx="2286000" cy="1828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7687" y="5421868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S-curve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38487" y="5421868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S-curve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24600" y="5421868"/>
            <a:ext cx="2670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record-breaking Cat-5</a:t>
            </a:r>
          </a:p>
          <a:p>
            <a:r>
              <a:rPr lang="en-US" dirty="0" smtClean="0"/>
              <a:t> super typhoon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86600" y="1371600"/>
            <a:ext cx="22381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*Once per day 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while storm is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in area of 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interest.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95922" y="6629400"/>
            <a:ext cx="1471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Track plots from UNISYS.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Track and Intensity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verification_bar_ITOPplusdr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95400"/>
            <a:ext cx="4648200" cy="3718560"/>
          </a:xfrm>
          <a:prstGeom prst="rect">
            <a:avLst/>
          </a:prstGeom>
        </p:spPr>
      </p:pic>
      <p:pic>
        <p:nvPicPr>
          <p:cNvPr id="5" name="Picture 4" descr="verification_bar_WSPD_ITOPplusdr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1295400"/>
            <a:ext cx="4648200" cy="3718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132" y="5218093"/>
            <a:ext cx="80858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High resolution coupled models (red, brown)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perform very favorably compared with operational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guidance, for the 14 forecasts considered.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105400" y="3505200"/>
            <a:ext cx="3810000" cy="76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05400" y="2286000"/>
            <a:ext cx="31242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ntage_fanapi_3b42rainswath.png"/>
          <p:cNvPicPr>
            <a:picLocks noChangeAspect="1"/>
          </p:cNvPicPr>
          <p:nvPr/>
        </p:nvPicPr>
        <p:blipFill>
          <a:blip r:embed="rId3" cstate="print"/>
          <a:srcRect t="16650" b="10090"/>
          <a:stretch>
            <a:fillRect/>
          </a:stretch>
        </p:blipFill>
        <p:spPr>
          <a:xfrm>
            <a:off x="0" y="1676400"/>
            <a:ext cx="4576581" cy="3352800"/>
          </a:xfrm>
          <a:prstGeom prst="rect">
            <a:avLst/>
          </a:prstGeom>
        </p:spPr>
      </p:pic>
      <p:pic>
        <p:nvPicPr>
          <p:cNvPr id="4" name="Picture 3" descr="montage_fanapi_UMCMrainswath.png"/>
          <p:cNvPicPr>
            <a:picLocks noChangeAspect="1"/>
          </p:cNvPicPr>
          <p:nvPr/>
        </p:nvPicPr>
        <p:blipFill>
          <a:blip r:embed="rId4" cstate="print"/>
          <a:srcRect t="16750" b="9990"/>
          <a:stretch>
            <a:fillRect/>
          </a:stretch>
        </p:blipFill>
        <p:spPr>
          <a:xfrm>
            <a:off x="4567419" y="152400"/>
            <a:ext cx="4576581" cy="3352800"/>
          </a:xfrm>
          <a:prstGeom prst="rect">
            <a:avLst/>
          </a:prstGeom>
        </p:spPr>
      </p:pic>
      <p:pic>
        <p:nvPicPr>
          <p:cNvPr id="5" name="Picture 4" descr="montage_fanapi_CWRFrainswath.png"/>
          <p:cNvPicPr>
            <a:picLocks noChangeAspect="1"/>
          </p:cNvPicPr>
          <p:nvPr/>
        </p:nvPicPr>
        <p:blipFill>
          <a:blip r:embed="rId5" cstate="print"/>
          <a:srcRect t="16750" b="9990"/>
          <a:stretch>
            <a:fillRect/>
          </a:stretch>
        </p:blipFill>
        <p:spPr>
          <a:xfrm>
            <a:off x="4572000" y="3505200"/>
            <a:ext cx="4576581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574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Verification of rain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209800" y="5410200"/>
            <a:ext cx="21816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After turn,</a:t>
            </a:r>
          </a:p>
          <a:p>
            <a:r>
              <a:rPr lang="en-US" sz="2000" dirty="0" smtClean="0"/>
              <a:t>rainfall asymmetry </a:t>
            </a:r>
          </a:p>
          <a:p>
            <a:r>
              <a:rPr lang="en-US" sz="2000" dirty="0" smtClean="0"/>
              <a:t>Left of track …</a:t>
            </a: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1143000" y="4114800"/>
            <a:ext cx="20574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267200" y="5105400"/>
            <a:ext cx="228600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3467100" y="2171700"/>
            <a:ext cx="3657600" cy="2819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724</Words>
  <Application>Microsoft Office PowerPoint</Application>
  <PresentationFormat>On-screen Show (4:3)</PresentationFormat>
  <Paragraphs>195</Paragraphs>
  <Slides>20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High Resolution Fully Coupled Forecasts of Typhoons during ITOP</vt:lpstr>
      <vt:lpstr>Real Time Coupled Modeling Setup</vt:lpstr>
      <vt:lpstr>Slide 3</vt:lpstr>
      <vt:lpstr>UMCM-gfs    SST and Reflectivity</vt:lpstr>
      <vt:lpstr>UMCM-gfs    SWH and Reflectivity</vt:lpstr>
      <vt:lpstr>Wave direction different from wind direction</vt:lpstr>
      <vt:lpstr>Verification Cases</vt:lpstr>
      <vt:lpstr>Track and Intensity</vt:lpstr>
      <vt:lpstr>Verification of rain</vt:lpstr>
      <vt:lpstr>Verification of surface wind</vt:lpstr>
      <vt:lpstr>Verification of surface winds II: SFMR</vt:lpstr>
      <vt:lpstr>Verification of cold wake</vt:lpstr>
      <vt:lpstr>Verification of Cold Wake: Vertical Structure</vt:lpstr>
      <vt:lpstr>Slide 14</vt:lpstr>
      <vt:lpstr>Slide 15</vt:lpstr>
      <vt:lpstr>Slide 16</vt:lpstr>
      <vt:lpstr>Anticipation of Wave Model Verification</vt:lpstr>
      <vt:lpstr>Slide 18</vt:lpstr>
      <vt:lpstr>Slide 19</vt:lpstr>
      <vt:lpstr>Data and Analysis Plan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Resolution Fully Coupled, Multi Model Forecasts of Typhoons during ITOP</dc:title>
  <dc:creator>Wongka</dc:creator>
  <cp:lastModifiedBy>Wongka</cp:lastModifiedBy>
  <cp:revision>45</cp:revision>
  <dcterms:created xsi:type="dcterms:W3CDTF">2011-05-16T05:34:57Z</dcterms:created>
  <dcterms:modified xsi:type="dcterms:W3CDTF">2011-05-18T06:45:23Z</dcterms:modified>
</cp:coreProperties>
</file>