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wdp" ContentType="image/vnd.ms-photo"/>
  <Default Extension="png" ContentType="image/png"/>
  <Default Extension="bin" ContentType="application/vnd.openxmlformats-officedocument.presentationml.printerSettings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1"/>
  </p:notesMasterIdLst>
  <p:sldIdLst>
    <p:sldId id="298" r:id="rId3"/>
    <p:sldId id="370" r:id="rId4"/>
    <p:sldId id="273" r:id="rId5"/>
    <p:sldId id="274" r:id="rId6"/>
    <p:sldId id="293" r:id="rId7"/>
    <p:sldId id="275" r:id="rId8"/>
    <p:sldId id="276" r:id="rId9"/>
    <p:sldId id="294" r:id="rId10"/>
    <p:sldId id="277" r:id="rId11"/>
    <p:sldId id="278" r:id="rId12"/>
    <p:sldId id="279" r:id="rId13"/>
    <p:sldId id="280" r:id="rId14"/>
    <p:sldId id="281" r:id="rId15"/>
    <p:sldId id="282" r:id="rId16"/>
    <p:sldId id="295" r:id="rId17"/>
    <p:sldId id="283" r:id="rId18"/>
    <p:sldId id="297" r:id="rId19"/>
    <p:sldId id="296" r:id="rId20"/>
    <p:sldId id="284" r:id="rId21"/>
    <p:sldId id="285" r:id="rId22"/>
    <p:sldId id="286" r:id="rId23"/>
    <p:sldId id="288" r:id="rId24"/>
    <p:sldId id="260" r:id="rId25"/>
    <p:sldId id="261" r:id="rId26"/>
    <p:sldId id="262" r:id="rId27"/>
    <p:sldId id="258" r:id="rId28"/>
    <p:sldId id="346" r:id="rId29"/>
    <p:sldId id="299" r:id="rId30"/>
    <p:sldId id="300" r:id="rId31"/>
    <p:sldId id="365" r:id="rId32"/>
    <p:sldId id="302" r:id="rId33"/>
    <p:sldId id="371" r:id="rId34"/>
    <p:sldId id="303" r:id="rId35"/>
    <p:sldId id="372" r:id="rId36"/>
    <p:sldId id="304" r:id="rId37"/>
    <p:sldId id="345" r:id="rId38"/>
    <p:sldId id="369" r:id="rId39"/>
    <p:sldId id="305" r:id="rId40"/>
    <p:sldId id="306" r:id="rId41"/>
    <p:sldId id="368" r:id="rId42"/>
    <p:sldId id="307" r:id="rId43"/>
    <p:sldId id="308" r:id="rId44"/>
    <p:sldId id="309" r:id="rId45"/>
    <p:sldId id="314" r:id="rId46"/>
    <p:sldId id="347" r:id="rId47"/>
    <p:sldId id="367" r:id="rId48"/>
    <p:sldId id="366" r:id="rId49"/>
    <p:sldId id="348" r:id="rId50"/>
    <p:sldId id="349" r:id="rId51"/>
    <p:sldId id="350" r:id="rId52"/>
    <p:sldId id="351" r:id="rId53"/>
    <p:sldId id="352" r:id="rId54"/>
    <p:sldId id="353" r:id="rId55"/>
    <p:sldId id="354" r:id="rId56"/>
    <p:sldId id="355" r:id="rId57"/>
    <p:sldId id="356" r:id="rId58"/>
    <p:sldId id="357" r:id="rId59"/>
    <p:sldId id="358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83" autoAdjust="0"/>
    <p:restoredTop sz="99040" autoAdjust="0"/>
  </p:normalViewPr>
  <p:slideViewPr>
    <p:cSldViewPr>
      <p:cViewPr>
        <p:scale>
          <a:sx n="150" d="100"/>
          <a:sy n="150" d="100"/>
        </p:scale>
        <p:origin x="840" y="10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viewProps" Target="viewProps.xml"/><Relationship Id="rId60" Type="http://schemas.openxmlformats.org/officeDocument/2006/relationships/slide" Target="slides/slide58.xml"/><Relationship Id="rId39" Type="http://schemas.openxmlformats.org/officeDocument/2006/relationships/slide" Target="slides/slide37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slide" Target="slides/slide48.xml"/><Relationship Id="rId63" Type="http://schemas.openxmlformats.org/officeDocument/2006/relationships/presProps" Target="presProps.xml"/><Relationship Id="rId17" Type="http://schemas.openxmlformats.org/officeDocument/2006/relationships/slide" Target="slides/slide15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58" Type="http://schemas.openxmlformats.org/officeDocument/2006/relationships/slide" Target="slides/slide56.xml"/><Relationship Id="rId42" Type="http://schemas.openxmlformats.org/officeDocument/2006/relationships/slide" Target="slides/slide40.xml"/><Relationship Id="rId6" Type="http://schemas.openxmlformats.org/officeDocument/2006/relationships/slide" Target="slides/slide4.xml"/><Relationship Id="rId49" Type="http://schemas.openxmlformats.org/officeDocument/2006/relationships/slide" Target="slides/slide47.xml"/><Relationship Id="rId44" Type="http://schemas.openxmlformats.org/officeDocument/2006/relationships/slide" Target="slides/slide42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57" Type="http://schemas.openxmlformats.org/officeDocument/2006/relationships/slide" Target="slides/slide55.xml"/><Relationship Id="rId59" Type="http://schemas.openxmlformats.org/officeDocument/2006/relationships/slide" Target="slides/slide57.xml"/><Relationship Id="rId35" Type="http://schemas.openxmlformats.org/officeDocument/2006/relationships/slide" Target="slides/slide33.xml"/><Relationship Id="rId51" Type="http://schemas.openxmlformats.org/officeDocument/2006/relationships/slide" Target="slides/slide49.xml"/><Relationship Id="rId55" Type="http://schemas.openxmlformats.org/officeDocument/2006/relationships/slide" Target="slides/slide5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62" Type="http://schemas.openxmlformats.org/officeDocument/2006/relationships/printerSettings" Target="printerSettings/printerSettings1.bin"/><Relationship Id="rId66" Type="http://schemas.openxmlformats.org/officeDocument/2006/relationships/tableStyles" Target="tableStyles.xml"/><Relationship Id="rId36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56" Type="http://schemas.openxmlformats.org/officeDocument/2006/relationships/slide" Target="slides/slide54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slide" Target="slides/slide50.xml"/><Relationship Id="rId65" Type="http://schemas.openxmlformats.org/officeDocument/2006/relationships/theme" Target="theme/theme1.xml"/><Relationship Id="rId54" Type="http://schemas.openxmlformats.org/officeDocument/2006/relationships/slide" Target="slides/slide52.xml"/><Relationship Id="rId12" Type="http://schemas.openxmlformats.org/officeDocument/2006/relationships/slide" Target="slides/slide10.xml"/><Relationship Id="rId3" Type="http://schemas.openxmlformats.org/officeDocument/2006/relationships/slide" Target="slides/slide1.xml"/><Relationship Id="rId23" Type="http://schemas.openxmlformats.org/officeDocument/2006/relationships/slide" Target="slides/slide21.xml"/><Relationship Id="rId61" Type="http://schemas.openxmlformats.org/officeDocument/2006/relationships/notesMaster" Target="notesMasters/notesMaster1.xml"/><Relationship Id="rId53" Type="http://schemas.openxmlformats.org/officeDocument/2006/relationships/slide" Target="slides/slide51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D682C1-DD50-467B-9383-917B77ADDB3B}" type="datetimeFigureOut">
              <a:rPr lang="en-US" smtClean="0"/>
              <a:pPr/>
              <a:t>5/18/11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C83E2-C332-46FE-BAE9-453EAABFCF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41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5DE81-813C-4864-A340-347A5320EE97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5DE81-813C-4864-A340-347A5320EE97}" type="slidenum">
              <a:rPr lang="en-US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5DE81-813C-4864-A340-347A5320EE97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85DE81-813C-4864-A340-347A5320EE97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7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7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8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8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86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749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23828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69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7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772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75757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1267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04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1782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72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11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274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3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30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017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0839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596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544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35977"/>
            </a:gs>
            <a:gs pos="100000">
              <a:srgbClr val="035977">
                <a:gamma/>
                <a:shade val="46275"/>
                <a:invGamma/>
              </a:srgbClr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2" descr="ocean light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4325"/>
            <a:ext cx="9526588" cy="739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8494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CFAB7"/>
          </a:solidFill>
          <a:latin typeface="Times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FCFAB7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2800">
          <a:solidFill>
            <a:srgbClr val="FCFAB7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FCFAB7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FCFAB7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CFAB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6" name="Picture 2" descr="oceanlight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325" y="-265113"/>
            <a:ext cx="9669463" cy="737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2322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5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Relationship Id="rId3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microsoft.com/office/2007/relationships/hdphoto" Target="../media/hdphoto1.wdp"/><Relationship Id="rId5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3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3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2.jpeg"/><Relationship Id="rId3" Type="http://schemas.microsoft.com/office/2007/relationships/hdphoto" Target="../media/hdphoto1.wdp"/><Relationship Id="rId5" Type="http://schemas.microsoft.com/office/2007/relationships/hdphoto" Target="../media/hdphoto2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ChangeArrowheads="1"/>
          </p:cNvSpPr>
          <p:nvPr/>
        </p:nvSpPr>
        <p:spPr bwMode="auto">
          <a:xfrm>
            <a:off x="381000" y="2514600"/>
            <a:ext cx="4089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FFCC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Jim </a:t>
            </a:r>
            <a:r>
              <a:rPr lang="en-US" sz="2400" dirty="0">
                <a:solidFill>
                  <a:srgbClr val="FFFFFF"/>
                </a:solidFill>
              </a:rPr>
              <a:t>Price, </a:t>
            </a:r>
            <a:r>
              <a:rPr lang="en-US" sz="2400" dirty="0" smtClean="0">
                <a:solidFill>
                  <a:srgbClr val="FFFFFF"/>
                </a:solidFill>
              </a:rPr>
              <a:t>WHOI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for ITOP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FFFFFF"/>
                </a:solidFill>
              </a:rPr>
              <a:t>Santa Fe, May 2011</a:t>
            </a:r>
            <a:endParaRPr lang="en-US" sz="2400" dirty="0">
              <a:solidFill>
                <a:srgbClr val="FFFFFF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i="1" dirty="0">
              <a:solidFill>
                <a:srgbClr val="FFFFCC"/>
              </a:solidFill>
            </a:endParaRP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73798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aspects of the ocean response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typhoon </a:t>
            </a:r>
            <a:r>
              <a:rPr lang="en-US" sz="32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Megi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--- very small, but very intense</a:t>
            </a:r>
            <a:endParaRPr lang="en-US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16423" name="Picture 7" descr="logo_sm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31193"/>
            <a:ext cx="1305162" cy="120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4" name="Picture 8" descr="onr150dp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944909"/>
            <a:ext cx="1883664" cy="84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11" y="2133600"/>
            <a:ext cx="3998671" cy="3832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0646" y="5988632"/>
            <a:ext cx="2843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Megi</a:t>
            </a:r>
            <a:r>
              <a:rPr lang="en-US" sz="1200" dirty="0" smtClean="0"/>
              <a:t>, 18 Oct 2010, by NASA </a:t>
            </a:r>
            <a:r>
              <a:rPr lang="en-US" sz="1200" dirty="0" err="1" smtClean="0"/>
              <a:t>SeaWIFS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8112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4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42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7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13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152400"/>
            <a:ext cx="4162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apparent onset of seasonal cooling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0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503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4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8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4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96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ChangeArrowheads="1"/>
          </p:cNvSpPr>
          <p:nvPr/>
        </p:nvSpPr>
        <p:spPr bwMode="auto">
          <a:xfrm>
            <a:off x="381000" y="1981200"/>
            <a:ext cx="40894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1)  Review SST maps to estimate               the cooling response to 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r>
              <a:rPr lang="en-US" sz="2000" dirty="0">
                <a:solidFill>
                  <a:srgbClr val="FFFFFF"/>
                </a:solidFill>
              </a:rPr>
              <a:t>.</a:t>
            </a:r>
            <a:endParaRPr lang="en-US" sz="2000" dirty="0" smtClean="0">
              <a:solidFill>
                <a:srgbClr val="FFFFFF"/>
              </a:solidFill>
            </a:endParaRP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rabicParenR"/>
            </a:pPr>
            <a:endParaRPr lang="en-US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2)  Eric’s first analysis of </a:t>
            </a:r>
            <a:r>
              <a:rPr lang="en-US" sz="2000" dirty="0" err="1" smtClean="0">
                <a:solidFill>
                  <a:srgbClr val="FFFFFF"/>
                </a:solidFill>
              </a:rPr>
              <a:t>Megi’s</a:t>
            </a:r>
            <a:r>
              <a:rPr lang="en-US" sz="2000" dirty="0" smtClean="0">
                <a:solidFill>
                  <a:srgbClr val="FFFFFF"/>
                </a:solidFill>
              </a:rPr>
              <a:t> winds, and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3)  an ocean model simulation made from these winds,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4) suggests a few of the ways that the 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r>
              <a:rPr lang="en-US" sz="2000" dirty="0" smtClean="0">
                <a:solidFill>
                  <a:srgbClr val="FFFFFF"/>
                </a:solidFill>
              </a:rPr>
              <a:t> case may be new and different.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FFFFFF"/>
                </a:solidFill>
              </a:rPr>
              <a:t>5) A to-do list.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AutoNum type="arabicParenR" startAt="4"/>
            </a:pPr>
            <a:endParaRPr lang="en-US" sz="2000" dirty="0">
              <a:solidFill>
                <a:srgbClr val="FFFFCC"/>
              </a:solidFill>
            </a:endParaRPr>
          </a:p>
        </p:txBody>
      </p:sp>
      <p:sp>
        <p:nvSpPr>
          <p:cNvPr id="316420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73798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aspects of the ocean response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typhoon </a:t>
            </a:r>
            <a:r>
              <a:rPr lang="en-US" sz="32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Megi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--- very small, but very intense</a:t>
            </a:r>
            <a:endParaRPr lang="en-US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111" y="2133600"/>
            <a:ext cx="3998671" cy="38325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0646" y="5988632"/>
            <a:ext cx="2843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Megi</a:t>
            </a:r>
            <a:r>
              <a:rPr lang="en-US" sz="1200" dirty="0" smtClean="0"/>
              <a:t>, 18 Oct 2010, by NASA </a:t>
            </a:r>
            <a:r>
              <a:rPr lang="en-US" sz="1200" dirty="0" err="1" smtClean="0"/>
              <a:t>SeaWIFS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0004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96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93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0800" y="152400"/>
            <a:ext cx="4390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an average over three days pre-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10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4600" y="152400"/>
            <a:ext cx="4504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an average over three days post-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85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148828"/>
            <a:ext cx="47701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SST change, post-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r>
              <a:rPr lang="en-US" sz="2000" dirty="0" smtClean="0">
                <a:solidFill>
                  <a:srgbClr val="FFFFFF"/>
                </a:solidFill>
              </a:rPr>
              <a:t> minus pre-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1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209800" y="176784"/>
            <a:ext cx="5437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SST cooling sampled across the wake of 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38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22392" y="438217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Fanapi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?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" name="Straight Arrow Connector 4"/>
          <p:cNvCxnSpPr>
            <a:stCxn id="3" idx="3"/>
          </p:cNvCxnSpPr>
          <p:nvPr/>
        </p:nvCxnSpPr>
        <p:spPr>
          <a:xfrm flipV="1">
            <a:off x="6440619" y="4159880"/>
            <a:ext cx="200973" cy="406956"/>
          </a:xfrm>
          <a:prstGeom prst="straightConnector1">
            <a:avLst/>
          </a:prstGeom>
          <a:ln w="22225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209800" y="176784"/>
            <a:ext cx="54378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SST cooling sampled across the wake of 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91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1371600"/>
            <a:ext cx="2263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Eric DA’s first-cut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wind speed analysis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95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00400" y="152400"/>
            <a:ext cx="30219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wind speed radial profile 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9000" y="762000"/>
            <a:ext cx="251460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38600" y="1905000"/>
            <a:ext cx="3025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a very small radius to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maximum winds, R = 13 km 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43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62600" y="26670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90"/>
                </a:solidFill>
              </a:rPr>
              <a:t>Fanapi’s</a:t>
            </a:r>
            <a:r>
              <a:rPr lang="en-US" dirty="0" smtClean="0">
                <a:solidFill>
                  <a:srgbClr val="000090"/>
                </a:solidFill>
              </a:rPr>
              <a:t>    track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76200"/>
            <a:ext cx="5066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RSS MW + IR OI, L4 GHSST; daily at 9 km</a:t>
            </a:r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5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8131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FFFFFF"/>
                </a:solidFill>
              </a:rPr>
              <a:t>a comparison of Frances (2004) and </a:t>
            </a:r>
            <a:r>
              <a:rPr lang="en-US" sz="2800" i="1" dirty="0" err="1" smtClean="0">
                <a:solidFill>
                  <a:srgbClr val="FFFFFF"/>
                </a:solidFill>
              </a:rPr>
              <a:t>Megi</a:t>
            </a:r>
            <a:r>
              <a:rPr lang="en-US" sz="2800" i="1" dirty="0" smtClean="0">
                <a:solidFill>
                  <a:srgbClr val="FFFFFF"/>
                </a:solidFill>
              </a:rPr>
              <a:t> (2010) </a:t>
            </a:r>
            <a:endParaRPr lang="en-US" sz="2800" i="1" dirty="0">
              <a:solidFill>
                <a:srgbClr val="FFFFFF"/>
              </a:solidFill>
            </a:endParaRP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417514" y="1168987"/>
            <a:ext cx="395492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                                  Frances   </a:t>
            </a:r>
            <a:r>
              <a:rPr lang="en-US" dirty="0" err="1" smtClean="0">
                <a:solidFill>
                  <a:srgbClr val="FFFFFF"/>
                </a:solidFill>
              </a:rPr>
              <a:t>Megi</a:t>
            </a:r>
            <a:endParaRPr lang="en-US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trans speed, U, m/s         6          7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typhoon radius, R, km    35        13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stress,</a:t>
            </a:r>
            <a:r>
              <a:rPr lang="en-US" dirty="0" smtClean="0">
                <a:solidFill>
                  <a:srgbClr val="FFFFFF"/>
                </a:solidFill>
                <a:latin typeface="Symbol" pitchFamily="18" charset="2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Symbol" pitchFamily="18" charset="2"/>
              </a:rPr>
              <a:t>tau,</a:t>
            </a:r>
            <a:r>
              <a:rPr lang="en-US" dirty="0" smtClean="0">
                <a:solidFill>
                  <a:srgbClr val="FFFFFF"/>
                </a:solidFill>
                <a:latin typeface="Symbol" pitchFamily="18" charset="2"/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Pa                  6         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ml thickness, h, m          70         </a:t>
            </a:r>
            <a:r>
              <a:rPr lang="en-US" dirty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rotation, 2</a:t>
            </a:r>
            <a:r>
              <a:rPr lang="en-US" dirty="0" smtClean="0">
                <a:solidFill>
                  <a:srgbClr val="FFFFFF"/>
                </a:solidFill>
                <a:latin typeface="Symbol" pitchFamily="18" charset="2"/>
              </a:rPr>
              <a:t>pi</a:t>
            </a:r>
            <a:r>
              <a:rPr lang="en-US" dirty="0" smtClean="0">
                <a:solidFill>
                  <a:srgbClr val="FFFFFF"/>
                </a:solidFill>
              </a:rPr>
              <a:t> / f, days      1.3       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1.6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CFAB7"/>
              </a:solidFill>
            </a:endParaRP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5029200" y="1220919"/>
            <a:ext cx="53340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                                   Frances  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egi</a:t>
            </a:r>
            <a:endParaRPr lang="en-US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non-d </a:t>
            </a:r>
            <a:r>
              <a:rPr lang="en-US" dirty="0">
                <a:solidFill>
                  <a:srgbClr val="FFFFFF"/>
                </a:solidFill>
              </a:rPr>
              <a:t>storm speed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S = U</a:t>
            </a:r>
            <a:r>
              <a:rPr lang="en-US" sz="2000" dirty="0">
                <a:solidFill>
                  <a:srgbClr val="FFFFFF"/>
                </a:solidFill>
              </a:rPr>
              <a:t>/</a:t>
            </a:r>
            <a:r>
              <a:rPr lang="en-US" dirty="0">
                <a:solidFill>
                  <a:srgbClr val="FFFFFF"/>
                </a:solidFill>
              </a:rPr>
              <a:t>2 R f </a:t>
            </a:r>
            <a:r>
              <a:rPr lang="en-US" dirty="0" smtClean="0">
                <a:solidFill>
                  <a:srgbClr val="FFFFFF"/>
                </a:solidFill>
              </a:rPr>
              <a:t>                   1.4         6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ml Burger </a:t>
            </a:r>
            <a:r>
              <a:rPr lang="en-US" dirty="0">
                <a:solidFill>
                  <a:srgbClr val="FFFFFF"/>
                </a:solidFill>
              </a:rPr>
              <a:t>number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B = </a:t>
            </a:r>
            <a:r>
              <a:rPr lang="en-US" dirty="0" err="1">
                <a:solidFill>
                  <a:srgbClr val="FFFFFF"/>
                </a:solidFill>
              </a:rPr>
              <a:t>g'h</a:t>
            </a:r>
            <a:r>
              <a:rPr lang="en-US" sz="2000" dirty="0">
                <a:solidFill>
                  <a:srgbClr val="FFFFFF"/>
                </a:solidFill>
              </a:rPr>
              <a:t>/</a:t>
            </a:r>
            <a:r>
              <a:rPr lang="en-US" dirty="0">
                <a:solidFill>
                  <a:srgbClr val="FFFFFF"/>
                </a:solidFill>
              </a:rPr>
              <a:t>4 </a:t>
            </a:r>
            <a:r>
              <a:rPr lang="en-US" dirty="0" smtClean="0">
                <a:solidFill>
                  <a:srgbClr val="FFFFFF"/>
                </a:solidFill>
              </a:rPr>
              <a:t>R  f                0.6         8 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7446" name="Picture 6" descr="frances_1915_20042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44849"/>
            <a:ext cx="47879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47" name="AutoShape 7"/>
          <p:cNvSpPr>
            <a:spLocks noChangeArrowheads="1"/>
          </p:cNvSpPr>
          <p:nvPr/>
        </p:nvSpPr>
        <p:spPr bwMode="auto">
          <a:xfrm>
            <a:off x="4358566" y="2049776"/>
            <a:ext cx="442744" cy="190500"/>
          </a:xfrm>
          <a:prstGeom prst="rightArrow">
            <a:avLst>
              <a:gd name="adj1" fmla="val 50000"/>
              <a:gd name="adj2" fmla="val 75833"/>
            </a:avLst>
          </a:prstGeom>
          <a:solidFill>
            <a:srgbClr val="FF0000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CFAB7"/>
              </a:solidFill>
              <a:latin typeface="Arial Unicode MS" pitchFamily="34" charset="-128"/>
            </a:endParaRPr>
          </a:p>
        </p:txBody>
      </p:sp>
      <p:sp>
        <p:nvSpPr>
          <p:cNvPr id="317450" name="Text Box 10"/>
          <p:cNvSpPr txBox="1">
            <a:spLocks noChangeArrowheads="1"/>
          </p:cNvSpPr>
          <p:nvPr/>
        </p:nvSpPr>
        <p:spPr bwMode="auto">
          <a:xfrm>
            <a:off x="546100" y="6178611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Frances, 1 Sep 2004</a:t>
            </a:r>
          </a:p>
        </p:txBody>
      </p:sp>
      <p:sp>
        <p:nvSpPr>
          <p:cNvPr id="317451" name="Text Box 11"/>
          <p:cNvSpPr txBox="1">
            <a:spLocks noChangeArrowheads="1"/>
          </p:cNvSpPr>
          <p:nvPr/>
        </p:nvSpPr>
        <p:spPr bwMode="auto">
          <a:xfrm>
            <a:off x="5722588" y="6423912"/>
            <a:ext cx="3290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</a:rPr>
              <a:t>these images are from NASA </a:t>
            </a:r>
            <a:r>
              <a:rPr lang="en-US" sz="1400" i="1" dirty="0" err="1">
                <a:solidFill>
                  <a:srgbClr val="FFFFFF"/>
                </a:solidFill>
              </a:rPr>
              <a:t>SeaWIFS</a:t>
            </a:r>
            <a:endParaRPr lang="en-US" sz="1400" i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95" y="3377160"/>
            <a:ext cx="3132874" cy="3002755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797433" y="5997056"/>
            <a:ext cx="2069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</a:rPr>
              <a:t>Megi</a:t>
            </a:r>
            <a:r>
              <a:rPr lang="en-US" dirty="0">
                <a:solidFill>
                  <a:srgbClr val="FFFFFF"/>
                </a:solidFill>
              </a:rPr>
              <a:t>, 17 Oct 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1909" y="2501981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2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07107" y="2501980"/>
            <a:ext cx="404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2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152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85800" y="152400"/>
            <a:ext cx="1447800" cy="381000"/>
          </a:xfrm>
          <a:prstGeom prst="wedgeRoundRectCallout">
            <a:avLst>
              <a:gd name="adj1" fmla="val -20833"/>
              <a:gd name="adj2" fmla="val 90834"/>
              <a:gd name="adj3" fmla="val 16667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4038600" y="1752600"/>
            <a:ext cx="152400" cy="152400"/>
          </a:xfrm>
          <a:prstGeom prst="star5">
            <a:avLst/>
          </a:prstGeom>
          <a:solidFill>
            <a:srgbClr val="FF0000"/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299430" y="14029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8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916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57400" y="48768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90"/>
                </a:solidFill>
              </a:rPr>
              <a:t>Megi’s</a:t>
            </a:r>
            <a:r>
              <a:rPr lang="en-US" dirty="0" smtClean="0">
                <a:solidFill>
                  <a:srgbClr val="000090"/>
                </a:solidFill>
              </a:rPr>
              <a:t> wind changed direction considerably </a:t>
            </a:r>
            <a:r>
              <a:rPr lang="en-US" dirty="0">
                <a:solidFill>
                  <a:srgbClr val="000090"/>
                </a:solidFill>
              </a:rPr>
              <a:t>faster </a:t>
            </a:r>
            <a:endParaRPr lang="en-US" dirty="0" smtClean="0">
              <a:solidFill>
                <a:srgbClr val="000090"/>
              </a:solidFill>
            </a:endParaRPr>
          </a:p>
          <a:p>
            <a:pPr algn="ctr"/>
            <a:r>
              <a:rPr lang="en-US" dirty="0" smtClean="0">
                <a:solidFill>
                  <a:srgbClr val="000090"/>
                </a:solidFill>
              </a:rPr>
              <a:t>than the ocean current rotated </a:t>
            </a:r>
            <a:r>
              <a:rPr lang="en-US" dirty="0" err="1" smtClean="0">
                <a:solidFill>
                  <a:srgbClr val="000090"/>
                </a:solidFill>
              </a:rPr>
              <a:t>inertially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79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5363739"/>
            <a:ext cx="746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             max cooling =      0.8 C                         1.1+-0.2 C                   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          max at x  =           30  km       vs.           50 +- 20 km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             half width =         160 km                     240 +- 30 km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This wake is slightly weaker and narrower than </a:t>
            </a:r>
            <a:r>
              <a:rPr lang="en-US" dirty="0" smtClean="0">
                <a:solidFill>
                  <a:srgbClr val="FFFFFF"/>
                </a:solidFill>
              </a:rPr>
              <a:t>is the </a:t>
            </a:r>
            <a:r>
              <a:rPr lang="en-US" dirty="0" smtClean="0">
                <a:solidFill>
                  <a:srgbClr val="FFFFFF"/>
                </a:solidFill>
              </a:rPr>
              <a:t>observed wake.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73096" y="143994"/>
            <a:ext cx="4436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SST(t, x) from 3DPWP model of 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6096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609600" y="6248400"/>
            <a:ext cx="609600" cy="2286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4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3096" y="143994"/>
            <a:ext cx="4436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SST(t, x) from 3DPWP model of </a:t>
            </a:r>
            <a:r>
              <a:rPr lang="en-US" sz="2000" dirty="0" err="1" smtClean="0">
                <a:solidFill>
                  <a:srgbClr val="FFFFFF"/>
                </a:solidFill>
              </a:rPr>
              <a:t>Megi</a:t>
            </a:r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762000"/>
            <a:ext cx="6096000" cy="4572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495800" y="1143000"/>
            <a:ext cx="0" cy="3657600"/>
          </a:xfrm>
          <a:prstGeom prst="line">
            <a:avLst/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486400" y="1143000"/>
            <a:ext cx="0" cy="3657600"/>
          </a:xfrm>
          <a:prstGeom prst="line">
            <a:avLst/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876800" y="1143000"/>
            <a:ext cx="0" cy="3657600"/>
          </a:xfrm>
          <a:prstGeom prst="line">
            <a:avLst/>
          </a:prstGeom>
          <a:ln>
            <a:solidFill>
              <a:schemeClr val="tx1">
                <a:lumMod val="1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09800" y="5715000"/>
            <a:ext cx="5157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slice through the solution at x = 0, 30 and 90 km.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60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391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1601" y="882134"/>
            <a:ext cx="3852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T(t; z) and S(t; z) along the track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9020" y="5410200"/>
            <a:ext cx="4737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FF"/>
                </a:solidFill>
              </a:rPr>
              <a:t>modest cooling, here about 0.7 C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FF"/>
                </a:solidFill>
              </a:rPr>
              <a:t>large upwelling/inertial pumping, ~ 50 m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FF"/>
                </a:solidFill>
              </a:rPr>
              <a:t>mixing within the stratified transition layer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4495803" cy="3371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495800" cy="33718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53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21601" y="882134"/>
            <a:ext cx="3852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T(t; z) and S(t; z) along the track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9020" y="5410200"/>
            <a:ext cx="4737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FF"/>
                </a:solidFill>
              </a:rPr>
              <a:t>modest cooling, about 0.7 C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FF"/>
                </a:solidFill>
              </a:rPr>
              <a:t>large upwelling/inertial pumping, ~ 40 m</a:t>
            </a:r>
          </a:p>
          <a:p>
            <a:pPr marL="342900" indent="-342900">
              <a:buAutoNum type="arabicParenR"/>
            </a:pPr>
            <a:r>
              <a:rPr lang="en-US" dirty="0" smtClean="0">
                <a:solidFill>
                  <a:srgbClr val="FFFFFF"/>
                </a:solidFill>
              </a:rPr>
              <a:t>mixing within the stratified transition layer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600200"/>
            <a:ext cx="4495803" cy="3371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495800" cy="337185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235954" y="1981200"/>
            <a:ext cx="1891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shear-driven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diapycnal</a:t>
            </a:r>
            <a:r>
              <a:rPr lang="en-US" dirty="0" smtClean="0">
                <a:solidFill>
                  <a:srgbClr val="000090"/>
                </a:solidFill>
              </a:rPr>
              <a:t> mixing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858000" y="2286000"/>
            <a:ext cx="304800" cy="228600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993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421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228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5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63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4343400" y="1752600"/>
            <a:ext cx="381000" cy="838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828800" y="3200400"/>
            <a:ext cx="5188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significant phase shift within the first half-cycle(!)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78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0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152400"/>
            <a:ext cx="1313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66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33" y="2209800"/>
            <a:ext cx="3124149" cy="2994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9800" y="5257800"/>
            <a:ext cx="2843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Megi</a:t>
            </a:r>
            <a:r>
              <a:rPr lang="en-US" sz="1200" dirty="0" smtClean="0"/>
              <a:t>, 18 Oct 2010, by NASA </a:t>
            </a:r>
            <a:r>
              <a:rPr lang="en-US" sz="1200" dirty="0" err="1" smtClean="0"/>
              <a:t>SeaWIFS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1752600"/>
            <a:ext cx="5288692" cy="71404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en-US" sz="2000" dirty="0" smtClean="0"/>
              <a:t>A (preliminary) </a:t>
            </a:r>
            <a:r>
              <a:rPr lang="en-US" sz="2000" dirty="0" err="1" smtClean="0"/>
              <a:t>ta-da</a:t>
            </a:r>
            <a:r>
              <a:rPr lang="en-US" sz="2000" dirty="0" smtClean="0"/>
              <a:t> list:</a:t>
            </a:r>
          </a:p>
          <a:p>
            <a:pPr lvl="0"/>
            <a:endParaRPr lang="en-US" dirty="0" smtClean="0">
              <a:solidFill>
                <a:srgbClr val="FFFFFF"/>
              </a:solidFill>
            </a:endParaRP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1) </a:t>
            </a:r>
            <a:r>
              <a:rPr lang="en-US" dirty="0" err="1" smtClean="0">
                <a:solidFill>
                  <a:srgbClr val="FFFFFF"/>
                </a:solidFill>
              </a:rPr>
              <a:t>Megi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caused fairly modest SST cooling, </a:t>
            </a:r>
            <a:r>
              <a:rPr lang="en-US" dirty="0" smtClean="0">
                <a:solidFill>
                  <a:srgbClr val="FFFFFF"/>
                </a:solidFill>
              </a:rPr>
              <a:t>~1C</a:t>
            </a:r>
            <a:r>
              <a:rPr lang="en-US" dirty="0">
                <a:solidFill>
                  <a:srgbClr val="FFFFFF"/>
                </a:solidFill>
              </a:rPr>
              <a:t>, </a:t>
            </a:r>
          </a:p>
          <a:p>
            <a:pPr lvl="0"/>
            <a:r>
              <a:rPr lang="en-US" dirty="0">
                <a:solidFill>
                  <a:srgbClr val="FFFFFF"/>
                </a:solidFill>
              </a:rPr>
              <a:t>despite that wind speeds were very </a:t>
            </a:r>
            <a:r>
              <a:rPr lang="en-US" dirty="0" smtClean="0">
                <a:solidFill>
                  <a:srgbClr val="FFFFFF"/>
                </a:solidFill>
              </a:rPr>
              <a:t>high. </a:t>
            </a:r>
            <a:endParaRPr lang="en-US" dirty="0">
              <a:solidFill>
                <a:srgbClr val="FFFFFF"/>
              </a:solidFill>
            </a:endParaRPr>
          </a:p>
          <a:p>
            <a:endParaRPr lang="en-US" sz="1000" dirty="0"/>
          </a:p>
          <a:p>
            <a:r>
              <a:rPr lang="en-US" dirty="0" smtClean="0"/>
              <a:t>   i) </a:t>
            </a:r>
            <a:r>
              <a:rPr lang="en-US" dirty="0" err="1" smtClean="0"/>
              <a:t>Megi</a:t>
            </a:r>
            <a:r>
              <a:rPr lang="en-US" dirty="0" smtClean="0"/>
              <a:t> was very small and fast-moving,  S ~ 6,</a:t>
            </a:r>
          </a:p>
          <a:p>
            <a:endParaRPr lang="en-US" sz="800" dirty="0"/>
          </a:p>
          <a:p>
            <a:r>
              <a:rPr lang="en-US" dirty="0" smtClean="0"/>
              <a:t>   ii) the ocean T</a:t>
            </a:r>
            <a:r>
              <a:rPr lang="en-US" sz="1000" b="1" dirty="0" smtClean="0"/>
              <a:t>i</a:t>
            </a:r>
            <a:r>
              <a:rPr lang="en-US" dirty="0" smtClean="0"/>
              <a:t>(z) also played a part; </a:t>
            </a:r>
            <a:r>
              <a:rPr lang="en-US" dirty="0">
                <a:solidFill>
                  <a:srgbClr val="FFFFFF"/>
                </a:solidFill>
              </a:rPr>
              <a:t>large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        T</a:t>
            </a:r>
            <a:r>
              <a:rPr lang="en-US" sz="1000" b="1" dirty="0" smtClean="0">
                <a:solidFill>
                  <a:srgbClr val="FFFFFF"/>
                </a:solidFill>
              </a:rPr>
              <a:t>100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implies small cooling.</a:t>
            </a:r>
            <a:endParaRPr lang="en-US" dirty="0" smtClean="0"/>
          </a:p>
          <a:p>
            <a:endParaRPr lang="en-US" sz="1000" dirty="0" smtClean="0"/>
          </a:p>
          <a:p>
            <a:endParaRPr lang="en-US" sz="1000" dirty="0"/>
          </a:p>
          <a:p>
            <a:r>
              <a:rPr lang="en-US" dirty="0" smtClean="0"/>
              <a:t>2) Coupling between the surface layer and </a:t>
            </a:r>
          </a:p>
          <a:p>
            <a:r>
              <a:rPr lang="en-US" dirty="0" smtClean="0"/>
              <a:t>thermocline </a:t>
            </a:r>
            <a:r>
              <a:rPr lang="en-US" dirty="0"/>
              <a:t> </a:t>
            </a:r>
            <a:r>
              <a:rPr lang="en-US" dirty="0" smtClean="0"/>
              <a:t>was unusually strong,  B </a:t>
            </a:r>
            <a:r>
              <a:rPr lang="en-US" dirty="0"/>
              <a:t>~</a:t>
            </a:r>
            <a:r>
              <a:rPr lang="en-US" dirty="0" smtClean="0"/>
              <a:t> 8. This </a:t>
            </a:r>
          </a:p>
          <a:p>
            <a:r>
              <a:rPr lang="en-US" dirty="0" smtClean="0"/>
              <a:t>leads to:</a:t>
            </a:r>
          </a:p>
          <a:p>
            <a:endParaRPr lang="en-US" sz="1000" dirty="0"/>
          </a:p>
          <a:p>
            <a:r>
              <a:rPr lang="en-US" dirty="0"/>
              <a:t> </a:t>
            </a:r>
            <a:r>
              <a:rPr lang="en-US" dirty="0" smtClean="0"/>
              <a:t>  i) </a:t>
            </a:r>
            <a:r>
              <a:rPr lang="en-US" dirty="0"/>
              <a:t>large thermocline currents within  </a:t>
            </a:r>
            <a:r>
              <a:rPr lang="en-US" dirty="0" smtClean="0"/>
              <a:t>the first day,</a:t>
            </a:r>
          </a:p>
          <a:p>
            <a:endParaRPr lang="en-US" sz="800" dirty="0" smtClean="0"/>
          </a:p>
          <a:p>
            <a:r>
              <a:rPr lang="en-US" dirty="0"/>
              <a:t> </a:t>
            </a:r>
            <a:r>
              <a:rPr lang="en-US" dirty="0" smtClean="0"/>
              <a:t>  ii) large phase change in the vertical and large</a:t>
            </a:r>
          </a:p>
          <a:p>
            <a:r>
              <a:rPr lang="en-US" dirty="0"/>
              <a:t> </a:t>
            </a:r>
            <a:r>
              <a:rPr lang="en-US" dirty="0" smtClean="0"/>
              <a:t>           blue shift, and,</a:t>
            </a:r>
          </a:p>
          <a:p>
            <a:endParaRPr lang="en-US" sz="800" dirty="0" smtClean="0"/>
          </a:p>
          <a:p>
            <a:r>
              <a:rPr lang="en-US" dirty="0" smtClean="0"/>
              <a:t>   iii) shear-driven mixing within the interface layer.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73798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aspects of the ocean response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typhoon </a:t>
            </a:r>
            <a:r>
              <a:rPr lang="en-US" sz="32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Megi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--- very small, but very intense</a:t>
            </a:r>
            <a:endParaRPr lang="en-US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82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34418"/>
            <a:ext cx="8936736" cy="787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endParaRPr lang="en-US" dirty="0" smtClean="0"/>
          </a:p>
          <a:p>
            <a:pPr lvl="0"/>
            <a:endParaRPr lang="en-US" dirty="0">
              <a:solidFill>
                <a:srgbClr val="FFFFFF"/>
              </a:solidFill>
            </a:endParaRPr>
          </a:p>
          <a:p>
            <a:pPr lvl="0"/>
            <a:r>
              <a:rPr lang="en-US" sz="2000" dirty="0" smtClean="0">
                <a:solidFill>
                  <a:srgbClr val="FFFFFF"/>
                </a:solidFill>
              </a:rPr>
              <a:t>A (preliminary) to-do list:</a:t>
            </a:r>
          </a:p>
          <a:p>
            <a:pPr lvl="0"/>
            <a:endParaRPr lang="en-US" dirty="0">
              <a:solidFill>
                <a:srgbClr val="FFFFFF"/>
              </a:solidFill>
            </a:endParaRPr>
          </a:p>
          <a:p>
            <a:pPr marL="342900" lvl="0" indent="-342900">
              <a:buAutoNum type="arabicParenR"/>
            </a:pPr>
            <a:r>
              <a:rPr lang="en-US" dirty="0" smtClean="0">
                <a:solidFill>
                  <a:srgbClr val="FFFFFF"/>
                </a:solidFill>
              </a:rPr>
              <a:t>Send the </a:t>
            </a:r>
            <a:r>
              <a:rPr lang="en-US" dirty="0" err="1" smtClean="0">
                <a:solidFill>
                  <a:srgbClr val="FFFFFF"/>
                </a:solidFill>
              </a:rPr>
              <a:t>Matlab</a:t>
            </a:r>
            <a:r>
              <a:rPr lang="en-US" dirty="0" smtClean="0">
                <a:solidFill>
                  <a:srgbClr val="FFFFFF"/>
                </a:solidFill>
              </a:rPr>
              <a:t> SST image script and data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         to the ITOP server; model, too. </a:t>
            </a:r>
          </a:p>
          <a:p>
            <a:pPr lvl="0"/>
            <a:endParaRPr lang="en-US" dirty="0">
              <a:solidFill>
                <a:srgbClr val="FFFFFF"/>
              </a:solidFill>
            </a:endParaRPr>
          </a:p>
          <a:p>
            <a:pPr marL="342900" lvl="0" indent="-342900">
              <a:buAutoNum type="arabicParenR" startAt="2"/>
            </a:pPr>
            <a:r>
              <a:rPr lang="en-US" dirty="0" smtClean="0">
                <a:solidFill>
                  <a:srgbClr val="FFFFFF"/>
                </a:solidFill>
              </a:rPr>
              <a:t>Encourage a reliable wind stress field </a:t>
            </a:r>
          </a:p>
          <a:p>
            <a:pPr marL="342900" lvl="0" indent="-342900"/>
            <a:r>
              <a:rPr lang="en-US" dirty="0" smtClean="0">
                <a:solidFill>
                  <a:srgbClr val="FFFFFF"/>
                </a:solidFill>
              </a:rPr>
              <a:t>         for </a:t>
            </a:r>
            <a:r>
              <a:rPr lang="en-US" dirty="0" err="1" smtClean="0">
                <a:solidFill>
                  <a:srgbClr val="FFFFFF"/>
                </a:solidFill>
              </a:rPr>
              <a:t>Megi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lvl="0"/>
            <a:endParaRPr lang="en-US" dirty="0" smtClean="0">
              <a:solidFill>
                <a:srgbClr val="FFFFFF"/>
              </a:solidFill>
            </a:endParaRPr>
          </a:p>
          <a:p>
            <a:pPr marL="342900" lvl="0" indent="-342900">
              <a:buAutoNum type="arabicParenR" startAt="3"/>
            </a:pPr>
            <a:r>
              <a:rPr lang="en-US" dirty="0" smtClean="0">
                <a:solidFill>
                  <a:srgbClr val="FFFFFF"/>
                </a:solidFill>
              </a:rPr>
              <a:t>Analyze the inertial-internal wave wake made</a:t>
            </a:r>
          </a:p>
          <a:p>
            <a:pPr marL="342900" lvl="0" indent="-342900"/>
            <a:r>
              <a:rPr lang="en-US" dirty="0" smtClean="0">
                <a:solidFill>
                  <a:srgbClr val="FFFFFF"/>
                </a:solidFill>
              </a:rPr>
              <a:t>         by </a:t>
            </a:r>
            <a:r>
              <a:rPr lang="en-US" dirty="0" err="1" smtClean="0">
                <a:solidFill>
                  <a:srgbClr val="FFFFFF"/>
                </a:solidFill>
              </a:rPr>
              <a:t>Megi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</a:p>
          <a:p>
            <a:pPr marL="342900" lvl="0" indent="-342900">
              <a:buAutoNum type="arabicParenR" startAt="3"/>
            </a:pPr>
            <a:endParaRPr lang="en-US" dirty="0">
              <a:solidFill>
                <a:srgbClr val="FFFFFF"/>
              </a:solidFill>
            </a:endParaRPr>
          </a:p>
          <a:p>
            <a:pPr marL="342900" lvl="0" indent="-342900"/>
            <a:r>
              <a:rPr lang="en-US" dirty="0" smtClean="0">
                <a:solidFill>
                  <a:srgbClr val="FFFFFF"/>
                </a:solidFill>
              </a:rPr>
              <a:t>4)  Internal tides ..... add to the model?</a:t>
            </a:r>
          </a:p>
          <a:p>
            <a:pPr marL="342900" lvl="0" indent="-342900">
              <a:buAutoNum type="arabicParenR" startAt="3"/>
            </a:pPr>
            <a:endParaRPr lang="en-US" dirty="0">
              <a:solidFill>
                <a:srgbClr val="FFFFFF"/>
              </a:solidFill>
            </a:endParaRPr>
          </a:p>
          <a:p>
            <a:pPr marL="342900" lvl="0" indent="-342900">
              <a:buAutoNum type="arabicParenR" startAt="5"/>
            </a:pPr>
            <a:r>
              <a:rPr lang="en-US" dirty="0" smtClean="0">
                <a:solidFill>
                  <a:srgbClr val="FFFFFF"/>
                </a:solidFill>
              </a:rPr>
              <a:t>Can we understand the patterns in SST fields 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        at times other then typhoon passages? </a:t>
            </a:r>
          </a:p>
          <a:p>
            <a:endParaRPr lang="en-US" dirty="0" smtClean="0"/>
          </a:p>
          <a:p>
            <a:endParaRPr lang="en-US" sz="1000" dirty="0"/>
          </a:p>
          <a:p>
            <a:endParaRPr lang="en-US" sz="800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342900" indent="-342900">
              <a:buAutoNum type="arabicParenR"/>
            </a:pPr>
            <a:endParaRPr lang="en-US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73798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aspects of the ocean response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 typhoon </a:t>
            </a:r>
            <a:r>
              <a:rPr lang="en-US" sz="3200" i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Megi</a:t>
            </a:r>
            <a:r>
              <a:rPr lang="en-US" sz="3200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--- very small, but very intense</a:t>
            </a:r>
            <a:endParaRPr lang="en-US" sz="3200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24800" y="625271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433" y="2209800"/>
            <a:ext cx="3124149" cy="2994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9800" y="5334000"/>
            <a:ext cx="2843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Megi</a:t>
            </a:r>
            <a:r>
              <a:rPr lang="en-US" sz="1200" dirty="0" smtClean="0"/>
              <a:t>, 18 Oct 2010, by NASA </a:t>
            </a:r>
            <a:r>
              <a:rPr lang="en-US" sz="1200" dirty="0" err="1" smtClean="0"/>
              <a:t>SeaWIFS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26729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813184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FFFFFF"/>
                </a:solidFill>
              </a:rPr>
              <a:t>a comparison of Frances (2004) and </a:t>
            </a:r>
            <a:r>
              <a:rPr lang="en-US" sz="2800" i="1" dirty="0" err="1" smtClean="0">
                <a:solidFill>
                  <a:srgbClr val="FFFFFF"/>
                </a:solidFill>
              </a:rPr>
              <a:t>Megi</a:t>
            </a:r>
            <a:r>
              <a:rPr lang="en-US" sz="2800" i="1" dirty="0" smtClean="0">
                <a:solidFill>
                  <a:srgbClr val="FFFFFF"/>
                </a:solidFill>
              </a:rPr>
              <a:t> (2010) </a:t>
            </a:r>
            <a:endParaRPr lang="en-US" sz="2800" i="1" dirty="0">
              <a:solidFill>
                <a:srgbClr val="FFFFFF"/>
              </a:solidFill>
            </a:endParaRPr>
          </a:p>
        </p:txBody>
      </p:sp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417514" y="1168987"/>
            <a:ext cx="3954929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                                  Frances   </a:t>
            </a:r>
            <a:r>
              <a:rPr lang="en-US" dirty="0" err="1" smtClean="0">
                <a:solidFill>
                  <a:srgbClr val="FFFFFF"/>
                </a:solidFill>
              </a:rPr>
              <a:t>Megi</a:t>
            </a:r>
            <a:endParaRPr lang="en-US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trans speed, U, m/s         6          7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typhoon radius, R, km    35        13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stress,</a:t>
            </a:r>
            <a:r>
              <a:rPr lang="en-US" dirty="0" smtClean="0">
                <a:solidFill>
                  <a:srgbClr val="FFFFFF"/>
                </a:solidFill>
                <a:latin typeface="Symbol" pitchFamily="18" charset="2"/>
              </a:rPr>
              <a:t> </a:t>
            </a:r>
            <a:r>
              <a:rPr lang="en-US" sz="2000" dirty="0" smtClean="0">
                <a:solidFill>
                  <a:srgbClr val="FFFFFF"/>
                </a:solidFill>
                <a:latin typeface="Symbol" pitchFamily="18" charset="2"/>
              </a:rPr>
              <a:t>tau,</a:t>
            </a:r>
            <a:r>
              <a:rPr lang="en-US" dirty="0" smtClean="0">
                <a:solidFill>
                  <a:srgbClr val="FFFFFF"/>
                </a:solidFill>
                <a:latin typeface="Symbol" pitchFamily="18" charset="2"/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Pa                  6         10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ml thickness, h, m          70         </a:t>
            </a:r>
            <a:r>
              <a:rPr lang="en-US" dirty="0">
                <a:solidFill>
                  <a:srgbClr val="FFFFFF"/>
                </a:solidFill>
              </a:rPr>
              <a:t>5</a:t>
            </a:r>
            <a:r>
              <a:rPr lang="en-US" dirty="0" smtClean="0">
                <a:solidFill>
                  <a:srgbClr val="FFFFFF"/>
                </a:solidFill>
              </a:rPr>
              <a:t>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rotation, 2</a:t>
            </a:r>
            <a:r>
              <a:rPr lang="en-US" dirty="0" smtClean="0">
                <a:solidFill>
                  <a:srgbClr val="FFFFFF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rgbClr val="FFFFFF"/>
                </a:solidFill>
              </a:rPr>
              <a:t> / f, days      1.3        </a:t>
            </a:r>
            <a:r>
              <a:rPr lang="en-US" sz="1000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1.6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CFAB7"/>
              </a:solidFill>
            </a:endParaRPr>
          </a:p>
        </p:txBody>
      </p:sp>
      <p:sp>
        <p:nvSpPr>
          <p:cNvPr id="317445" name="Text Box 5"/>
          <p:cNvSpPr txBox="1">
            <a:spLocks noChangeArrowheads="1"/>
          </p:cNvSpPr>
          <p:nvPr/>
        </p:nvSpPr>
        <p:spPr bwMode="auto">
          <a:xfrm>
            <a:off x="5029200" y="1220919"/>
            <a:ext cx="5334000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                                   Frances  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egi</a:t>
            </a:r>
            <a:endParaRPr lang="en-US" dirty="0" smtClean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non-d </a:t>
            </a:r>
            <a:r>
              <a:rPr lang="en-US" dirty="0">
                <a:solidFill>
                  <a:srgbClr val="FFFFFF"/>
                </a:solidFill>
              </a:rPr>
              <a:t>storm speed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S = U</a:t>
            </a:r>
            <a:r>
              <a:rPr lang="en-US" sz="2000" dirty="0">
                <a:solidFill>
                  <a:srgbClr val="FFFFFF"/>
                </a:solidFill>
              </a:rPr>
              <a:t>/</a:t>
            </a:r>
            <a:r>
              <a:rPr lang="en-US" dirty="0">
                <a:solidFill>
                  <a:srgbClr val="FFFFFF"/>
                </a:solidFill>
              </a:rPr>
              <a:t>2 R f </a:t>
            </a:r>
            <a:r>
              <a:rPr lang="en-US" dirty="0" smtClean="0">
                <a:solidFill>
                  <a:srgbClr val="FFFFFF"/>
                </a:solidFill>
              </a:rPr>
              <a:t>                   1.4         6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FF"/>
                </a:solidFill>
              </a:rPr>
              <a:t>ml Burger </a:t>
            </a:r>
            <a:r>
              <a:rPr lang="en-US" dirty="0">
                <a:solidFill>
                  <a:srgbClr val="FFFFFF"/>
                </a:solidFill>
              </a:rPr>
              <a:t>number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   B = </a:t>
            </a:r>
            <a:r>
              <a:rPr lang="en-US" dirty="0" err="1">
                <a:solidFill>
                  <a:srgbClr val="FFFFFF"/>
                </a:solidFill>
              </a:rPr>
              <a:t>g'h</a:t>
            </a:r>
            <a:r>
              <a:rPr lang="en-US" sz="2000" dirty="0">
                <a:solidFill>
                  <a:srgbClr val="FFFFFF"/>
                </a:solidFill>
              </a:rPr>
              <a:t>/</a:t>
            </a:r>
            <a:r>
              <a:rPr lang="en-US" dirty="0">
                <a:solidFill>
                  <a:srgbClr val="FFFFFF"/>
                </a:solidFill>
              </a:rPr>
              <a:t>4 </a:t>
            </a:r>
            <a:r>
              <a:rPr lang="en-US" dirty="0" smtClean="0">
                <a:solidFill>
                  <a:srgbClr val="FFFFFF"/>
                </a:solidFill>
              </a:rPr>
              <a:t>R  f                0.6         8  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17446" name="Picture 6" descr="frances_1915_200424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44849"/>
            <a:ext cx="4787900" cy="333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47" name="AutoShape 7"/>
          <p:cNvSpPr>
            <a:spLocks noChangeArrowheads="1"/>
          </p:cNvSpPr>
          <p:nvPr/>
        </p:nvSpPr>
        <p:spPr bwMode="auto">
          <a:xfrm>
            <a:off x="4358566" y="2049776"/>
            <a:ext cx="442744" cy="190500"/>
          </a:xfrm>
          <a:prstGeom prst="rightArrow">
            <a:avLst>
              <a:gd name="adj1" fmla="val 50000"/>
              <a:gd name="adj2" fmla="val 75833"/>
            </a:avLst>
          </a:prstGeom>
          <a:solidFill>
            <a:srgbClr val="FF0000">
              <a:alpha val="60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FCFAB7"/>
              </a:solidFill>
              <a:latin typeface="Arial Unicode MS" pitchFamily="34" charset="-128"/>
            </a:endParaRPr>
          </a:p>
        </p:txBody>
      </p:sp>
      <p:sp>
        <p:nvSpPr>
          <p:cNvPr id="317450" name="Text Box 10"/>
          <p:cNvSpPr txBox="1">
            <a:spLocks noChangeArrowheads="1"/>
          </p:cNvSpPr>
          <p:nvPr/>
        </p:nvSpPr>
        <p:spPr bwMode="auto">
          <a:xfrm>
            <a:off x="546100" y="6178611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Frances, 1 Sep 2004</a:t>
            </a:r>
          </a:p>
        </p:txBody>
      </p:sp>
      <p:sp>
        <p:nvSpPr>
          <p:cNvPr id="317451" name="Text Box 11"/>
          <p:cNvSpPr txBox="1">
            <a:spLocks noChangeArrowheads="1"/>
          </p:cNvSpPr>
          <p:nvPr/>
        </p:nvSpPr>
        <p:spPr bwMode="auto">
          <a:xfrm>
            <a:off x="5722588" y="6423912"/>
            <a:ext cx="3290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FFFFFF"/>
                </a:solidFill>
              </a:rPr>
              <a:t>these images are from NASA </a:t>
            </a:r>
            <a:r>
              <a:rPr lang="en-US" sz="1400" i="1" dirty="0" err="1">
                <a:solidFill>
                  <a:srgbClr val="FFFFFF"/>
                </a:solidFill>
              </a:rPr>
              <a:t>SeaWIFS</a:t>
            </a:r>
            <a:endParaRPr lang="en-US" sz="1400" i="1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595" y="3377160"/>
            <a:ext cx="3132874" cy="3002755"/>
          </a:xfrm>
          <a:prstGeom prst="rect">
            <a:avLst/>
          </a:prstGeom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797433" y="5997056"/>
            <a:ext cx="206979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FFFFFF"/>
                </a:solidFill>
              </a:rPr>
              <a:t>Megi</a:t>
            </a:r>
            <a:r>
              <a:rPr lang="en-US" dirty="0">
                <a:solidFill>
                  <a:srgbClr val="FFFFFF"/>
                </a:solidFill>
              </a:rPr>
              <a:t>, 17 Oct 2010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51909" y="2501981"/>
            <a:ext cx="255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2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07107" y="2501980"/>
            <a:ext cx="4047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FFFFFF"/>
                </a:solidFill>
              </a:rPr>
              <a:t>2</a:t>
            </a:r>
            <a:endParaRPr lang="en-US" sz="10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0" y="152400"/>
            <a:ext cx="1371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preliminary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685800" y="152400"/>
            <a:ext cx="1447800" cy="381000"/>
          </a:xfrm>
          <a:prstGeom prst="wedgeRoundRectCallout">
            <a:avLst>
              <a:gd name="adj1" fmla="val -20833"/>
              <a:gd name="adj2" fmla="val 90834"/>
              <a:gd name="adj3" fmla="val 16667"/>
            </a:avLst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86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2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8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4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568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35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74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79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803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17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0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84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5400" y="4343400"/>
            <a:ext cx="2147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10000"/>
                  </a:schemeClr>
                </a:solidFill>
              </a:rPr>
              <a:t>here comes </a:t>
            </a:r>
            <a:r>
              <a:rPr lang="en-US" dirty="0" err="1" smtClean="0">
                <a:solidFill>
                  <a:schemeClr val="accent5">
                    <a:lumMod val="10000"/>
                  </a:schemeClr>
                </a:solidFill>
              </a:rPr>
              <a:t>Megi</a:t>
            </a:r>
            <a:r>
              <a:rPr lang="en-US" dirty="0" smtClean="0">
                <a:solidFill>
                  <a:schemeClr val="accent5">
                    <a:lumMod val="10000"/>
                  </a:schemeClr>
                </a:solidFill>
              </a:rPr>
              <a:t>!!</a:t>
            </a:r>
            <a:endParaRPr lang="en-US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16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87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8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99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Default Design">
  <a:themeElements>
    <a:clrScheme name="4_Default Design 13">
      <a:dk1>
        <a:srgbClr val="4C4C4C"/>
      </a:dk1>
      <a:lt1>
        <a:srgbClr val="FCFAB7"/>
      </a:lt1>
      <a:dk2>
        <a:srgbClr val="047CC8"/>
      </a:dk2>
      <a:lt2>
        <a:srgbClr val="FCFAB7"/>
      </a:lt2>
      <a:accent1>
        <a:srgbClr val="73D7B4"/>
      </a:accent1>
      <a:accent2>
        <a:srgbClr val="333398"/>
      </a:accent2>
      <a:accent3>
        <a:srgbClr val="AABFE0"/>
      </a:accent3>
      <a:accent4>
        <a:srgbClr val="D7D69C"/>
      </a:accent4>
      <a:accent5>
        <a:srgbClr val="BCE8D6"/>
      </a:accent5>
      <a:accent6>
        <a:srgbClr val="2D2D89"/>
      </a:accent6>
      <a:hlink>
        <a:srgbClr val="FD6666"/>
      </a:hlink>
      <a:folHlink>
        <a:srgbClr val="278879"/>
      </a:folHlink>
    </a:clrScheme>
    <a:fontScheme name="4_Default Design">
      <a:majorFont>
        <a:latin typeface="Tim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3">
        <a:dk1>
          <a:srgbClr val="4C4C4C"/>
        </a:dk1>
        <a:lt1>
          <a:srgbClr val="FCFAB7"/>
        </a:lt1>
        <a:dk2>
          <a:srgbClr val="047CC8"/>
        </a:dk2>
        <a:lt2>
          <a:srgbClr val="FCFAB7"/>
        </a:lt2>
        <a:accent1>
          <a:srgbClr val="73D7B4"/>
        </a:accent1>
        <a:accent2>
          <a:srgbClr val="333398"/>
        </a:accent2>
        <a:accent3>
          <a:srgbClr val="AABFE0"/>
        </a:accent3>
        <a:accent4>
          <a:srgbClr val="D7D69C"/>
        </a:accent4>
        <a:accent5>
          <a:srgbClr val="BCE8D6"/>
        </a:accent5>
        <a:accent6>
          <a:srgbClr val="2D2D89"/>
        </a:accent6>
        <a:hlink>
          <a:srgbClr val="FD6666"/>
        </a:hlink>
        <a:folHlink>
          <a:srgbClr val="27887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4">
        <a:dk1>
          <a:srgbClr val="333333"/>
        </a:dk1>
        <a:lt1>
          <a:srgbClr val="EAEAEA"/>
        </a:lt1>
        <a:dk2>
          <a:srgbClr val="E5FFFF"/>
        </a:dk2>
        <a:lt2>
          <a:srgbClr val="003366"/>
        </a:lt2>
        <a:accent1>
          <a:srgbClr val="009999"/>
        </a:accent1>
        <a:accent2>
          <a:srgbClr val="336699"/>
        </a:accent2>
        <a:accent3>
          <a:srgbClr val="F3F3F3"/>
        </a:accent3>
        <a:accent4>
          <a:srgbClr val="2A2A2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2_Custom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902</Words>
  <Application>Microsoft Macintosh PowerPoint</Application>
  <PresentationFormat>On-screen Show (4:3)</PresentationFormat>
  <Paragraphs>172</Paragraphs>
  <Slides>58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0" baseType="lpstr">
      <vt:lpstr>4_Default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</dc:creator>
  <cp:lastModifiedBy>Jim Price</cp:lastModifiedBy>
  <cp:revision>86</cp:revision>
  <dcterms:created xsi:type="dcterms:W3CDTF">2011-05-03T15:27:11Z</dcterms:created>
  <dcterms:modified xsi:type="dcterms:W3CDTF">2011-05-18T13:07:05Z</dcterms:modified>
</cp:coreProperties>
</file>