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320" r:id="rId3"/>
    <p:sldId id="314" r:id="rId4"/>
    <p:sldId id="291" r:id="rId5"/>
    <p:sldId id="316" r:id="rId6"/>
    <p:sldId id="281" r:id="rId7"/>
    <p:sldId id="282" r:id="rId8"/>
    <p:sldId id="283" r:id="rId9"/>
    <p:sldId id="313" r:id="rId10"/>
    <p:sldId id="287" r:id="rId11"/>
    <p:sldId id="261" r:id="rId12"/>
    <p:sldId id="262" r:id="rId13"/>
    <p:sldId id="264" r:id="rId14"/>
    <p:sldId id="299" r:id="rId15"/>
    <p:sldId id="289" r:id="rId16"/>
    <p:sldId id="293" r:id="rId17"/>
    <p:sldId id="318" r:id="rId18"/>
    <p:sldId id="319" r:id="rId19"/>
    <p:sldId id="267" r:id="rId20"/>
    <p:sldId id="280" r:id="rId21"/>
    <p:sldId id="286" r:id="rId22"/>
    <p:sldId id="309" r:id="rId23"/>
    <p:sldId id="310" r:id="rId24"/>
    <p:sldId id="311" r:id="rId25"/>
    <p:sldId id="32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17" autoAdjust="0"/>
  </p:normalViewPr>
  <p:slideViewPr>
    <p:cSldViewPr snapToGrid="0" snapToObjects="1">
      <p:cViewPr>
        <p:scale>
          <a:sx n="70" d="100"/>
          <a:sy n="70" d="100"/>
        </p:scale>
        <p:origin x="-1152"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19E0AB-613A-CB45-86CA-C505063C3DEC}" type="datetimeFigureOut">
              <a:rPr lang="en-US" smtClean="0"/>
              <a:pPr/>
              <a:t>5/17/2011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71FF5-4B0D-5948-8DEE-16239CDF8895}" type="slidenum">
              <a:rPr lang="en-US" smtClean="0"/>
              <a:pPr/>
              <a:t>‹#›</a:t>
            </a:fld>
            <a:endParaRPr lang="en-US"/>
          </a:p>
        </p:txBody>
      </p:sp>
    </p:spTree>
    <p:extLst>
      <p:ext uri="{BB962C8B-B14F-4D97-AF65-F5344CB8AC3E}">
        <p14:creationId xmlns="" xmlns:p14="http://schemas.microsoft.com/office/powerpoint/2010/main" val="4987752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E771FF5-4B0D-5948-8DEE-16239CDF8895}" type="slidenum">
              <a:rPr lang="en-US" smtClean="0"/>
              <a:pPr/>
              <a:t>1</a:t>
            </a:fld>
            <a:endParaRPr lang="en-US"/>
          </a:p>
        </p:txBody>
      </p:sp>
    </p:spTree>
    <p:extLst>
      <p:ext uri="{BB962C8B-B14F-4D97-AF65-F5344CB8AC3E}">
        <p14:creationId xmlns="" xmlns:p14="http://schemas.microsoft.com/office/powerpoint/2010/main" val="68795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EDAD3A-CC80-674D-BD52-3C2F476BA76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80717A2-BEA6-904E-8DDA-FACC40B8B1C4}" type="slidenum">
              <a:rPr lang="en-US"/>
              <a:pPr/>
              <a:t>5</a:t>
            </a:fld>
            <a:endParaRPr lang="en-US"/>
          </a:p>
        </p:txBody>
      </p:sp>
      <p:sp>
        <p:nvSpPr>
          <p:cNvPr id="122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12290" name="Text Box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prstTxWarp prst="textNoShape">
              <a:avLst/>
            </a:prstTxWarp>
          </a:bodyPr>
          <a:lstStyle/>
          <a:p>
            <a:endParaRPr lang="zh-TW" altLang="en-US">
              <a:cs typeface="新細明體" pitchFamily="-107"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idx="5"/>
          </p:nvPr>
        </p:nvSpPr>
        <p:spPr bwMode="auto">
          <a:noFill/>
          <a:ln>
            <a:miter lim="800000"/>
            <a:headEnd/>
            <a:tailEnd/>
          </a:ln>
        </p:spPr>
        <p:txBody>
          <a:bodyPr/>
          <a:lstStyle/>
          <a:p>
            <a:fld id="{E402E891-ED94-4794-B5F0-04751E46CE96}" type="slidenum">
              <a:rPr lang="en-US" altLang="zh-TW" smtClean="0"/>
              <a:pPr/>
              <a:t>11</a:t>
            </a:fld>
            <a:endParaRPr lang="en-US" altLang="zh-TW" smtClean="0"/>
          </a:p>
        </p:txBody>
      </p:sp>
      <p:sp>
        <p:nvSpPr>
          <p:cNvPr id="52227" name="Text Box 2"/>
          <p:cNvSpPr>
            <a:spLocks noGrp="1" noRot="1" noChangeAspect="1" noChangeArrowheads="1" noTextEdit="1"/>
          </p:cNvSpPr>
          <p:nvPr>
            <p:ph type="sldImg"/>
          </p:nvPr>
        </p:nvSpPr>
        <p:spPr bwMode="auto">
          <a:xfrm>
            <a:off x="1143000" y="695325"/>
            <a:ext cx="4572000" cy="3429000"/>
          </a:xfrm>
          <a:noFill/>
          <a:ln>
            <a:solidFill>
              <a:srgbClr val="000000"/>
            </a:solidFill>
            <a:miter lim="800000"/>
            <a:headEnd/>
            <a:tailEnd/>
          </a:ln>
        </p:spPr>
      </p:sp>
      <p:sp>
        <p:nvSpPr>
          <p:cNvPr id="52228" name="Text Box 3"/>
          <p:cNvSpPr>
            <a:spLocks noGrp="1" noChangeArrowheads="1"/>
          </p:cNvSpPr>
          <p:nvPr>
            <p:ph type="body" idx="1"/>
          </p:nvPr>
        </p:nvSpPr>
        <p:spPr bwMode="auto">
          <a:noFill/>
        </p:spPr>
        <p:txBody>
          <a:bodyPr wrap="none" anchor="ctr"/>
          <a:lstStyle/>
          <a:p>
            <a:pPr eaLnBrk="1" hangingPunct="1">
              <a:spcBef>
                <a:spcPct val="0"/>
              </a:spcBef>
            </a:pPr>
            <a:endParaRPr lang="zh-TW" altLang="en-US" dirty="0" smtClean="0">
              <a:latin typeface="Times New Roman" pitchFamily="18" charset="0"/>
              <a:ea typeface="新細明體" pitchFamily="18"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idx="5"/>
          </p:nvPr>
        </p:nvSpPr>
        <p:spPr bwMode="auto">
          <a:noFill/>
          <a:ln>
            <a:miter lim="800000"/>
            <a:headEnd/>
            <a:tailEnd/>
          </a:ln>
        </p:spPr>
        <p:txBody>
          <a:bodyPr/>
          <a:lstStyle/>
          <a:p>
            <a:fld id="{BC2EE30D-BFFC-4ECF-A081-2B969E97792C}" type="slidenum">
              <a:rPr lang="en-US" altLang="zh-TW" smtClean="0"/>
              <a:pPr/>
              <a:t>12</a:t>
            </a:fld>
            <a:endParaRPr lang="en-US" altLang="zh-TW" smtClean="0"/>
          </a:p>
        </p:txBody>
      </p:sp>
      <p:sp>
        <p:nvSpPr>
          <p:cNvPr id="53251" name="Text Box 2"/>
          <p:cNvSpPr>
            <a:spLocks noGrp="1" noRot="1" noChangeAspect="1" noChangeArrowheads="1" noTextEdit="1"/>
          </p:cNvSpPr>
          <p:nvPr>
            <p:ph type="sldImg"/>
          </p:nvPr>
        </p:nvSpPr>
        <p:spPr bwMode="auto">
          <a:xfrm>
            <a:off x="1143000" y="695325"/>
            <a:ext cx="4572000" cy="3429000"/>
          </a:xfrm>
          <a:noFill/>
          <a:ln>
            <a:solidFill>
              <a:srgbClr val="000000"/>
            </a:solidFill>
            <a:miter lim="800000"/>
            <a:headEnd/>
            <a:tailEnd/>
          </a:ln>
        </p:spPr>
      </p:sp>
      <p:sp>
        <p:nvSpPr>
          <p:cNvPr id="53252" name="Text Box 3"/>
          <p:cNvSpPr>
            <a:spLocks noGrp="1" noChangeArrowheads="1"/>
          </p:cNvSpPr>
          <p:nvPr>
            <p:ph type="body" idx="1"/>
          </p:nvPr>
        </p:nvSpPr>
        <p:spPr bwMode="auto">
          <a:noFill/>
        </p:spPr>
        <p:txBody>
          <a:bodyPr wrap="none" anchor="ctr"/>
          <a:lstStyle/>
          <a:p>
            <a:pPr eaLnBrk="1" hangingPunct="1">
              <a:spcBef>
                <a:spcPct val="0"/>
              </a:spcBef>
            </a:pPr>
            <a:endParaRPr lang="zh-TW" altLang="en-US" smtClean="0">
              <a:latin typeface="Times New Roman" pitchFamily="18" charset="0"/>
              <a:ea typeface="新細明體"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altLang="zh-TW" sz="1200" kern="1200" baseline="0" dirty="0" smtClean="0">
              <a:solidFill>
                <a:schemeClr val="tx1"/>
              </a:solidFill>
              <a:latin typeface="+mn-lt"/>
              <a:ea typeface="ＭＳ Ｐゴシック" charset="-128"/>
              <a:cs typeface="ＭＳ Ｐゴシック" charset="-128"/>
            </a:endParaRPr>
          </a:p>
        </p:txBody>
      </p:sp>
      <p:sp>
        <p:nvSpPr>
          <p:cNvPr id="4" name="投影片編號版面配置區 3"/>
          <p:cNvSpPr>
            <a:spLocks noGrp="1"/>
          </p:cNvSpPr>
          <p:nvPr>
            <p:ph type="sldNum" sz="quarter" idx="10"/>
          </p:nvPr>
        </p:nvSpPr>
        <p:spPr/>
        <p:txBody>
          <a:bodyPr/>
          <a:lstStyle/>
          <a:p>
            <a:pPr>
              <a:defRPr/>
            </a:pPr>
            <a:fld id="{992BFE49-89AC-4E77-93D7-0AC21871A223}" type="slidenum">
              <a:rPr lang="en-US" altLang="zh-TW" smtClean="0"/>
              <a:pPr>
                <a:defRPr/>
              </a:pPr>
              <a:t>16</a:t>
            </a:fld>
            <a:endParaRPr lang="en-US"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備忘稿版面配置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196"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654C86-9B2B-4AB6-9BBF-D67EE1714522}" type="slidenum">
              <a:rPr lang="zh-TW" altLang="en-US" smtClean="0"/>
              <a:pPr fontAlgn="base">
                <a:spcBef>
                  <a:spcPct val="0"/>
                </a:spcBef>
                <a:spcAft>
                  <a:spcPct val="0"/>
                </a:spcAft>
                <a:defRPr/>
              </a:pPr>
              <a:t>22</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備忘稿版面配置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DCF31A7B-5B0A-4914-A2D8-99630E3E0FA2}" type="slidenum">
              <a:rPr lang="zh-TW" altLang="en-US" smtClean="0"/>
              <a:pPr>
                <a:defRPr/>
              </a:pPr>
              <a:t>23</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466945" y="1590333"/>
            <a:ext cx="1799119" cy="1343785"/>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849503" y="2442206"/>
            <a:ext cx="2037697" cy="1353395"/>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259727" y="3661515"/>
            <a:ext cx="3427073" cy="2276189"/>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zh-TW" altLang="en-US" smtClean="0"/>
              <a:t>按一下以編輯母片標題樣式</a:t>
            </a:r>
            <a:endParaRPr lang="en-US" dirty="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F4EA4D0E-0F7C-EF4E-ADEA-58EB586B4F8D}" type="datetimeFigureOut">
              <a:rPr lang="en-US" smtClean="0"/>
              <a:pPr/>
              <a:t>5/17/2011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4EA4D0E-0F7C-EF4E-ADEA-58EB586B4F8D}" type="datetimeFigureOut">
              <a:rPr lang="en-US" smtClean="0"/>
              <a:pPr/>
              <a:t>5/17/2011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4EA4D0E-0F7C-EF4E-ADEA-58EB586B4F8D}" type="datetimeFigureOut">
              <a:rPr lang="en-US" smtClean="0"/>
              <a:pPr/>
              <a:t>5/17/2011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a:defRPr sz="3600" b="0" cap="none">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0" y="3048000"/>
            <a:ext cx="5105400" cy="1500187"/>
          </a:xfrm>
        </p:spPr>
        <p:txBody>
          <a:bodyPr anchor="t"/>
          <a:lstStyle>
            <a:lvl1pPr marL="0" indent="0">
              <a:buNone/>
              <a:defRPr sz="2000">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F4EA4D0E-0F7C-EF4E-ADEA-58EB586B4F8D}" type="datetimeFigureOut">
              <a:rPr lang="en-US" smtClean="0"/>
              <a:pPr/>
              <a:t>5/17/2011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a:latin typeface="Georgia" pitchFamily="18" charset="0"/>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smtClean="0"/>
          </a:p>
        </p:txBody>
      </p:sp>
      <p:sp>
        <p:nvSpPr>
          <p:cNvPr id="4" name="Date Placeholder 3"/>
          <p:cNvSpPr>
            <a:spLocks noGrp="1"/>
          </p:cNvSpPr>
          <p:nvPr>
            <p:ph type="dt" sz="half" idx="10"/>
          </p:nvPr>
        </p:nvSpPr>
        <p:spPr/>
        <p:txBody>
          <a:bodyPr/>
          <a:lstStyle/>
          <a:p>
            <a:fld id="{F4EA4D0E-0F7C-EF4E-ADEA-58EB586B4F8D}" type="datetimeFigureOut">
              <a:rPr lang="en-US" smtClean="0"/>
              <a:pPr/>
              <a:t>5/17/2011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F4EA4D0E-0F7C-EF4E-ADEA-58EB586B4F8D}" type="datetimeFigureOut">
              <a:rPr lang="en-US" smtClean="0"/>
              <a:pPr/>
              <a:t>5/17/2011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F4EA4D0E-0F7C-EF4E-ADEA-58EB586B4F8D}" type="datetimeFigureOut">
              <a:rPr lang="en-US" smtClean="0"/>
              <a:pPr/>
              <a:t>5/17/2011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F4EA4D0E-0F7C-EF4E-ADEA-58EB586B4F8D}" type="datetimeFigureOut">
              <a:rPr lang="en-US" smtClean="0"/>
              <a:pPr/>
              <a:t>5/17/2011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A4D0E-0F7C-EF4E-ADEA-58EB586B4F8D}" type="datetimeFigureOut">
              <a:rPr lang="en-US" smtClean="0"/>
              <a:pPr/>
              <a:t>5/17/2011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050" y="914400"/>
            <a:ext cx="5111750" cy="521176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4EA4D0E-0F7C-EF4E-ADEA-58EB586B4F8D}" type="datetimeFigureOut">
              <a:rPr lang="en-US" smtClean="0"/>
              <a:pPr/>
              <a:t>5/17/2011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4EA4D0E-0F7C-EF4E-ADEA-58EB586B4F8D}" type="datetimeFigureOut">
              <a:rPr lang="en-US" smtClean="0"/>
              <a:pPr/>
              <a:t>5/17/2011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DCA79-FF91-D044-94C6-6A92768DAAFE}"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A4D0E-0F7C-EF4E-ADEA-58EB586B4F8D}" type="datetimeFigureOut">
              <a:rPr lang="en-US" smtClean="0"/>
              <a:pPr/>
              <a:t>5/17/2011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DCA79-FF91-D044-94C6-6A92768DAAFE}" type="slidenum">
              <a:rPr lang="en-US" smtClean="0"/>
              <a:pPr/>
              <a:t>‹#›</a:t>
            </a:fld>
            <a:endParaRPr lang="en-US"/>
          </a:p>
        </p:txBody>
      </p:sp>
      <p:pic>
        <p:nvPicPr>
          <p:cNvPr id="7" name="Picture 6"/>
          <p:cNvPicPr>
            <a:picLocks noChangeAspect="1"/>
          </p:cNvPicPr>
          <p:nvPr/>
        </p:nvPicPr>
        <p:blipFill rotWithShape="1">
          <a:blip r:embed="rId13" cstate="email">
            <a:extLst>
              <a:ext uri="{28A0092B-C50C-407E-A947-70E740481C1C}">
                <a14:useLocalDpi xmlns=""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hyperlink" Target="http://kirin.apl.washington.edu/~itop/mooring_data_summary.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zh-TW" sz="4000" b="1" dirty="0" smtClean="0">
                <a:effectLst>
                  <a:outerShdw blurRad="38100" dist="38100" dir="2700000" algn="tl">
                    <a:srgbClr val="000000">
                      <a:alpha val="43137"/>
                    </a:srgbClr>
                  </a:outerShdw>
                </a:effectLst>
              </a:rPr>
              <a:t>Moored Measurement Results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938152"/>
            <a:ext cx="6953459" cy="914399"/>
          </a:xfrm>
        </p:spPr>
        <p:txBody>
          <a:bodyPr>
            <a:normAutofit fontScale="92500"/>
          </a:bodyPr>
          <a:lstStyle/>
          <a:p>
            <a:r>
              <a:rPr lang="en-US" sz="2000" dirty="0"/>
              <a:t> </a:t>
            </a:r>
            <a:r>
              <a:rPr lang="en-US" altLang="zh-TW" sz="2000" dirty="0" smtClean="0">
                <a:effectLst>
                  <a:outerShdw blurRad="38100" dist="38100" dir="2700000" algn="tl">
                    <a:srgbClr val="000000">
                      <a:alpha val="43137"/>
                    </a:srgbClr>
                  </a:outerShdw>
                </a:effectLst>
                <a:latin typeface="+mj-ea"/>
                <a:ea typeface="+mj-ea"/>
              </a:rPr>
              <a:t>Ya-Ting Chang</a:t>
            </a:r>
            <a:r>
              <a:rPr lang="en-US" altLang="zh-TW" sz="2000" baseline="30000" dirty="0" smtClean="0">
                <a:effectLst>
                  <a:outerShdw blurRad="38100" dist="38100" dir="2700000" algn="tl">
                    <a:srgbClr val="000000">
                      <a:alpha val="43137"/>
                    </a:srgbClr>
                  </a:outerShdw>
                </a:effectLst>
                <a:latin typeface="+mj-ea"/>
              </a:rPr>
              <a:t>1</a:t>
            </a:r>
            <a:r>
              <a:rPr lang="en-US" altLang="zh-TW" sz="2000" dirty="0" smtClean="0">
                <a:effectLst>
                  <a:outerShdw blurRad="38100" dist="38100" dir="2700000" algn="tl">
                    <a:srgbClr val="000000">
                      <a:alpha val="43137"/>
                    </a:srgbClr>
                  </a:outerShdw>
                </a:effectLst>
                <a:latin typeface="+mj-ea"/>
                <a:ea typeface="+mj-ea"/>
              </a:rPr>
              <a:t>, Ming-Huei Chang</a:t>
            </a:r>
            <a:r>
              <a:rPr lang="en-US" altLang="zh-TW" sz="2000" baseline="30000" dirty="0" smtClean="0">
                <a:effectLst>
                  <a:outerShdw blurRad="38100" dist="38100" dir="2700000" algn="tl">
                    <a:srgbClr val="000000">
                      <a:alpha val="43137"/>
                    </a:srgbClr>
                  </a:outerShdw>
                </a:effectLst>
                <a:latin typeface="+mj-ea"/>
              </a:rPr>
              <a:t>2</a:t>
            </a:r>
            <a:r>
              <a:rPr lang="en-US" altLang="zh-TW" sz="2000" dirty="0" smtClean="0">
                <a:effectLst>
                  <a:outerShdw blurRad="38100" dist="38100" dir="2700000" algn="tl">
                    <a:srgbClr val="000000">
                      <a:alpha val="43137"/>
                    </a:srgbClr>
                  </a:outerShdw>
                </a:effectLst>
                <a:latin typeface="+mj-ea"/>
                <a:ea typeface="+mj-ea"/>
              </a:rPr>
              <a:t>, Ren-Chieh Lien</a:t>
            </a:r>
            <a:r>
              <a:rPr lang="en-US" altLang="zh-TW" sz="2000" baseline="30000" dirty="0" smtClean="0">
                <a:effectLst>
                  <a:outerShdw blurRad="38100" dist="38100" dir="2700000" algn="tl">
                    <a:srgbClr val="000000">
                      <a:alpha val="43137"/>
                    </a:srgbClr>
                  </a:outerShdw>
                </a:effectLst>
                <a:latin typeface="+mj-ea"/>
              </a:rPr>
              <a:t>3</a:t>
            </a:r>
            <a:r>
              <a:rPr lang="en-US" altLang="zh-TW" sz="2000" dirty="0" smtClean="0">
                <a:effectLst>
                  <a:outerShdw blurRad="38100" dist="38100" dir="2700000" algn="tl">
                    <a:srgbClr val="000000">
                      <a:alpha val="43137"/>
                    </a:srgbClr>
                  </a:outerShdw>
                </a:effectLst>
                <a:latin typeface="+mj-ea"/>
                <a:ea typeface="+mj-ea"/>
              </a:rPr>
              <a:t>, Barry Ma</a:t>
            </a:r>
            <a:r>
              <a:rPr lang="en-US" altLang="zh-TW" sz="2000" baseline="30000" dirty="0" smtClean="0">
                <a:effectLst>
                  <a:outerShdw blurRad="38100" dist="38100" dir="2700000" algn="tl">
                    <a:srgbClr val="000000">
                      <a:alpha val="43137"/>
                    </a:srgbClr>
                  </a:outerShdw>
                </a:effectLst>
                <a:latin typeface="+mj-ea"/>
              </a:rPr>
              <a:t>3</a:t>
            </a:r>
            <a:r>
              <a:rPr lang="en-US" altLang="zh-TW" sz="2000" dirty="0" smtClean="0">
                <a:effectLst>
                  <a:outerShdw blurRad="38100" dist="38100" dir="2700000" algn="tl">
                    <a:srgbClr val="000000">
                      <a:alpha val="43137"/>
                    </a:srgbClr>
                  </a:outerShdw>
                </a:effectLst>
                <a:latin typeface="+mj-ea"/>
              </a:rPr>
              <a:t> , </a:t>
            </a:r>
            <a:r>
              <a:rPr lang="en-US" altLang="zh-TW" sz="2000" dirty="0" err="1" smtClean="0">
                <a:effectLst>
                  <a:outerShdw blurRad="38100" dist="38100" dir="2700000" algn="tl">
                    <a:srgbClr val="000000">
                      <a:alpha val="43137"/>
                    </a:srgbClr>
                  </a:outerShdw>
                </a:effectLst>
                <a:latin typeface="+mj-ea"/>
                <a:ea typeface="+mj-ea"/>
              </a:rPr>
              <a:t>Yih</a:t>
            </a:r>
            <a:r>
              <a:rPr lang="en-US" altLang="zh-TW" sz="2000" dirty="0" smtClean="0">
                <a:effectLst>
                  <a:outerShdw blurRad="38100" dist="38100" dir="2700000" algn="tl">
                    <a:srgbClr val="000000">
                      <a:alpha val="43137"/>
                    </a:srgbClr>
                  </a:outerShdw>
                </a:effectLst>
                <a:latin typeface="+mj-ea"/>
                <a:ea typeface="+mj-ea"/>
              </a:rPr>
              <a:t> Yang</a:t>
            </a:r>
            <a:r>
              <a:rPr lang="en-US" altLang="zh-TW" sz="2000" baseline="30000" dirty="0" smtClean="0">
                <a:effectLst>
                  <a:outerShdw blurRad="38100" dist="38100" dir="2700000" algn="tl">
                    <a:srgbClr val="000000">
                      <a:alpha val="43137"/>
                    </a:srgbClr>
                  </a:outerShdw>
                </a:effectLst>
                <a:latin typeface="+mj-ea"/>
              </a:rPr>
              <a:t>4</a:t>
            </a:r>
            <a:r>
              <a:rPr lang="en-US" altLang="zh-TW" sz="2000" dirty="0" smtClean="0">
                <a:effectLst>
                  <a:outerShdw blurRad="38100" dist="38100" dir="2700000" algn="tl">
                    <a:srgbClr val="000000">
                      <a:alpha val="43137"/>
                    </a:srgbClr>
                  </a:outerShdw>
                </a:effectLst>
                <a:latin typeface="+mj-ea"/>
              </a:rPr>
              <a:t> ,</a:t>
            </a:r>
            <a:r>
              <a:rPr lang="en-US" altLang="zh-TW" sz="2000" dirty="0" smtClean="0">
                <a:effectLst>
                  <a:outerShdw blurRad="38100" dist="38100" dir="2700000" algn="tl">
                    <a:srgbClr val="000000">
                      <a:alpha val="43137"/>
                    </a:srgbClr>
                  </a:outerShdw>
                </a:effectLst>
                <a:latin typeface="+mj-ea"/>
                <a:ea typeface="+mj-ea"/>
              </a:rPr>
              <a:t> Yi-Fen Pai</a:t>
            </a:r>
            <a:r>
              <a:rPr lang="en-US" altLang="zh-TW" sz="2000" baseline="30000" dirty="0" smtClean="0">
                <a:effectLst>
                  <a:outerShdw blurRad="38100" dist="38100" dir="2700000" algn="tl">
                    <a:srgbClr val="000000">
                      <a:alpha val="43137"/>
                    </a:srgbClr>
                  </a:outerShdw>
                </a:effectLst>
                <a:latin typeface="+mj-ea"/>
              </a:rPr>
              <a:t>1</a:t>
            </a:r>
            <a:r>
              <a:rPr lang="en-US" altLang="zh-TW" sz="2000" dirty="0" smtClean="0">
                <a:effectLst>
                  <a:outerShdw blurRad="38100" dist="38100" dir="2700000" algn="tl">
                    <a:srgbClr val="000000">
                      <a:alpha val="43137"/>
                    </a:srgbClr>
                  </a:outerShdw>
                </a:effectLst>
                <a:latin typeface="+mj-ea"/>
              </a:rPr>
              <a:t> </a:t>
            </a:r>
            <a:r>
              <a:rPr lang="en-US" altLang="zh-TW" sz="2000" dirty="0" smtClean="0">
                <a:effectLst>
                  <a:outerShdw blurRad="38100" dist="38100" dir="2700000" algn="tl">
                    <a:srgbClr val="000000">
                      <a:alpha val="43137"/>
                    </a:srgbClr>
                  </a:outerShdw>
                </a:effectLst>
                <a:latin typeface="+mj-ea"/>
                <a:ea typeface="+mj-ea"/>
              </a:rPr>
              <a:t>and </a:t>
            </a:r>
            <a:r>
              <a:rPr lang="en-US" altLang="zh-TW" sz="2000" dirty="0" err="1" smtClean="0">
                <a:effectLst>
                  <a:outerShdw blurRad="38100" dist="38100" dir="2700000" algn="tl">
                    <a:srgbClr val="000000">
                      <a:alpha val="43137"/>
                    </a:srgbClr>
                  </a:outerShdw>
                </a:effectLst>
                <a:latin typeface="+mj-ea"/>
                <a:ea typeface="+mj-ea"/>
              </a:rPr>
              <a:t>Tswen</a:t>
            </a:r>
            <a:r>
              <a:rPr lang="en-US" altLang="zh-TW" sz="2000" dirty="0">
                <a:effectLst>
                  <a:outerShdw blurRad="38100" dist="38100" dir="2700000" algn="tl">
                    <a:srgbClr val="000000">
                      <a:alpha val="43137"/>
                    </a:srgbClr>
                  </a:outerShdw>
                </a:effectLst>
                <a:latin typeface="+mj-ea"/>
                <a:ea typeface="+mj-ea"/>
              </a:rPr>
              <a:t>-</a:t>
            </a:r>
            <a:r>
              <a:rPr lang="en-US" altLang="zh-TW" sz="2000" dirty="0" smtClean="0">
                <a:effectLst>
                  <a:outerShdw blurRad="38100" dist="38100" dir="2700000" algn="tl">
                    <a:srgbClr val="000000">
                      <a:alpha val="43137"/>
                    </a:srgbClr>
                  </a:outerShdw>
                </a:effectLst>
                <a:latin typeface="+mj-ea"/>
                <a:ea typeface="+mj-ea"/>
              </a:rPr>
              <a:t>Yung David Tang</a:t>
            </a:r>
            <a:r>
              <a:rPr lang="en-US" altLang="zh-TW" sz="2000" baseline="30000" dirty="0" smtClean="0">
                <a:effectLst>
                  <a:outerShdw blurRad="38100" dist="38100" dir="2700000" algn="tl">
                    <a:srgbClr val="000000">
                      <a:alpha val="43137"/>
                    </a:srgbClr>
                  </a:outerShdw>
                </a:effectLst>
                <a:latin typeface="+mj-ea"/>
                <a:ea typeface="+mj-ea"/>
              </a:rPr>
              <a:t>1</a:t>
            </a:r>
            <a:endParaRPr lang="en-US" altLang="zh-TW" sz="2000" dirty="0" smtClean="0">
              <a:effectLst>
                <a:outerShdw blurRad="38100" dist="38100" dir="2700000" algn="tl">
                  <a:srgbClr val="000000">
                    <a:alpha val="43137"/>
                  </a:srgbClr>
                </a:outerShdw>
              </a:effectLst>
              <a:latin typeface="+mj-ea"/>
              <a:ea typeface="+mj-ea"/>
            </a:endParaRPr>
          </a:p>
        </p:txBody>
      </p:sp>
      <p:sp>
        <p:nvSpPr>
          <p:cNvPr id="5" name="矩形 4"/>
          <p:cNvSpPr/>
          <p:nvPr/>
        </p:nvSpPr>
        <p:spPr>
          <a:xfrm>
            <a:off x="0" y="5636564"/>
            <a:ext cx="7385538" cy="954107"/>
          </a:xfrm>
          <a:prstGeom prst="rect">
            <a:avLst/>
          </a:prstGeom>
        </p:spPr>
        <p:txBody>
          <a:bodyPr wrap="square">
            <a:spAutoFit/>
          </a:bodyPr>
          <a:lstStyle/>
          <a:p>
            <a:r>
              <a:rPr lang="en-US" altLang="zh-TW" sz="1400" baseline="30000" dirty="0">
                <a:effectLst>
                  <a:outerShdw blurRad="38100" dist="38100" dir="2700000" algn="tl">
                    <a:srgbClr val="000000">
                      <a:alpha val="43137"/>
                    </a:srgbClr>
                  </a:outerShdw>
                </a:effectLst>
                <a:latin typeface="+mj-ea"/>
              </a:rPr>
              <a:t>1</a:t>
            </a:r>
            <a:r>
              <a:rPr lang="en-US" altLang="zh-TW" sz="1400" dirty="0">
                <a:effectLst>
                  <a:outerShdw blurRad="38100" dist="38100" dir="2700000" algn="tl">
                    <a:srgbClr val="000000">
                      <a:alpha val="43137"/>
                    </a:srgbClr>
                  </a:outerShdw>
                </a:effectLst>
                <a:latin typeface="+mj-ea"/>
              </a:rPr>
              <a:t> Institute of Oceanography, National Taiwan University</a:t>
            </a:r>
          </a:p>
          <a:p>
            <a:r>
              <a:rPr lang="en-US" altLang="zh-TW" sz="1400" baseline="30000" dirty="0" smtClean="0">
                <a:effectLst>
                  <a:outerShdw blurRad="38100" dist="38100" dir="2700000" algn="tl">
                    <a:srgbClr val="000000">
                      <a:alpha val="43137"/>
                    </a:srgbClr>
                  </a:outerShdw>
                </a:effectLst>
                <a:latin typeface="+mj-ea"/>
              </a:rPr>
              <a:t>2</a:t>
            </a:r>
            <a:r>
              <a:rPr lang="en-US" altLang="zh-TW" sz="1400" dirty="0" smtClean="0">
                <a:effectLst>
                  <a:outerShdw blurRad="38100" dist="38100" dir="2700000" algn="tl">
                    <a:srgbClr val="000000">
                      <a:alpha val="43137"/>
                    </a:srgbClr>
                  </a:outerShdw>
                </a:effectLst>
                <a:latin typeface="+mj-ea"/>
              </a:rPr>
              <a:t> Department of Marine Environmental Informatics, National Taiwan Ocean University</a:t>
            </a:r>
          </a:p>
          <a:p>
            <a:r>
              <a:rPr lang="en-US" altLang="zh-TW" sz="1400" baseline="30000" dirty="0" smtClean="0">
                <a:effectLst>
                  <a:outerShdw blurRad="38100" dist="38100" dir="2700000" algn="tl">
                    <a:srgbClr val="000000">
                      <a:alpha val="43137"/>
                    </a:srgbClr>
                  </a:outerShdw>
                </a:effectLst>
                <a:latin typeface="+mj-ea"/>
              </a:rPr>
              <a:t>3</a:t>
            </a:r>
            <a:r>
              <a:rPr lang="en-US" altLang="zh-TW" sz="1400" dirty="0" smtClean="0">
                <a:effectLst>
                  <a:outerShdw blurRad="38100" dist="38100" dir="2700000" algn="tl">
                    <a:srgbClr val="000000">
                      <a:alpha val="43137"/>
                    </a:srgbClr>
                  </a:outerShdw>
                </a:effectLst>
                <a:latin typeface="+mj-ea"/>
              </a:rPr>
              <a:t> </a:t>
            </a:r>
            <a:r>
              <a:rPr lang="en-US" altLang="zh-TW" sz="1400" dirty="0">
                <a:effectLst>
                  <a:outerShdw blurRad="38100" dist="38100" dir="2700000" algn="tl">
                    <a:srgbClr val="000000">
                      <a:alpha val="43137"/>
                    </a:srgbClr>
                  </a:outerShdw>
                </a:effectLst>
                <a:latin typeface="+mj-ea"/>
              </a:rPr>
              <a:t>Applied Physical Lab., University of Washington</a:t>
            </a:r>
          </a:p>
          <a:p>
            <a:r>
              <a:rPr lang="en-US" altLang="zh-TW" sz="1400" baseline="30000" dirty="0" smtClean="0">
                <a:effectLst>
                  <a:outerShdw blurRad="38100" dist="38100" dir="2700000" algn="tl">
                    <a:srgbClr val="000000">
                      <a:alpha val="43137"/>
                    </a:srgbClr>
                  </a:outerShdw>
                </a:effectLst>
                <a:latin typeface="+mj-ea"/>
              </a:rPr>
              <a:t>4</a:t>
            </a:r>
            <a:r>
              <a:rPr lang="en-US" altLang="zh-TW" sz="1400" dirty="0" smtClean="0">
                <a:effectLst>
                  <a:outerShdw blurRad="38100" dist="38100" dir="2700000" algn="tl">
                    <a:srgbClr val="000000">
                      <a:alpha val="43137"/>
                    </a:srgbClr>
                  </a:outerShdw>
                </a:effectLst>
                <a:latin typeface="+mj-ea"/>
              </a:rPr>
              <a:t> </a:t>
            </a:r>
            <a:r>
              <a:rPr lang="en-US" altLang="zh-TW" sz="1400" dirty="0">
                <a:effectLst>
                  <a:outerShdw blurRad="38100" dist="38100" dir="2700000" algn="tl">
                    <a:srgbClr val="000000">
                      <a:alpha val="43137"/>
                    </a:srgbClr>
                  </a:outerShdw>
                </a:effectLst>
                <a:latin typeface="+mj-ea"/>
              </a:rPr>
              <a:t>Taiwan Ocean Research Institute, National Applied Research Lab</a:t>
            </a:r>
            <a:r>
              <a:rPr lang="en-US" altLang="zh-TW" sz="1400" dirty="0" smtClean="0">
                <a:effectLst>
                  <a:outerShdw blurRad="38100" dist="38100" dir="2700000" algn="tl">
                    <a:srgbClr val="000000">
                      <a:alpha val="43137"/>
                    </a:srgbClr>
                  </a:outerShdw>
                </a:effectLst>
                <a:latin typeface="+mj-ea"/>
              </a:rPr>
              <a:t>.</a:t>
            </a:r>
            <a:endParaRPr lang="en-US" altLang="zh-TW" sz="1400" dirty="0">
              <a:effectLst>
                <a:outerShdw blurRad="38100" dist="38100" dir="2700000" algn="tl">
                  <a:srgbClr val="000000">
                    <a:alpha val="43137"/>
                  </a:srgbClr>
                </a:outerShdw>
              </a:effectLst>
              <a:latin typeface="+mj-ea"/>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p:txBody>
          <a:bodyPr/>
          <a:lstStyle/>
          <a:p>
            <a:endParaRPr lang="zh-TW" altLang="en-US"/>
          </a:p>
        </p:txBody>
      </p:sp>
      <p:sp>
        <p:nvSpPr>
          <p:cNvPr id="2" name="矩形 1"/>
          <p:cNvSpPr/>
          <p:nvPr/>
        </p:nvSpPr>
        <p:spPr>
          <a:xfrm>
            <a:off x="439948" y="663191"/>
            <a:ext cx="8442795" cy="5858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4"/>
          <p:cNvPicPr>
            <a:picLocks noChangeAspect="1" noChangeArrowheads="1"/>
          </p:cNvPicPr>
          <p:nvPr/>
        </p:nvPicPr>
        <p:blipFill>
          <a:blip r:embed="rId2"/>
          <a:srcRect/>
          <a:stretch>
            <a:fillRect/>
          </a:stretch>
        </p:blipFill>
        <p:spPr bwMode="auto">
          <a:xfrm>
            <a:off x="588963" y="405841"/>
            <a:ext cx="8555037" cy="6045200"/>
          </a:xfrm>
          <a:prstGeom prst="rect">
            <a:avLst/>
          </a:prstGeom>
          <a:noFill/>
          <a:ln w="9525">
            <a:noFill/>
            <a:round/>
            <a:headEnd/>
            <a:tailEnd/>
          </a:ln>
        </p:spPr>
      </p:pic>
      <p:sp>
        <p:nvSpPr>
          <p:cNvPr id="5" name="標題 1"/>
          <p:cNvSpPr txBox="1">
            <a:spLocks/>
          </p:cNvSpPr>
          <p:nvPr/>
        </p:nvSpPr>
        <p:spPr>
          <a:xfrm>
            <a:off x="439948" y="205991"/>
            <a:ext cx="8229600" cy="914400"/>
          </a:xfrm>
          <a:prstGeom prst="rect">
            <a:avLst/>
          </a:prstGeom>
        </p:spPr>
        <p:txBody>
          <a:bodyPr vert="horz" lIns="91440" tIns="45720" rIns="91440" bIns="45720" rtlCol="0" anchor="t">
            <a:normAutofit fontScale="97500"/>
          </a:bodyPr>
          <a:lstStyle>
            <a:lvl1pPr algn="l" defTabSz="914400" rtl="0" eaLnBrk="1" latinLnBrk="0" hangingPunct="1">
              <a:spcBef>
                <a:spcPct val="0"/>
              </a:spcBef>
              <a:buNone/>
              <a:defRPr sz="2800" kern="1200">
                <a:solidFill>
                  <a:schemeClr val="tx1"/>
                </a:solidFill>
                <a:latin typeface="Georgia" pitchFamily="18" charset="0"/>
                <a:ea typeface="+mj-ea"/>
                <a:cs typeface="+mj-cs"/>
              </a:defRPr>
            </a:lvl1pPr>
          </a:lstStyle>
          <a:p>
            <a:r>
              <a:rPr lang="en-US" altLang="zh-TW" dirty="0" smtClean="0"/>
              <a:t>Case study – </a:t>
            </a:r>
            <a:r>
              <a:rPr lang="en-US" altLang="zh-TW" dirty="0" err="1" smtClean="0"/>
              <a:t>Lupit</a:t>
            </a:r>
            <a:r>
              <a:rPr lang="en-US" altLang="zh-TW" dirty="0" smtClean="0"/>
              <a:t> (2009)</a:t>
            </a:r>
            <a:endParaRPr lang="zh-TW" altLang="en-US" dirty="0"/>
          </a:p>
        </p:txBody>
      </p:sp>
    </p:spTree>
    <p:extLst>
      <p:ext uri="{BB962C8B-B14F-4D97-AF65-F5344CB8AC3E}">
        <p14:creationId xmlns="" xmlns:p14="http://schemas.microsoft.com/office/powerpoint/2010/main" val="3441156627"/>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p:cNvGrpSpPr/>
          <p:nvPr/>
        </p:nvGrpSpPr>
        <p:grpSpPr>
          <a:xfrm>
            <a:off x="4481990" y="407857"/>
            <a:ext cx="3810617" cy="6126488"/>
            <a:chOff x="1463676" y="255280"/>
            <a:chExt cx="3982213" cy="6441763"/>
          </a:xfrm>
        </p:grpSpPr>
        <p:grpSp>
          <p:nvGrpSpPr>
            <p:cNvPr id="3" name="群組 14"/>
            <p:cNvGrpSpPr/>
            <p:nvPr/>
          </p:nvGrpSpPr>
          <p:grpSpPr>
            <a:xfrm>
              <a:off x="1463676" y="255280"/>
              <a:ext cx="3965575" cy="6441763"/>
              <a:chOff x="1463676" y="255280"/>
              <a:chExt cx="3965575" cy="6441763"/>
            </a:xfrm>
          </p:grpSpPr>
          <p:grpSp>
            <p:nvGrpSpPr>
              <p:cNvPr id="4" name="群組 22"/>
              <p:cNvGrpSpPr/>
              <p:nvPr/>
            </p:nvGrpSpPr>
            <p:grpSpPr>
              <a:xfrm>
                <a:off x="1463676" y="255280"/>
                <a:ext cx="3965575" cy="6441763"/>
                <a:chOff x="1463676" y="255280"/>
                <a:chExt cx="3965575" cy="6441763"/>
              </a:xfrm>
            </p:grpSpPr>
            <p:pic>
              <p:nvPicPr>
                <p:cNvPr id="25" name="圖片 42" descr="A1_.jpg"/>
                <p:cNvPicPr>
                  <a:picLocks noChangeAspect="1"/>
                </p:cNvPicPr>
                <p:nvPr/>
              </p:nvPicPr>
              <p:blipFill>
                <a:blip r:embed="rId3"/>
                <a:srcRect/>
                <a:stretch>
                  <a:fillRect/>
                </a:stretch>
              </p:blipFill>
              <p:spPr bwMode="auto">
                <a:xfrm>
                  <a:off x="1463676" y="724868"/>
                  <a:ext cx="3965575" cy="5972175"/>
                </a:xfrm>
                <a:prstGeom prst="rect">
                  <a:avLst/>
                </a:prstGeom>
                <a:noFill/>
                <a:ln w="9525">
                  <a:noFill/>
                  <a:miter lim="800000"/>
                  <a:headEnd/>
                  <a:tailEnd/>
                </a:ln>
              </p:spPr>
            </p:pic>
            <p:sp>
              <p:nvSpPr>
                <p:cNvPr id="26" name="文字方塊 19"/>
                <p:cNvSpPr txBox="1">
                  <a:spLocks noChangeArrowheads="1"/>
                </p:cNvSpPr>
                <p:nvPr/>
              </p:nvSpPr>
              <p:spPr bwMode="auto">
                <a:xfrm>
                  <a:off x="3058293" y="255280"/>
                  <a:ext cx="2133600" cy="485423"/>
                </a:xfrm>
                <a:prstGeom prst="rect">
                  <a:avLst/>
                </a:prstGeom>
                <a:noFill/>
                <a:ln w="9525">
                  <a:noFill/>
                  <a:miter lim="800000"/>
                  <a:headEnd/>
                  <a:tailEnd/>
                </a:ln>
              </p:spPr>
              <p:txBody>
                <a:bodyPr>
                  <a:spAutoFit/>
                </a:bodyPr>
                <a:lstStyle/>
                <a:p>
                  <a:r>
                    <a:rPr lang="en-US" altLang="zh-TW" sz="1200" b="1" dirty="0">
                      <a:solidFill>
                        <a:srgbClr val="FF33CC"/>
                      </a:solidFill>
                    </a:rPr>
                    <a:t>~942hPa  at 10/20 19hr</a:t>
                  </a:r>
                  <a:endParaRPr lang="zh-TW" altLang="en-US" sz="1200" b="1" dirty="0">
                    <a:solidFill>
                      <a:srgbClr val="FF33CC"/>
                    </a:solidFill>
                  </a:endParaRPr>
                </a:p>
                <a:p>
                  <a:endParaRPr lang="zh-TW" altLang="en-US" sz="1200" b="1" dirty="0">
                    <a:solidFill>
                      <a:srgbClr val="FF33CC"/>
                    </a:solidFill>
                  </a:endParaRPr>
                </a:p>
              </p:txBody>
            </p:sp>
          </p:grpSp>
          <p:sp>
            <p:nvSpPr>
              <p:cNvPr id="24" name="文字方塊 30"/>
              <p:cNvSpPr txBox="1">
                <a:spLocks noChangeArrowheads="1"/>
              </p:cNvSpPr>
              <p:nvPr/>
            </p:nvSpPr>
            <p:spPr bwMode="auto">
              <a:xfrm>
                <a:off x="4356346" y="2430825"/>
                <a:ext cx="790176" cy="291254"/>
              </a:xfrm>
              <a:prstGeom prst="rect">
                <a:avLst/>
              </a:prstGeom>
              <a:noFill/>
              <a:ln w="9525">
                <a:noFill/>
                <a:miter lim="800000"/>
                <a:headEnd/>
                <a:tailEnd/>
              </a:ln>
            </p:spPr>
            <p:txBody>
              <a:bodyPr wrap="none">
                <a:spAutoFit/>
              </a:bodyPr>
              <a:lstStyle/>
              <a:p>
                <a:r>
                  <a:rPr lang="en-US" altLang="zh-TW" sz="1200" b="1" dirty="0">
                    <a:solidFill>
                      <a:srgbClr val="C00000"/>
                    </a:solidFill>
                  </a:rPr>
                  <a:t>~59m/s</a:t>
                </a:r>
                <a:endParaRPr lang="zh-TW" altLang="en-US" sz="1200" b="1" dirty="0">
                  <a:solidFill>
                    <a:srgbClr val="C00000"/>
                  </a:solidFill>
                </a:endParaRPr>
              </a:p>
            </p:txBody>
          </p:sp>
        </p:grpSp>
        <p:sp>
          <p:nvSpPr>
            <p:cNvPr id="22" name="文字方塊 30"/>
            <p:cNvSpPr txBox="1">
              <a:spLocks noChangeArrowheads="1"/>
            </p:cNvSpPr>
            <p:nvPr/>
          </p:nvSpPr>
          <p:spPr bwMode="auto">
            <a:xfrm>
              <a:off x="4499299" y="5176838"/>
              <a:ext cx="647223" cy="291254"/>
            </a:xfrm>
            <a:prstGeom prst="rect">
              <a:avLst/>
            </a:prstGeom>
            <a:noFill/>
            <a:ln w="9525">
              <a:noFill/>
              <a:miter lim="800000"/>
              <a:headEnd/>
              <a:tailEnd/>
            </a:ln>
          </p:spPr>
          <p:txBody>
            <a:bodyPr wrap="none">
              <a:spAutoFit/>
            </a:bodyPr>
            <a:lstStyle/>
            <a:p>
              <a:r>
                <a:rPr lang="en-US" altLang="zh-TW" sz="1200" b="1" dirty="0">
                  <a:solidFill>
                    <a:srgbClr val="C00000"/>
                  </a:solidFill>
                </a:rPr>
                <a:t>~95%</a:t>
              </a:r>
              <a:endParaRPr lang="zh-TW" altLang="en-US" sz="1200" b="1" dirty="0">
                <a:solidFill>
                  <a:srgbClr val="C00000"/>
                </a:solidFill>
              </a:endParaRPr>
            </a:p>
          </p:txBody>
        </p:sp>
        <p:sp>
          <p:nvSpPr>
            <p:cNvPr id="16" name="文字方塊 24"/>
            <p:cNvSpPr txBox="1">
              <a:spLocks noChangeArrowheads="1"/>
            </p:cNvSpPr>
            <p:nvPr/>
          </p:nvSpPr>
          <p:spPr bwMode="auto">
            <a:xfrm>
              <a:off x="3380044" y="3377245"/>
              <a:ext cx="1860541" cy="291254"/>
            </a:xfrm>
            <a:prstGeom prst="rect">
              <a:avLst/>
            </a:prstGeom>
            <a:noFill/>
            <a:ln w="9525">
              <a:noFill/>
              <a:miter lim="800000"/>
              <a:headEnd/>
              <a:tailEnd/>
            </a:ln>
          </p:spPr>
          <p:txBody>
            <a:bodyPr wrap="none">
              <a:spAutoFit/>
            </a:bodyPr>
            <a:lstStyle/>
            <a:p>
              <a:r>
                <a:rPr lang="en-US" altLang="zh-TW" sz="1200" b="1" dirty="0">
                  <a:solidFill>
                    <a:srgbClr val="00B050"/>
                  </a:solidFill>
                </a:rPr>
                <a:t>  </a:t>
              </a:r>
              <a:r>
                <a:rPr lang="en-US" altLang="zh-TW" sz="1200" b="1" dirty="0">
                  <a:solidFill>
                    <a:srgbClr val="C00000"/>
                  </a:solidFill>
                </a:rPr>
                <a:t>SST decrease ~1</a:t>
              </a:r>
              <a:r>
                <a:rPr lang="en-US" altLang="zh-TW" sz="1200" b="1" baseline="30000" dirty="0">
                  <a:solidFill>
                    <a:srgbClr val="C00000"/>
                  </a:solidFill>
                </a:rPr>
                <a:t>o</a:t>
              </a:r>
              <a:r>
                <a:rPr lang="en-US" altLang="zh-TW" sz="1200" b="1" dirty="0">
                  <a:solidFill>
                    <a:srgbClr val="C00000"/>
                  </a:solidFill>
                </a:rPr>
                <a:t>C</a:t>
              </a:r>
            </a:p>
          </p:txBody>
        </p:sp>
        <p:sp>
          <p:nvSpPr>
            <p:cNvPr id="20" name="文字方塊 19"/>
            <p:cNvSpPr txBox="1">
              <a:spLocks noChangeArrowheads="1"/>
            </p:cNvSpPr>
            <p:nvPr/>
          </p:nvSpPr>
          <p:spPr bwMode="auto">
            <a:xfrm>
              <a:off x="3312289" y="3646488"/>
              <a:ext cx="2133600" cy="291254"/>
            </a:xfrm>
            <a:prstGeom prst="rect">
              <a:avLst/>
            </a:prstGeom>
            <a:noFill/>
            <a:ln w="9525">
              <a:noFill/>
              <a:miter lim="800000"/>
              <a:headEnd/>
              <a:tailEnd/>
            </a:ln>
          </p:spPr>
          <p:txBody>
            <a:bodyPr>
              <a:spAutoFit/>
            </a:bodyPr>
            <a:lstStyle/>
            <a:p>
              <a:r>
                <a:rPr lang="en-US" altLang="zh-TW" sz="1200" b="1" dirty="0">
                  <a:solidFill>
                    <a:srgbClr val="C00000"/>
                  </a:solidFill>
                </a:rPr>
                <a:t>Solar heating decline</a:t>
              </a:r>
              <a:endParaRPr lang="zh-TW" altLang="en-US" sz="1200" b="1" dirty="0">
                <a:solidFill>
                  <a:srgbClr val="C00000"/>
                </a:solidFill>
              </a:endParaRPr>
            </a:p>
          </p:txBody>
        </p:sp>
      </p:grpSp>
      <p:sp>
        <p:nvSpPr>
          <p:cNvPr id="24583" name="Line 7"/>
          <p:cNvSpPr>
            <a:spLocks noChangeShapeType="1"/>
          </p:cNvSpPr>
          <p:nvPr/>
        </p:nvSpPr>
        <p:spPr bwMode="auto">
          <a:xfrm flipH="1">
            <a:off x="6012160" y="3789117"/>
            <a:ext cx="276420" cy="224948"/>
          </a:xfrm>
          <a:prstGeom prst="line">
            <a:avLst/>
          </a:prstGeom>
          <a:noFill/>
          <a:ln w="22320">
            <a:solidFill>
              <a:srgbClr val="FF0000"/>
            </a:solidFill>
            <a:miter lim="800000"/>
            <a:headEnd/>
            <a:tailEnd type="triangle" w="med" len="med"/>
          </a:ln>
        </p:spPr>
        <p:txBody>
          <a:bodyPr/>
          <a:lstStyle/>
          <a:p>
            <a:endParaRPr lang="zh-TW" altLang="en-US"/>
          </a:p>
        </p:txBody>
      </p:sp>
      <p:sp>
        <p:nvSpPr>
          <p:cNvPr id="24585" name="Rectangle 9"/>
          <p:cNvSpPr>
            <a:spLocks noChangeArrowheads="1"/>
          </p:cNvSpPr>
          <p:nvPr/>
        </p:nvSpPr>
        <p:spPr bwMode="auto">
          <a:xfrm>
            <a:off x="3157764" y="6104144"/>
            <a:ext cx="1558472" cy="449263"/>
          </a:xfrm>
          <a:prstGeom prst="rect">
            <a:avLst/>
          </a:prstGeom>
          <a:solidFill>
            <a:srgbClr val="FFFFFF"/>
          </a:solidFill>
          <a:ln w="9525">
            <a:noFill/>
            <a:round/>
            <a:headEnd/>
            <a:tailEnd/>
          </a:ln>
        </p:spPr>
        <p:txBody>
          <a:bodyPr lIns="90000" tIns="60876" rIns="90000" bIns="45000"/>
          <a:lstStyle/>
          <a:p>
            <a:pPr>
              <a:tabLst>
                <a:tab pos="723900" algn="l"/>
                <a:tab pos="1447800" algn="l"/>
                <a:tab pos="2171700" algn="l"/>
              </a:tabLst>
            </a:pPr>
            <a:r>
              <a:rPr lang="en-US" altLang="zh-TW" sz="1200" b="1" dirty="0">
                <a:solidFill>
                  <a:srgbClr val="FF0000"/>
                </a:solidFill>
                <a:cs typeface="Arial" charset="0"/>
              </a:rPr>
              <a:t>Strong upwelling</a:t>
            </a:r>
          </a:p>
          <a:p>
            <a:pPr>
              <a:tabLst>
                <a:tab pos="723900" algn="l"/>
                <a:tab pos="1447800" algn="l"/>
                <a:tab pos="2171700" algn="l"/>
              </a:tabLst>
            </a:pPr>
            <a:r>
              <a:rPr lang="en-US" altLang="zh-TW" sz="1200" b="1" dirty="0">
                <a:solidFill>
                  <a:srgbClr val="FF0000"/>
                </a:solidFill>
                <a:cs typeface="Arial" charset="0"/>
              </a:rPr>
              <a:t>and inertial response</a:t>
            </a:r>
          </a:p>
        </p:txBody>
      </p:sp>
      <p:sp>
        <p:nvSpPr>
          <p:cNvPr id="41992" name="Rectangle 11"/>
          <p:cNvSpPr>
            <a:spLocks noChangeArrowheads="1"/>
          </p:cNvSpPr>
          <p:nvPr/>
        </p:nvSpPr>
        <p:spPr bwMode="auto">
          <a:xfrm>
            <a:off x="368300" y="314325"/>
            <a:ext cx="3568700" cy="703263"/>
          </a:xfrm>
          <a:prstGeom prst="rect">
            <a:avLst/>
          </a:prstGeom>
          <a:noFill/>
          <a:ln w="9360">
            <a:noFill/>
            <a:round/>
            <a:headEnd/>
            <a:tailEnd/>
          </a:ln>
        </p:spPr>
        <p:txBody>
          <a:bodyPr lIns="90000" tIns="69695" rIns="90000" bIns="450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sz="2700" b="1" dirty="0">
                <a:latin typeface="Georgia" pitchFamily="18" charset="0"/>
                <a:ea typeface="+mj-ea"/>
                <a:cs typeface="+mj-cs"/>
              </a:rPr>
              <a:t>A1: under the eye</a:t>
            </a:r>
          </a:p>
        </p:txBody>
      </p:sp>
      <p:sp>
        <p:nvSpPr>
          <p:cNvPr id="24581" name="Line 5"/>
          <p:cNvSpPr>
            <a:spLocks noChangeShapeType="1"/>
          </p:cNvSpPr>
          <p:nvPr/>
        </p:nvSpPr>
        <p:spPr bwMode="auto">
          <a:xfrm flipV="1">
            <a:off x="4617584" y="5880099"/>
            <a:ext cx="1390310" cy="248967"/>
          </a:xfrm>
          <a:prstGeom prst="line">
            <a:avLst/>
          </a:prstGeom>
          <a:noFill/>
          <a:ln w="28440">
            <a:solidFill>
              <a:srgbClr val="FF00FF"/>
            </a:solidFill>
            <a:miter lim="800000"/>
            <a:headEnd/>
            <a:tailEnd type="triangle" w="med" len="med"/>
          </a:ln>
        </p:spPr>
        <p:txBody>
          <a:bodyPr/>
          <a:lstStyle/>
          <a:p>
            <a:endParaRPr lang="zh-TW" altLang="en-US"/>
          </a:p>
        </p:txBody>
      </p:sp>
      <p:sp>
        <p:nvSpPr>
          <p:cNvPr id="17" name="Line 5"/>
          <p:cNvSpPr>
            <a:spLocks noChangeShapeType="1"/>
          </p:cNvSpPr>
          <p:nvPr/>
        </p:nvSpPr>
        <p:spPr bwMode="auto">
          <a:xfrm>
            <a:off x="6012160" y="638690"/>
            <a:ext cx="0" cy="582960"/>
          </a:xfrm>
          <a:prstGeom prst="line">
            <a:avLst/>
          </a:prstGeom>
          <a:noFill/>
          <a:ln w="28440">
            <a:solidFill>
              <a:srgbClr val="FF00FF"/>
            </a:solidFill>
            <a:miter lim="800000"/>
            <a:headEnd/>
            <a:tailEnd type="triangle" w="med" len="med"/>
          </a:ln>
        </p:spPr>
        <p:txBody>
          <a:bodyPr/>
          <a:lstStyle/>
          <a:p>
            <a:endParaRPr lang="zh-TW" altLang="en-US"/>
          </a:p>
        </p:txBody>
      </p:sp>
      <p:sp>
        <p:nvSpPr>
          <p:cNvPr id="21" name="Rectangle 7"/>
          <p:cNvSpPr>
            <a:spLocks noChangeArrowheads="1"/>
          </p:cNvSpPr>
          <p:nvPr/>
        </p:nvSpPr>
        <p:spPr bwMode="auto">
          <a:xfrm>
            <a:off x="5445125" y="1017588"/>
            <a:ext cx="1125538" cy="5381741"/>
          </a:xfrm>
          <a:prstGeom prst="rect">
            <a:avLst/>
          </a:prstGeom>
          <a:noFill/>
          <a:ln w="31750">
            <a:solidFill>
              <a:schemeClr val="accent6">
                <a:lumMod val="50000"/>
              </a:schemeClr>
            </a:solidFill>
            <a:prstDash val="lgDash"/>
            <a:miter lim="800000"/>
            <a:headEnd/>
            <a:tailEnd/>
          </a:ln>
        </p:spPr>
        <p:txBody>
          <a:bodyPr wrap="none" anchor="ctr"/>
          <a:lstStyle/>
          <a:p>
            <a:pPr>
              <a:defRPr/>
            </a:pPr>
            <a:endParaRPr lang="zh-TW" altLang="zh-TW">
              <a:latin typeface="Georgia" pitchFamily="18" charset="0"/>
            </a:endParaRPr>
          </a:p>
        </p:txBody>
      </p:sp>
      <p:sp>
        <p:nvSpPr>
          <p:cNvPr id="41998" name="Text Box 2"/>
          <p:cNvSpPr txBox="1">
            <a:spLocks noChangeArrowheads="1"/>
          </p:cNvSpPr>
          <p:nvPr/>
        </p:nvSpPr>
        <p:spPr bwMode="auto">
          <a:xfrm>
            <a:off x="368300" y="4304242"/>
            <a:ext cx="3700463" cy="2222500"/>
          </a:xfrm>
          <a:prstGeom prst="rect">
            <a:avLst/>
          </a:prstGeom>
          <a:noFill/>
          <a:ln w="9525">
            <a:noFill/>
            <a:round/>
            <a:headEnd/>
            <a:tailEnd/>
          </a:ln>
        </p:spPr>
        <p:txBody>
          <a:bodyPr lIns="90000" tIns="93384" rIns="90000" bIns="45000"/>
          <a:lstStyle/>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rPr>
              <a:t>Max Wind Speed</a:t>
            </a:r>
            <a:r>
              <a:rPr lang="en-US" altLang="zh-TW" dirty="0" smtClean="0">
                <a:solidFill>
                  <a:srgbClr val="000000"/>
                </a:solidFill>
                <a:latin typeface="+mn-lt"/>
              </a:rPr>
              <a:t>: </a:t>
            </a:r>
            <a:r>
              <a:rPr lang="en-US" altLang="zh-TW" dirty="0">
                <a:solidFill>
                  <a:srgbClr val="000000"/>
                </a:solidFill>
                <a:latin typeface="+mn-lt"/>
              </a:rPr>
              <a:t>59 m/s </a:t>
            </a:r>
          </a:p>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rPr>
              <a:t>Min Air Pressure</a:t>
            </a:r>
            <a:r>
              <a:rPr lang="en-US" altLang="zh-TW" dirty="0" smtClean="0">
                <a:solidFill>
                  <a:srgbClr val="000000"/>
                </a:solidFill>
                <a:latin typeface="+mn-lt"/>
              </a:rPr>
              <a:t>: 942</a:t>
            </a:r>
            <a:r>
              <a:rPr lang="zh-TW" altLang="en-US" dirty="0" smtClean="0">
                <a:solidFill>
                  <a:srgbClr val="000000"/>
                </a:solidFill>
                <a:latin typeface="+mn-lt"/>
              </a:rPr>
              <a:t> </a:t>
            </a:r>
            <a:r>
              <a:rPr lang="en-US" altLang="zh-TW" dirty="0" err="1" smtClean="0">
                <a:solidFill>
                  <a:srgbClr val="000000"/>
                </a:solidFill>
                <a:latin typeface="+mn-lt"/>
              </a:rPr>
              <a:t>hPa</a:t>
            </a:r>
            <a:endParaRPr lang="en-US" altLang="zh-TW" dirty="0">
              <a:solidFill>
                <a:srgbClr val="000000"/>
              </a:solidFill>
              <a:latin typeface="+mn-lt"/>
            </a:endParaRPr>
          </a:p>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latin typeface="+mn-lt"/>
              </a:rPr>
              <a:t>SST dropped about 1</a:t>
            </a:r>
            <a:r>
              <a:rPr lang="en-US" altLang="zh-TW" baseline="30000" dirty="0" smtClean="0">
                <a:solidFill>
                  <a:srgbClr val="000000"/>
                </a:solidFill>
                <a:latin typeface="+mn-lt"/>
              </a:rPr>
              <a:t>o</a:t>
            </a:r>
            <a:r>
              <a:rPr lang="en-US" altLang="zh-TW" dirty="0" smtClean="0">
                <a:solidFill>
                  <a:srgbClr val="000000"/>
                </a:solidFill>
                <a:latin typeface="+mn-lt"/>
              </a:rPr>
              <a:t>C when typhoon passed by</a:t>
            </a:r>
            <a:endParaRPr lang="en-US" altLang="zh-TW" dirty="0">
              <a:solidFill>
                <a:srgbClr val="000000"/>
              </a:solidFill>
              <a:latin typeface="+mn-lt"/>
            </a:endParaRPr>
          </a:p>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rPr>
              <a:t>SST dropped</a:t>
            </a:r>
            <a:r>
              <a:rPr lang="en-US" altLang="zh-TW" dirty="0" smtClean="0">
                <a:solidFill>
                  <a:srgbClr val="000000"/>
                </a:solidFill>
                <a:latin typeface="+mn-lt"/>
              </a:rPr>
              <a:t> 5</a:t>
            </a:r>
            <a:r>
              <a:rPr lang="en-US" altLang="zh-TW" baseline="30000" dirty="0" smtClean="0">
                <a:solidFill>
                  <a:srgbClr val="000000"/>
                </a:solidFill>
              </a:rPr>
              <a:t>o</a:t>
            </a:r>
            <a:r>
              <a:rPr lang="en-US" altLang="zh-TW" dirty="0" smtClean="0">
                <a:solidFill>
                  <a:srgbClr val="000000"/>
                </a:solidFill>
                <a:latin typeface="+mn-lt"/>
              </a:rPr>
              <a:t>C in total after typhoon</a:t>
            </a:r>
            <a:endParaRPr lang="en-US" altLang="zh-TW" dirty="0">
              <a:solidFill>
                <a:srgbClr val="000000"/>
              </a:solidFill>
              <a:latin typeface="+mn-lt"/>
            </a:endParaRPr>
          </a:p>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latin typeface="+mn-lt"/>
              </a:rPr>
              <a:t>Cooling lasted for 10 days</a:t>
            </a:r>
            <a:endParaRPr lang="en-US" altLang="zh-TW" dirty="0">
              <a:solidFill>
                <a:srgbClr val="000000"/>
              </a:solidFill>
              <a:latin typeface="+mn-lt"/>
              <a:cs typeface="Arial" charset="0"/>
            </a:endParaRPr>
          </a:p>
        </p:txBody>
      </p:sp>
      <p:sp>
        <p:nvSpPr>
          <p:cNvPr id="18" name="Rectangle 6"/>
          <p:cNvSpPr>
            <a:spLocks noChangeArrowheads="1"/>
          </p:cNvSpPr>
          <p:nvPr/>
        </p:nvSpPr>
        <p:spPr bwMode="auto">
          <a:xfrm>
            <a:off x="6250945" y="6580536"/>
            <a:ext cx="2641535" cy="277463"/>
          </a:xfrm>
          <a:prstGeom prst="rect">
            <a:avLst/>
          </a:prstGeom>
          <a:solidFill>
            <a:srgbClr val="FFFFFF"/>
          </a:solidFill>
          <a:ln w="9360">
            <a:noFill/>
            <a:round/>
            <a:headEnd/>
            <a:tailEnd/>
          </a:ln>
        </p:spPr>
        <p:txBody>
          <a:bodyPr lIns="90000" tIns="60876"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sz="1200" b="1" dirty="0">
                <a:solidFill>
                  <a:srgbClr val="FF0066"/>
                </a:solidFill>
                <a:cs typeface="Arial" charset="0"/>
              </a:rPr>
              <a:t>Cooling about </a:t>
            </a:r>
            <a:r>
              <a:rPr lang="en-US" altLang="zh-TW" sz="1200" b="1" dirty="0" smtClean="0">
                <a:solidFill>
                  <a:srgbClr val="FF0066"/>
                </a:solidFill>
                <a:cs typeface="Arial" charset="0"/>
              </a:rPr>
              <a:t>5</a:t>
            </a:r>
            <a:r>
              <a:rPr lang="en-US" altLang="zh-TW" sz="1200" b="1" baseline="30000" dirty="0" smtClean="0">
                <a:solidFill>
                  <a:srgbClr val="FF0066"/>
                </a:solidFill>
                <a:cs typeface="Arial" charset="0"/>
              </a:rPr>
              <a:t>o</a:t>
            </a:r>
            <a:r>
              <a:rPr lang="en-US" altLang="zh-TW" sz="1200" b="1" dirty="0" smtClean="0">
                <a:solidFill>
                  <a:srgbClr val="FF0066"/>
                </a:solidFill>
                <a:cs typeface="Arial" charset="0"/>
              </a:rPr>
              <a:t>C </a:t>
            </a:r>
            <a:r>
              <a:rPr lang="en-US" altLang="zh-TW" sz="1200" b="1" dirty="0">
                <a:solidFill>
                  <a:srgbClr val="FF0066"/>
                </a:solidFill>
                <a:cs typeface="Arial" charset="0"/>
              </a:rPr>
              <a:t>from </a:t>
            </a:r>
            <a:r>
              <a:rPr lang="en-US" altLang="zh-TW" sz="1200" b="1" dirty="0" smtClean="0">
                <a:solidFill>
                  <a:srgbClr val="FF0066"/>
                </a:solidFill>
                <a:cs typeface="Arial" charset="0"/>
              </a:rPr>
              <a:t>29</a:t>
            </a:r>
            <a:r>
              <a:rPr lang="en-US" altLang="zh-TW" sz="1200" b="1" baseline="30000" dirty="0">
                <a:solidFill>
                  <a:srgbClr val="FF0066"/>
                </a:solidFill>
                <a:cs typeface="Arial" charset="0"/>
              </a:rPr>
              <a:t>o</a:t>
            </a:r>
            <a:r>
              <a:rPr lang="en-US" altLang="zh-TW" sz="1200" b="1" dirty="0" smtClean="0">
                <a:solidFill>
                  <a:srgbClr val="FF0066"/>
                </a:solidFill>
                <a:cs typeface="Arial" charset="0"/>
              </a:rPr>
              <a:t> </a:t>
            </a:r>
            <a:r>
              <a:rPr lang="en-US" altLang="zh-TW" sz="1200" b="1" dirty="0">
                <a:solidFill>
                  <a:srgbClr val="FF0066"/>
                </a:solidFill>
                <a:cs typeface="Arial" charset="0"/>
              </a:rPr>
              <a:t>to </a:t>
            </a:r>
            <a:r>
              <a:rPr lang="en-US" altLang="zh-TW" sz="1200" b="1" dirty="0" smtClean="0">
                <a:solidFill>
                  <a:srgbClr val="FF0066"/>
                </a:solidFill>
                <a:cs typeface="Arial" charset="0"/>
              </a:rPr>
              <a:t>24</a:t>
            </a:r>
            <a:r>
              <a:rPr lang="en-US" altLang="zh-TW" sz="1200" b="1" baseline="30000" dirty="0">
                <a:solidFill>
                  <a:srgbClr val="FF0066"/>
                </a:solidFill>
                <a:cs typeface="Arial" charset="0"/>
              </a:rPr>
              <a:t>o</a:t>
            </a:r>
            <a:endParaRPr lang="zh-TW" altLang="en-US" sz="1200" b="1" dirty="0">
              <a:solidFill>
                <a:srgbClr val="FF0066"/>
              </a:solidFill>
              <a:cs typeface="Arial"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zh-TW" sz="1400" b="1" dirty="0">
              <a:solidFill>
                <a:srgbClr val="FF0066"/>
              </a:solidFill>
              <a:cs typeface="Arial" charset="0"/>
            </a:endParaRPr>
          </a:p>
        </p:txBody>
      </p:sp>
      <p:pic>
        <p:nvPicPr>
          <p:cNvPr id="19" name="圖片 18" descr="1.png"/>
          <p:cNvPicPr>
            <a:picLocks noChangeAspect="1"/>
          </p:cNvPicPr>
          <p:nvPr/>
        </p:nvPicPr>
        <p:blipFill>
          <a:blip r:embed="rId4"/>
          <a:stretch>
            <a:fillRect/>
          </a:stretch>
        </p:blipFill>
        <p:spPr>
          <a:xfrm>
            <a:off x="611560" y="953725"/>
            <a:ext cx="3250310" cy="320286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grpId="0" nodeType="withEffect">
                                  <p:stCondLst>
                                    <p:cond delay="0"/>
                                  </p:stCondLst>
                                  <p:childTnLst>
                                    <p:set>
                                      <p:cBhvr additive="repl">
                                        <p:cTn id="6" dur="1" fill="hold">
                                          <p:stCondLst>
                                            <p:cond delay="0"/>
                                          </p:stCondLst>
                                        </p:cTn>
                                        <p:tgtEl>
                                          <p:spTgt spid="2458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additive="repl">
                                        <p:cTn id="8" dur="1" fill="hold">
                                          <p:stCondLst>
                                            <p:cond delay="0"/>
                                          </p:stCondLst>
                                        </p:cTn>
                                        <p:tgtEl>
                                          <p:spTgt spid="24581"/>
                                        </p:tgtEl>
                                        <p:attrNameLst>
                                          <p:attrName>style.visibility</p:attrName>
                                        </p:attrNameLst>
                                      </p:cBhvr>
                                      <p:to>
                                        <p:strVal val="visible"/>
                                      </p:to>
                                    </p:set>
                                    <p:animEffect transition="in" filter="blinds(horizontal)">
                                      <p:cBhvr additive="repl">
                                        <p:cTn id="9" dur="500"/>
                                        <p:tgtEl>
                                          <p:spTgt spid="24581"/>
                                        </p:tgtEl>
                                      </p:cBhvr>
                                    </p:animEffect>
                                  </p:childTnLst>
                                </p:cTn>
                              </p:par>
                              <p:par>
                                <p:cTn id="10" presetID="13" presetClass="entr" presetSubtype="32" fill="hold" grpId="0" nodeType="withEffect">
                                  <p:stCondLst>
                                    <p:cond delay="0"/>
                                  </p:stCondLst>
                                  <p:childTnLst>
                                    <p:set>
                                      <p:cBhvr>
                                        <p:cTn id="11" dur="1" fill="hold">
                                          <p:stCondLst>
                                            <p:cond delay="0"/>
                                          </p:stCondLst>
                                        </p:cTn>
                                        <p:tgtEl>
                                          <p:spTgt spid="24585"/>
                                        </p:tgtEl>
                                        <p:attrNameLst>
                                          <p:attrName>style.visibility</p:attrName>
                                        </p:attrNameLst>
                                      </p:cBhvr>
                                      <p:to>
                                        <p:strVal val="visible"/>
                                      </p:to>
                                    </p:set>
                                    <p:animEffect transition="in" filter="plus(out)">
                                      <p:cBhvr>
                                        <p:cTn id="12" dur="500"/>
                                        <p:tgtEl>
                                          <p:spTgt spid="24585"/>
                                        </p:tgtEl>
                                      </p:cBhvr>
                                    </p:animEffect>
                                  </p:childTnLst>
                                </p:cTn>
                              </p:par>
                              <p:par>
                                <p:cTn id="13" presetID="3" presetClass="entr" presetSubtype="10" fill="hold" grpId="0" nodeType="withEffect">
                                  <p:stCondLst>
                                    <p:cond delay="0"/>
                                  </p:stCondLst>
                                  <p:childTnLst>
                                    <p:set>
                                      <p:cBhvr additive="repl">
                                        <p:cTn id="14" dur="1" fill="hold">
                                          <p:stCondLst>
                                            <p:cond delay="0"/>
                                          </p:stCondLst>
                                        </p:cTn>
                                        <p:tgtEl>
                                          <p:spTgt spid="17"/>
                                        </p:tgtEl>
                                        <p:attrNameLst>
                                          <p:attrName>style.visibility</p:attrName>
                                        </p:attrNameLst>
                                      </p:cBhvr>
                                      <p:to>
                                        <p:strVal val="visible"/>
                                      </p:to>
                                    </p:set>
                                    <p:animEffect transition="in" filter="blinds(horizontal)">
                                      <p:cBhvr additive="repl">
                                        <p:cTn id="15" dur="500"/>
                                        <p:tgtEl>
                                          <p:spTgt spid="1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ox(in)">
                                      <p:cBhvr>
                                        <p:cTn id="18" dur="500"/>
                                        <p:tgtEl>
                                          <p:spTgt spid="21"/>
                                        </p:tgtEl>
                                      </p:cBhvr>
                                    </p:animEffect>
                                  </p:childTnLst>
                                </p:cTn>
                              </p:par>
                              <p:par>
                                <p:cTn id="19" presetID="3" presetClass="entr" presetSubtype="10" fill="hold" nodeType="withEffect">
                                  <p:stCondLst>
                                    <p:cond delay="0"/>
                                  </p:stCondLst>
                                  <p:childTnLst>
                                    <p:set>
                                      <p:cBhvr additive="repl">
                                        <p:cTn id="20" dur="1" fill="hold">
                                          <p:stCondLst>
                                            <p:cond delay="0"/>
                                          </p:stCondLst>
                                        </p:cTn>
                                        <p:tgtEl>
                                          <p:spTgt spid="18"/>
                                        </p:tgtEl>
                                        <p:attrNameLst>
                                          <p:attrName>style.visibility</p:attrName>
                                        </p:attrNameLst>
                                      </p:cBhvr>
                                      <p:to>
                                        <p:strVal val="visible"/>
                                      </p:to>
                                    </p:set>
                                    <p:animEffect transition="in" filter="blinds(horizontal)">
                                      <p:cBhvr additive="repl">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5" grpId="0" animBg="1"/>
      <p:bldP spid="24581" grpId="0" animBg="1"/>
      <p:bldP spid="17"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
          <p:cNvGrpSpPr/>
          <p:nvPr/>
        </p:nvGrpSpPr>
        <p:grpSpPr>
          <a:xfrm>
            <a:off x="4662010" y="631721"/>
            <a:ext cx="3927720" cy="5947629"/>
            <a:chOff x="4706938" y="426712"/>
            <a:chExt cx="4051300" cy="6251901"/>
          </a:xfrm>
        </p:grpSpPr>
        <p:grpSp>
          <p:nvGrpSpPr>
            <p:cNvPr id="3" name="群組 21"/>
            <p:cNvGrpSpPr/>
            <p:nvPr/>
          </p:nvGrpSpPr>
          <p:grpSpPr>
            <a:xfrm>
              <a:off x="4706938" y="426712"/>
              <a:ext cx="3981450" cy="6251901"/>
              <a:chOff x="4706938" y="426712"/>
              <a:chExt cx="3981450" cy="6251901"/>
            </a:xfrm>
          </p:grpSpPr>
          <p:grpSp>
            <p:nvGrpSpPr>
              <p:cNvPr id="4" name="群組 26"/>
              <p:cNvGrpSpPr/>
              <p:nvPr/>
            </p:nvGrpSpPr>
            <p:grpSpPr>
              <a:xfrm>
                <a:off x="4706938" y="426712"/>
                <a:ext cx="3981450" cy="6251901"/>
                <a:chOff x="4706938" y="426712"/>
                <a:chExt cx="3981450" cy="6251901"/>
              </a:xfrm>
            </p:grpSpPr>
            <p:grpSp>
              <p:nvGrpSpPr>
                <p:cNvPr id="5" name="群組 28"/>
                <p:cNvGrpSpPr/>
                <p:nvPr/>
              </p:nvGrpSpPr>
              <p:grpSpPr>
                <a:xfrm>
                  <a:off x="4706938" y="684213"/>
                  <a:ext cx="3981450" cy="5994400"/>
                  <a:chOff x="4706938" y="684213"/>
                  <a:chExt cx="3981450" cy="5994400"/>
                </a:xfrm>
              </p:grpSpPr>
              <p:pic>
                <p:nvPicPr>
                  <p:cNvPr id="31" name="圖片 37" descr="A3.jpg"/>
                  <p:cNvPicPr>
                    <a:picLocks noChangeAspect="1"/>
                  </p:cNvPicPr>
                  <p:nvPr/>
                </p:nvPicPr>
                <p:blipFill>
                  <a:blip r:embed="rId3"/>
                  <a:srcRect/>
                  <a:stretch>
                    <a:fillRect/>
                  </a:stretch>
                </p:blipFill>
                <p:spPr bwMode="auto">
                  <a:xfrm>
                    <a:off x="4706938" y="684213"/>
                    <a:ext cx="3981450" cy="5994400"/>
                  </a:xfrm>
                  <a:prstGeom prst="rect">
                    <a:avLst/>
                  </a:prstGeom>
                  <a:noFill/>
                  <a:ln w="9525">
                    <a:noFill/>
                    <a:miter lim="800000"/>
                    <a:headEnd/>
                    <a:tailEnd/>
                  </a:ln>
                </p:spPr>
              </p:pic>
              <p:sp>
                <p:nvSpPr>
                  <p:cNvPr id="32" name="文字方塊 30"/>
                  <p:cNvSpPr txBox="1">
                    <a:spLocks noChangeArrowheads="1"/>
                  </p:cNvSpPr>
                  <p:nvPr/>
                </p:nvSpPr>
                <p:spPr bwMode="auto">
                  <a:xfrm>
                    <a:off x="7767638" y="5176838"/>
                    <a:ext cx="580608" cy="285602"/>
                  </a:xfrm>
                  <a:prstGeom prst="rect">
                    <a:avLst/>
                  </a:prstGeom>
                  <a:noFill/>
                  <a:ln w="9525">
                    <a:noFill/>
                    <a:miter lim="800000"/>
                    <a:headEnd/>
                    <a:tailEnd/>
                  </a:ln>
                </p:spPr>
                <p:txBody>
                  <a:bodyPr wrap="none">
                    <a:spAutoFit/>
                  </a:bodyPr>
                  <a:lstStyle/>
                  <a:p>
                    <a:r>
                      <a:rPr lang="en-US" altLang="zh-TW" sz="1200" b="1" dirty="0">
                        <a:solidFill>
                          <a:srgbClr val="C00000"/>
                        </a:solidFill>
                      </a:rPr>
                      <a:t>~95%</a:t>
                    </a:r>
                    <a:endParaRPr lang="zh-TW" altLang="en-US" sz="1200" b="1" dirty="0">
                      <a:solidFill>
                        <a:srgbClr val="C00000"/>
                      </a:solidFill>
                    </a:endParaRPr>
                  </a:p>
                </p:txBody>
              </p:sp>
            </p:grpSp>
            <p:sp>
              <p:nvSpPr>
                <p:cNvPr id="30" name="文字方塊 19"/>
                <p:cNvSpPr txBox="1">
                  <a:spLocks noChangeArrowheads="1"/>
                </p:cNvSpPr>
                <p:nvPr/>
              </p:nvSpPr>
              <p:spPr bwMode="auto">
                <a:xfrm>
                  <a:off x="6192410" y="426712"/>
                  <a:ext cx="2133600" cy="291170"/>
                </a:xfrm>
                <a:prstGeom prst="rect">
                  <a:avLst/>
                </a:prstGeom>
                <a:noFill/>
                <a:ln w="9525">
                  <a:noFill/>
                  <a:miter lim="800000"/>
                  <a:headEnd/>
                  <a:tailEnd/>
                </a:ln>
              </p:spPr>
              <p:txBody>
                <a:bodyPr>
                  <a:spAutoFit/>
                </a:bodyPr>
                <a:lstStyle/>
                <a:p>
                  <a:r>
                    <a:rPr lang="en-US" altLang="zh-TW" sz="1200" b="1" dirty="0">
                      <a:solidFill>
                        <a:srgbClr val="FF33CC"/>
                      </a:solidFill>
                    </a:rPr>
                    <a:t>~</a:t>
                  </a:r>
                  <a:r>
                    <a:rPr lang="en-US" altLang="zh-TW" sz="1200" b="1" dirty="0" smtClean="0">
                      <a:solidFill>
                        <a:srgbClr val="FF33CC"/>
                      </a:solidFill>
                    </a:rPr>
                    <a:t>955 </a:t>
                  </a:r>
                  <a:r>
                    <a:rPr lang="en-US" altLang="zh-TW" sz="1200" b="1" dirty="0" err="1" smtClean="0">
                      <a:solidFill>
                        <a:srgbClr val="FF33CC"/>
                      </a:solidFill>
                    </a:rPr>
                    <a:t>hPa</a:t>
                  </a:r>
                  <a:r>
                    <a:rPr lang="en-US" altLang="zh-TW" sz="1200" b="1" dirty="0" smtClean="0">
                      <a:solidFill>
                        <a:srgbClr val="FF33CC"/>
                      </a:solidFill>
                    </a:rPr>
                    <a:t>  </a:t>
                  </a:r>
                  <a:r>
                    <a:rPr lang="en-US" altLang="zh-TW" sz="1200" b="1" dirty="0">
                      <a:solidFill>
                        <a:srgbClr val="FF33CC"/>
                      </a:solidFill>
                    </a:rPr>
                    <a:t>at 10/21 </a:t>
                  </a:r>
                  <a:r>
                    <a:rPr lang="en-US" altLang="zh-TW" sz="1200" b="1" dirty="0" smtClean="0">
                      <a:solidFill>
                        <a:srgbClr val="FF33CC"/>
                      </a:solidFill>
                    </a:rPr>
                    <a:t>11hr</a:t>
                  </a:r>
                  <a:endParaRPr lang="zh-TW" altLang="en-US" sz="1200" b="1" dirty="0">
                    <a:solidFill>
                      <a:srgbClr val="FF33CC"/>
                    </a:solidFill>
                  </a:endParaRPr>
                </a:p>
              </p:txBody>
            </p:sp>
          </p:grpSp>
          <p:pic>
            <p:nvPicPr>
              <p:cNvPr id="28" name="Picture 2"/>
              <p:cNvPicPr>
                <a:picLocks noChangeAspect="1" noChangeArrowheads="1"/>
              </p:cNvPicPr>
              <p:nvPr/>
            </p:nvPicPr>
            <p:blipFill>
              <a:blip r:embed="rId4"/>
              <a:srcRect/>
              <a:stretch>
                <a:fillRect/>
              </a:stretch>
            </p:blipFill>
            <p:spPr bwMode="auto">
              <a:xfrm>
                <a:off x="8307415" y="5454650"/>
                <a:ext cx="376047" cy="1109340"/>
              </a:xfrm>
              <a:prstGeom prst="rect">
                <a:avLst/>
              </a:prstGeom>
              <a:noFill/>
              <a:ln w="9525">
                <a:noFill/>
                <a:miter lim="800000"/>
                <a:headEnd/>
                <a:tailEnd/>
              </a:ln>
            </p:spPr>
          </p:pic>
        </p:grpSp>
        <p:sp>
          <p:nvSpPr>
            <p:cNvPr id="24" name="文字方塊 30"/>
            <p:cNvSpPr txBox="1">
              <a:spLocks noChangeArrowheads="1"/>
            </p:cNvSpPr>
            <p:nvPr/>
          </p:nvSpPr>
          <p:spPr bwMode="auto">
            <a:xfrm>
              <a:off x="7632700" y="2387600"/>
              <a:ext cx="708848" cy="285602"/>
            </a:xfrm>
            <a:prstGeom prst="rect">
              <a:avLst/>
            </a:prstGeom>
            <a:noFill/>
            <a:ln w="9525">
              <a:noFill/>
              <a:miter lim="800000"/>
              <a:headEnd/>
              <a:tailEnd/>
            </a:ln>
          </p:spPr>
          <p:txBody>
            <a:bodyPr wrap="none">
              <a:spAutoFit/>
            </a:bodyPr>
            <a:lstStyle/>
            <a:p>
              <a:r>
                <a:rPr lang="en-US" altLang="zh-TW" sz="1200" b="1" dirty="0">
                  <a:solidFill>
                    <a:srgbClr val="C00000"/>
                  </a:solidFill>
                </a:rPr>
                <a:t>~46m/s</a:t>
              </a:r>
              <a:endParaRPr lang="zh-TW" altLang="en-US" sz="1200" b="1" dirty="0">
                <a:solidFill>
                  <a:srgbClr val="C00000"/>
                </a:solidFill>
              </a:endParaRPr>
            </a:p>
          </p:txBody>
        </p:sp>
        <p:sp>
          <p:nvSpPr>
            <p:cNvPr id="25" name="文字方塊 19"/>
            <p:cNvSpPr txBox="1">
              <a:spLocks noChangeArrowheads="1"/>
            </p:cNvSpPr>
            <p:nvPr/>
          </p:nvSpPr>
          <p:spPr bwMode="auto">
            <a:xfrm>
              <a:off x="6623050" y="3608388"/>
              <a:ext cx="2135188" cy="285602"/>
            </a:xfrm>
            <a:prstGeom prst="rect">
              <a:avLst/>
            </a:prstGeom>
            <a:noFill/>
            <a:ln w="9525">
              <a:noFill/>
              <a:miter lim="800000"/>
              <a:headEnd/>
              <a:tailEnd/>
            </a:ln>
          </p:spPr>
          <p:txBody>
            <a:bodyPr>
              <a:spAutoFit/>
            </a:bodyPr>
            <a:lstStyle/>
            <a:p>
              <a:r>
                <a:rPr lang="en-US" altLang="zh-TW" sz="1200" b="1" dirty="0">
                  <a:solidFill>
                    <a:srgbClr val="C00000"/>
                  </a:solidFill>
                </a:rPr>
                <a:t>Solar heating decline</a:t>
              </a:r>
              <a:endParaRPr lang="zh-TW" altLang="en-US" sz="1200" b="1" dirty="0">
                <a:solidFill>
                  <a:srgbClr val="C00000"/>
                </a:solidFill>
              </a:endParaRPr>
            </a:p>
          </p:txBody>
        </p:sp>
        <p:sp>
          <p:nvSpPr>
            <p:cNvPr id="26" name="文字方塊 24"/>
            <p:cNvSpPr txBox="1">
              <a:spLocks noChangeArrowheads="1"/>
            </p:cNvSpPr>
            <p:nvPr/>
          </p:nvSpPr>
          <p:spPr bwMode="auto">
            <a:xfrm>
              <a:off x="6821488" y="3348038"/>
              <a:ext cx="1547218" cy="269735"/>
            </a:xfrm>
            <a:prstGeom prst="rect">
              <a:avLst/>
            </a:prstGeom>
            <a:noFill/>
            <a:ln w="9525">
              <a:noFill/>
              <a:miter lim="800000"/>
              <a:headEnd/>
              <a:tailEnd/>
            </a:ln>
          </p:spPr>
          <p:txBody>
            <a:bodyPr wrap="none">
              <a:spAutoFit/>
            </a:bodyPr>
            <a:lstStyle/>
            <a:p>
              <a:r>
                <a:rPr lang="en-US" altLang="zh-TW" sz="1100" b="1" dirty="0">
                  <a:solidFill>
                    <a:srgbClr val="FF0000"/>
                  </a:solidFill>
                </a:rPr>
                <a:t> </a:t>
              </a:r>
              <a:r>
                <a:rPr lang="en-US" altLang="zh-TW" sz="1100" b="1" dirty="0">
                  <a:solidFill>
                    <a:srgbClr val="00B050"/>
                  </a:solidFill>
                </a:rPr>
                <a:t> </a:t>
              </a:r>
              <a:r>
                <a:rPr lang="en-US" altLang="zh-TW" sz="1100" b="1" dirty="0">
                  <a:solidFill>
                    <a:srgbClr val="C00000"/>
                  </a:solidFill>
                </a:rPr>
                <a:t>SST decrease ~4</a:t>
              </a:r>
              <a:r>
                <a:rPr lang="en-US" altLang="zh-TW" sz="1100" b="1" baseline="30000" dirty="0">
                  <a:solidFill>
                    <a:srgbClr val="C00000"/>
                  </a:solidFill>
                </a:rPr>
                <a:t>o</a:t>
              </a:r>
              <a:r>
                <a:rPr lang="en-US" altLang="zh-TW" sz="1100" b="1" dirty="0">
                  <a:solidFill>
                    <a:srgbClr val="C00000"/>
                  </a:solidFill>
                </a:rPr>
                <a:t>C</a:t>
              </a:r>
            </a:p>
          </p:txBody>
        </p:sp>
      </p:grpSp>
      <p:sp>
        <p:nvSpPr>
          <p:cNvPr id="43012" name="Text Box 2"/>
          <p:cNvSpPr txBox="1">
            <a:spLocks noChangeArrowheads="1"/>
          </p:cNvSpPr>
          <p:nvPr/>
        </p:nvSpPr>
        <p:spPr bwMode="auto">
          <a:xfrm>
            <a:off x="296863" y="4146550"/>
            <a:ext cx="3735387" cy="2525713"/>
          </a:xfrm>
          <a:prstGeom prst="rect">
            <a:avLst/>
          </a:prstGeom>
          <a:noFill/>
          <a:ln w="9525">
            <a:noFill/>
            <a:round/>
            <a:headEnd/>
            <a:tailEnd/>
          </a:ln>
        </p:spPr>
        <p:txBody>
          <a:bodyPr lIns="90000" tIns="93384" rIns="90000" bIns="45000"/>
          <a:lstStyle/>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latin typeface="+mn-lt"/>
              </a:rPr>
              <a:t>Max Wind Speed: </a:t>
            </a:r>
            <a:r>
              <a:rPr lang="en-US" altLang="zh-TW" dirty="0">
                <a:solidFill>
                  <a:srgbClr val="000000"/>
                </a:solidFill>
                <a:latin typeface="+mn-lt"/>
              </a:rPr>
              <a:t>46.14 m/s </a:t>
            </a:r>
          </a:p>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rPr>
              <a:t>Min Air Pressure</a:t>
            </a:r>
            <a:r>
              <a:rPr lang="en-US" altLang="zh-TW" dirty="0" smtClean="0">
                <a:solidFill>
                  <a:srgbClr val="000000"/>
                </a:solidFill>
                <a:latin typeface="+mn-lt"/>
              </a:rPr>
              <a:t>: </a:t>
            </a:r>
            <a:r>
              <a:rPr lang="en-US" altLang="zh-TW" dirty="0">
                <a:solidFill>
                  <a:srgbClr val="000000"/>
                </a:solidFill>
                <a:latin typeface="+mn-lt"/>
              </a:rPr>
              <a:t>955</a:t>
            </a:r>
            <a:r>
              <a:rPr lang="zh-TW" altLang="en-US" dirty="0">
                <a:solidFill>
                  <a:srgbClr val="000000"/>
                </a:solidFill>
                <a:latin typeface="+mn-lt"/>
              </a:rPr>
              <a:t> </a:t>
            </a:r>
            <a:r>
              <a:rPr lang="en-US" altLang="zh-TW" dirty="0" err="1">
                <a:solidFill>
                  <a:srgbClr val="000000"/>
                </a:solidFill>
                <a:latin typeface="+mn-lt"/>
              </a:rPr>
              <a:t>hPa</a:t>
            </a:r>
            <a:endParaRPr lang="en-US" altLang="zh-TW" dirty="0">
              <a:solidFill>
                <a:srgbClr val="000000"/>
              </a:solidFill>
              <a:latin typeface="+mn-lt"/>
            </a:endParaRPr>
          </a:p>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latin typeface="+mn-lt"/>
              </a:rPr>
              <a:t>SST dropped about 6</a:t>
            </a:r>
            <a:r>
              <a:rPr lang="en-US" altLang="zh-TW" baseline="30000" dirty="0" smtClean="0">
                <a:solidFill>
                  <a:srgbClr val="000000"/>
                </a:solidFill>
              </a:rPr>
              <a:t>o</a:t>
            </a:r>
            <a:r>
              <a:rPr lang="en-US" altLang="zh-TW" dirty="0" smtClean="0">
                <a:solidFill>
                  <a:srgbClr val="000000"/>
                </a:solidFill>
              </a:rPr>
              <a:t>C in total</a:t>
            </a:r>
            <a:endParaRPr lang="en-US" altLang="zh-TW" dirty="0">
              <a:solidFill>
                <a:srgbClr val="000000"/>
              </a:solidFill>
              <a:latin typeface="+mn-lt"/>
            </a:endParaRPr>
          </a:p>
          <a:p>
            <a:pPr marL="339725" indent="-339725">
              <a:lnSpc>
                <a:spcPct val="84000"/>
              </a:lnSpc>
              <a:spcBef>
                <a:spcPts val="600"/>
              </a:spcBef>
              <a:buFont typeface="Arial" charset="0"/>
              <a:buChar char="•"/>
              <a:tabLst>
                <a:tab pos="1249363" algn="l"/>
                <a:tab pos="2163763" algn="l"/>
                <a:tab pos="3078163" algn="l"/>
                <a:tab pos="3992563" algn="l"/>
                <a:tab pos="4906963" algn="l"/>
                <a:tab pos="5821363" algn="l"/>
                <a:tab pos="6735763" algn="l"/>
                <a:tab pos="7650163" algn="l"/>
                <a:tab pos="8564563" algn="l"/>
                <a:tab pos="9478963" algn="l"/>
                <a:tab pos="10393363" algn="l"/>
              </a:tabLst>
            </a:pPr>
            <a:r>
              <a:rPr lang="en-US" altLang="zh-TW" dirty="0" smtClean="0">
                <a:solidFill>
                  <a:srgbClr val="000000"/>
                </a:solidFill>
                <a:latin typeface="+mn-lt"/>
              </a:rPr>
              <a:t>Cooling</a:t>
            </a:r>
            <a:r>
              <a:rPr lang="zh-TW" altLang="en-US" dirty="0">
                <a:solidFill>
                  <a:srgbClr val="000000"/>
                </a:solidFill>
              </a:rPr>
              <a:t> </a:t>
            </a:r>
            <a:r>
              <a:rPr lang="en-US" altLang="zh-TW" dirty="0" smtClean="0">
                <a:solidFill>
                  <a:srgbClr val="000000"/>
                </a:solidFill>
              </a:rPr>
              <a:t>lasted</a:t>
            </a:r>
            <a:r>
              <a:rPr lang="en-US" altLang="zh-TW" dirty="0" smtClean="0">
                <a:solidFill>
                  <a:srgbClr val="000000"/>
                </a:solidFill>
                <a:latin typeface="+mn-lt"/>
              </a:rPr>
              <a:t> </a:t>
            </a:r>
            <a:r>
              <a:rPr lang="en-US" altLang="zh-TW" dirty="0">
                <a:solidFill>
                  <a:srgbClr val="000000"/>
                </a:solidFill>
                <a:latin typeface="+mn-lt"/>
              </a:rPr>
              <a:t>9 </a:t>
            </a:r>
            <a:r>
              <a:rPr lang="en-US" altLang="zh-TW" dirty="0" smtClean="0">
                <a:solidFill>
                  <a:srgbClr val="000000"/>
                </a:solidFill>
              </a:rPr>
              <a:t>days</a:t>
            </a:r>
            <a:endParaRPr lang="en-US" altLang="zh-TW" dirty="0">
              <a:solidFill>
                <a:srgbClr val="000000"/>
              </a:solidFill>
              <a:latin typeface="+mn-lt"/>
            </a:endParaRPr>
          </a:p>
        </p:txBody>
      </p:sp>
      <p:sp>
        <p:nvSpPr>
          <p:cNvPr id="43013" name="Rectangle 12"/>
          <p:cNvSpPr>
            <a:spLocks noChangeArrowheads="1"/>
          </p:cNvSpPr>
          <p:nvPr/>
        </p:nvSpPr>
        <p:spPr bwMode="auto">
          <a:xfrm>
            <a:off x="296863" y="260350"/>
            <a:ext cx="3276600" cy="703263"/>
          </a:xfrm>
          <a:prstGeom prst="rect">
            <a:avLst/>
          </a:prstGeom>
          <a:noFill/>
          <a:ln w="9360">
            <a:noFill/>
            <a:round/>
            <a:headEnd/>
            <a:tailEnd/>
          </a:ln>
        </p:spPr>
        <p:txBody>
          <a:bodyPr lIns="90000" tIns="69695" rIns="90000" bIns="450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sz="2700" b="1" dirty="0">
                <a:latin typeface="Georgia" pitchFamily="18" charset="0"/>
                <a:ea typeface="+mj-ea"/>
                <a:cs typeface="+mj-cs"/>
              </a:rPr>
              <a:t>A3: left of eye</a:t>
            </a:r>
          </a:p>
        </p:txBody>
      </p:sp>
      <p:sp>
        <p:nvSpPr>
          <p:cNvPr id="16" name="Line 5"/>
          <p:cNvSpPr>
            <a:spLocks noChangeShapeType="1"/>
          </p:cNvSpPr>
          <p:nvPr/>
        </p:nvSpPr>
        <p:spPr bwMode="auto">
          <a:xfrm>
            <a:off x="6237288" y="871175"/>
            <a:ext cx="0" cy="446088"/>
          </a:xfrm>
          <a:prstGeom prst="line">
            <a:avLst/>
          </a:prstGeom>
          <a:noFill/>
          <a:ln w="28440">
            <a:solidFill>
              <a:srgbClr val="FF00FF"/>
            </a:solidFill>
            <a:miter lim="800000"/>
            <a:headEnd/>
            <a:tailEnd type="triangle" w="med" len="med"/>
          </a:ln>
        </p:spPr>
        <p:txBody>
          <a:bodyPr/>
          <a:lstStyle/>
          <a:p>
            <a:endParaRPr lang="zh-TW" altLang="en-US"/>
          </a:p>
        </p:txBody>
      </p:sp>
      <p:sp>
        <p:nvSpPr>
          <p:cNvPr id="18" name="Rectangle 6"/>
          <p:cNvSpPr>
            <a:spLocks noChangeArrowheads="1"/>
          </p:cNvSpPr>
          <p:nvPr/>
        </p:nvSpPr>
        <p:spPr bwMode="auto">
          <a:xfrm>
            <a:off x="6353175" y="6600825"/>
            <a:ext cx="2790825" cy="241300"/>
          </a:xfrm>
          <a:prstGeom prst="rect">
            <a:avLst/>
          </a:prstGeom>
          <a:solidFill>
            <a:srgbClr val="FFFFFF"/>
          </a:solidFill>
          <a:ln w="9360">
            <a:noFill/>
            <a:round/>
            <a:headEnd/>
            <a:tailEnd/>
          </a:ln>
        </p:spPr>
        <p:txBody>
          <a:bodyPr lIns="90000" tIns="60876"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sz="1200" b="1" dirty="0">
                <a:solidFill>
                  <a:srgbClr val="FF0066"/>
                </a:solidFill>
                <a:cs typeface="Arial" charset="0"/>
              </a:rPr>
              <a:t>Cooling about 6 ° C from 29 to 23</a:t>
            </a:r>
            <a:endParaRPr lang="zh-TW" altLang="en-US" sz="1200" b="1" dirty="0">
              <a:solidFill>
                <a:srgbClr val="FF0066"/>
              </a:solidFill>
              <a:cs typeface="Arial"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zh-TW" sz="1400" b="1" dirty="0">
              <a:solidFill>
                <a:srgbClr val="FF0066"/>
              </a:solidFill>
              <a:cs typeface="Arial" charset="0"/>
            </a:endParaRPr>
          </a:p>
        </p:txBody>
      </p:sp>
      <p:sp>
        <p:nvSpPr>
          <p:cNvPr id="19" name="Line 5"/>
          <p:cNvSpPr>
            <a:spLocks noChangeShapeType="1"/>
          </p:cNvSpPr>
          <p:nvPr/>
        </p:nvSpPr>
        <p:spPr bwMode="auto">
          <a:xfrm flipV="1">
            <a:off x="4796017" y="5950568"/>
            <a:ext cx="1430158" cy="88489"/>
          </a:xfrm>
          <a:prstGeom prst="line">
            <a:avLst/>
          </a:prstGeom>
          <a:noFill/>
          <a:ln w="28440">
            <a:solidFill>
              <a:srgbClr val="FF00FF"/>
            </a:solidFill>
            <a:miter lim="800000"/>
            <a:headEnd/>
            <a:tailEnd type="triangle" w="med" len="med"/>
          </a:ln>
        </p:spPr>
        <p:txBody>
          <a:bodyPr/>
          <a:lstStyle/>
          <a:p>
            <a:endParaRPr lang="zh-TW" altLang="en-US"/>
          </a:p>
        </p:txBody>
      </p:sp>
      <p:sp>
        <p:nvSpPr>
          <p:cNvPr id="20" name="Rectangle 9"/>
          <p:cNvSpPr>
            <a:spLocks noChangeArrowheads="1"/>
          </p:cNvSpPr>
          <p:nvPr/>
        </p:nvSpPr>
        <p:spPr bwMode="auto">
          <a:xfrm>
            <a:off x="3041830" y="5950569"/>
            <a:ext cx="1754187" cy="449263"/>
          </a:xfrm>
          <a:prstGeom prst="rect">
            <a:avLst/>
          </a:prstGeom>
          <a:solidFill>
            <a:srgbClr val="FFFFFF"/>
          </a:solidFill>
          <a:ln w="9525">
            <a:noFill/>
            <a:round/>
            <a:headEnd/>
            <a:tailEnd/>
          </a:ln>
        </p:spPr>
        <p:txBody>
          <a:bodyPr lIns="90000" tIns="60876" rIns="90000" bIns="45000"/>
          <a:lstStyle/>
          <a:p>
            <a:pPr>
              <a:tabLst>
                <a:tab pos="723900" algn="l"/>
                <a:tab pos="1447800" algn="l"/>
                <a:tab pos="2171700" algn="l"/>
              </a:tabLst>
            </a:pPr>
            <a:r>
              <a:rPr lang="en-US" altLang="zh-TW" sz="1200" b="1" dirty="0">
                <a:solidFill>
                  <a:srgbClr val="FF0000"/>
                </a:solidFill>
                <a:cs typeface="Arial" charset="0"/>
              </a:rPr>
              <a:t>Strong upwelling</a:t>
            </a:r>
          </a:p>
          <a:p>
            <a:pPr>
              <a:tabLst>
                <a:tab pos="723900" algn="l"/>
                <a:tab pos="1447800" algn="l"/>
                <a:tab pos="2171700" algn="l"/>
              </a:tabLst>
            </a:pPr>
            <a:r>
              <a:rPr lang="en-US" altLang="zh-TW" sz="1200" b="1" dirty="0">
                <a:solidFill>
                  <a:srgbClr val="FF0000"/>
                </a:solidFill>
                <a:cs typeface="Arial" charset="0"/>
              </a:rPr>
              <a:t>and inertial response</a:t>
            </a:r>
          </a:p>
        </p:txBody>
      </p:sp>
      <p:sp>
        <p:nvSpPr>
          <p:cNvPr id="21" name="Rectangle 7"/>
          <p:cNvSpPr>
            <a:spLocks noChangeArrowheads="1"/>
          </p:cNvSpPr>
          <p:nvPr/>
        </p:nvSpPr>
        <p:spPr bwMode="auto">
          <a:xfrm>
            <a:off x="5607050" y="1017588"/>
            <a:ext cx="1238250" cy="5086350"/>
          </a:xfrm>
          <a:prstGeom prst="rect">
            <a:avLst/>
          </a:prstGeom>
          <a:noFill/>
          <a:ln w="31750">
            <a:solidFill>
              <a:schemeClr val="accent6">
                <a:lumMod val="50000"/>
              </a:schemeClr>
            </a:solidFill>
            <a:prstDash val="lgDash"/>
            <a:miter lim="800000"/>
            <a:headEnd/>
            <a:tailEnd/>
          </a:ln>
        </p:spPr>
        <p:txBody>
          <a:bodyPr wrap="none" anchor="ctr"/>
          <a:lstStyle/>
          <a:p>
            <a:pPr>
              <a:defRPr/>
            </a:pPr>
            <a:endParaRPr lang="zh-TW" altLang="zh-TW">
              <a:latin typeface="Georgia" pitchFamily="18" charset="0"/>
            </a:endParaRPr>
          </a:p>
        </p:txBody>
      </p:sp>
      <p:pic>
        <p:nvPicPr>
          <p:cNvPr id="23" name="圖片 22" descr="3.png"/>
          <p:cNvPicPr>
            <a:picLocks noChangeAspect="1"/>
          </p:cNvPicPr>
          <p:nvPr/>
        </p:nvPicPr>
        <p:blipFill>
          <a:blip r:embed="rId5"/>
          <a:stretch>
            <a:fillRect/>
          </a:stretch>
        </p:blipFill>
        <p:spPr>
          <a:xfrm>
            <a:off x="656565" y="953725"/>
            <a:ext cx="2812709" cy="293148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additive="repl">
                                        <p:cTn id="6" dur="1" fill="hold">
                                          <p:stCondLst>
                                            <p:cond delay="0"/>
                                          </p:stCondLst>
                                        </p:cTn>
                                        <p:tgtEl>
                                          <p:spTgt spid="16"/>
                                        </p:tgtEl>
                                        <p:attrNameLst>
                                          <p:attrName>style.visibility</p:attrName>
                                        </p:attrNameLst>
                                      </p:cBhvr>
                                      <p:to>
                                        <p:strVal val="visible"/>
                                      </p:to>
                                    </p:set>
                                    <p:animEffect transition="in" filter="blinds(horizontal)">
                                      <p:cBhvr additive="repl">
                                        <p:cTn id="7" dur="500"/>
                                        <p:tgtEl>
                                          <p:spTgt spid="16"/>
                                        </p:tgtEl>
                                      </p:cBhvr>
                                    </p:animEffect>
                                  </p:childTnLst>
                                </p:cTn>
                              </p:par>
                              <p:par>
                                <p:cTn id="8" presetID="3" presetClass="entr" presetSubtype="10" fill="hold" nodeType="withEffect">
                                  <p:stCondLst>
                                    <p:cond delay="0"/>
                                  </p:stCondLst>
                                  <p:childTnLst>
                                    <p:set>
                                      <p:cBhvr additive="repl">
                                        <p:cTn id="9" dur="1" fill="hold">
                                          <p:stCondLst>
                                            <p:cond delay="0"/>
                                          </p:stCondLst>
                                        </p:cTn>
                                        <p:tgtEl>
                                          <p:spTgt spid="18"/>
                                        </p:tgtEl>
                                        <p:attrNameLst>
                                          <p:attrName>style.visibility</p:attrName>
                                        </p:attrNameLst>
                                      </p:cBhvr>
                                      <p:to>
                                        <p:strVal val="visible"/>
                                      </p:to>
                                    </p:set>
                                    <p:animEffect transition="in" filter="blinds(horizontal)">
                                      <p:cBhvr additive="repl">
                                        <p:cTn id="10" dur="500"/>
                                        <p:tgtEl>
                                          <p:spTgt spid="1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ox(in)">
                                      <p:cBhvr>
                                        <p:cTn id="16" dur="500"/>
                                        <p:tgtEl>
                                          <p:spTgt spid="1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ox(i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srcRect/>
          <a:stretch>
            <a:fillRect/>
          </a:stretch>
        </p:blipFill>
        <p:spPr bwMode="auto">
          <a:xfrm>
            <a:off x="3098800" y="523875"/>
            <a:ext cx="6045200" cy="6334125"/>
          </a:xfrm>
          <a:prstGeom prst="rect">
            <a:avLst/>
          </a:prstGeom>
          <a:noFill/>
          <a:ln w="9525">
            <a:noFill/>
            <a:miter lim="800000"/>
            <a:headEnd/>
            <a:tailEnd/>
          </a:ln>
        </p:spPr>
      </p:pic>
      <p:cxnSp>
        <p:nvCxnSpPr>
          <p:cNvPr id="45059" name="Straight Arrow Connector 6"/>
          <p:cNvCxnSpPr>
            <a:cxnSpLocks noChangeShapeType="1"/>
          </p:cNvCxnSpPr>
          <p:nvPr/>
        </p:nvCxnSpPr>
        <p:spPr bwMode="auto">
          <a:xfrm>
            <a:off x="5339202" y="3997325"/>
            <a:ext cx="1843088" cy="119063"/>
          </a:xfrm>
          <a:prstGeom prst="straightConnector1">
            <a:avLst/>
          </a:prstGeom>
          <a:noFill/>
          <a:ln w="22225">
            <a:solidFill>
              <a:srgbClr val="FF0000"/>
            </a:solidFill>
            <a:round/>
            <a:headEnd type="stealth" w="med" len="med"/>
            <a:tailEnd type="stealth" w="med" len="med"/>
          </a:ln>
        </p:spPr>
      </p:cxnSp>
      <p:sp>
        <p:nvSpPr>
          <p:cNvPr id="45060" name="TextBox 7"/>
          <p:cNvSpPr txBox="1">
            <a:spLocks noChangeArrowheads="1"/>
          </p:cNvSpPr>
          <p:nvPr/>
        </p:nvSpPr>
        <p:spPr bwMode="auto">
          <a:xfrm rot="277474">
            <a:off x="5384800" y="3659188"/>
            <a:ext cx="1341438" cy="368300"/>
          </a:xfrm>
          <a:prstGeom prst="rect">
            <a:avLst/>
          </a:prstGeom>
          <a:noFill/>
          <a:ln w="9525">
            <a:noFill/>
            <a:miter lim="800000"/>
            <a:headEnd/>
            <a:tailEnd/>
          </a:ln>
        </p:spPr>
        <p:txBody>
          <a:bodyPr>
            <a:spAutoFit/>
          </a:bodyPr>
          <a:lstStyle/>
          <a:p>
            <a:pPr defTabSz="914400"/>
            <a:r>
              <a:rPr lang="en-US" altLang="zh-TW">
                <a:cs typeface="Arial" charset="0"/>
              </a:rPr>
              <a:t>~ 10 days</a:t>
            </a:r>
          </a:p>
        </p:txBody>
      </p:sp>
      <p:cxnSp>
        <p:nvCxnSpPr>
          <p:cNvPr id="45061" name="Straight Connector 9"/>
          <p:cNvCxnSpPr>
            <a:cxnSpLocks noChangeShapeType="1"/>
          </p:cNvCxnSpPr>
          <p:nvPr/>
        </p:nvCxnSpPr>
        <p:spPr bwMode="auto">
          <a:xfrm>
            <a:off x="3098800" y="5797550"/>
            <a:ext cx="5441950" cy="73025"/>
          </a:xfrm>
          <a:prstGeom prst="line">
            <a:avLst/>
          </a:prstGeom>
          <a:noFill/>
          <a:ln w="9525">
            <a:solidFill>
              <a:schemeClr val="bg1"/>
            </a:solidFill>
            <a:prstDash val="sysDash"/>
            <a:round/>
            <a:headEnd/>
            <a:tailEnd/>
          </a:ln>
        </p:spPr>
      </p:cxnSp>
      <p:sp>
        <p:nvSpPr>
          <p:cNvPr id="45062" name="TextBox 13"/>
          <p:cNvSpPr txBox="1">
            <a:spLocks noChangeArrowheads="1"/>
          </p:cNvSpPr>
          <p:nvPr/>
        </p:nvSpPr>
        <p:spPr bwMode="auto">
          <a:xfrm>
            <a:off x="4114800" y="5162550"/>
            <a:ext cx="3275013" cy="369888"/>
          </a:xfrm>
          <a:prstGeom prst="rect">
            <a:avLst/>
          </a:prstGeom>
          <a:noFill/>
          <a:ln w="9525">
            <a:noFill/>
            <a:miter lim="800000"/>
            <a:headEnd/>
            <a:tailEnd/>
          </a:ln>
        </p:spPr>
        <p:txBody>
          <a:bodyPr>
            <a:spAutoFit/>
          </a:bodyPr>
          <a:lstStyle/>
          <a:p>
            <a:pPr defTabSz="914400"/>
            <a:r>
              <a:rPr lang="en-US" altLang="zh-TW">
                <a:solidFill>
                  <a:schemeClr val="accent2"/>
                </a:solidFill>
                <a:cs typeface="Arial" charset="0"/>
              </a:rPr>
              <a:t>Upwelling and inertial waves</a:t>
            </a:r>
          </a:p>
        </p:txBody>
      </p:sp>
      <p:cxnSp>
        <p:nvCxnSpPr>
          <p:cNvPr id="45063" name="Straight Arrow Connector 15"/>
          <p:cNvCxnSpPr>
            <a:cxnSpLocks noChangeShapeType="1"/>
          </p:cNvCxnSpPr>
          <p:nvPr/>
        </p:nvCxnSpPr>
        <p:spPr bwMode="auto">
          <a:xfrm rot="16200000" flipH="1">
            <a:off x="5458619" y="5693569"/>
            <a:ext cx="471488" cy="88900"/>
          </a:xfrm>
          <a:prstGeom prst="straightConnector1">
            <a:avLst/>
          </a:prstGeom>
          <a:noFill/>
          <a:ln w="9525">
            <a:solidFill>
              <a:schemeClr val="accent2"/>
            </a:solidFill>
            <a:round/>
            <a:headEnd/>
            <a:tailEnd type="arrow" w="med" len="med"/>
          </a:ln>
        </p:spPr>
      </p:cxnSp>
      <p:sp>
        <p:nvSpPr>
          <p:cNvPr id="45064" name="TextBox 18"/>
          <p:cNvSpPr txBox="1">
            <a:spLocks noChangeArrowheads="1"/>
          </p:cNvSpPr>
          <p:nvPr/>
        </p:nvSpPr>
        <p:spPr bwMode="auto">
          <a:xfrm>
            <a:off x="381000" y="85725"/>
            <a:ext cx="9161463" cy="461963"/>
          </a:xfrm>
          <a:prstGeom prst="rect">
            <a:avLst/>
          </a:prstGeom>
          <a:noFill/>
          <a:ln w="9525">
            <a:noFill/>
            <a:miter lim="800000"/>
            <a:headEnd/>
            <a:tailEnd/>
          </a:ln>
        </p:spPr>
        <p:txBody>
          <a:bodyPr>
            <a:spAutoFit/>
          </a:bodyPr>
          <a:lstStyle/>
          <a:p>
            <a:pPr defTabSz="914400"/>
            <a:r>
              <a:rPr lang="en-US" altLang="zh-TW" sz="2400" b="1" dirty="0">
                <a:solidFill>
                  <a:schemeClr val="accent2"/>
                </a:solidFill>
                <a:latin typeface="+mn-lt"/>
                <a:cs typeface="Arial" charset="0"/>
              </a:rPr>
              <a:t>Upper  and Deep Ocean Response and Recovery</a:t>
            </a:r>
          </a:p>
        </p:txBody>
      </p:sp>
      <p:sp>
        <p:nvSpPr>
          <p:cNvPr id="10" name="矩形 9"/>
          <p:cNvSpPr/>
          <p:nvPr/>
        </p:nvSpPr>
        <p:spPr>
          <a:xfrm>
            <a:off x="116505" y="1516063"/>
            <a:ext cx="2847975" cy="4385816"/>
          </a:xfrm>
          <a:prstGeom prst="rect">
            <a:avLst/>
          </a:prstGeom>
          <a:solidFill>
            <a:schemeClr val="accent5">
              <a:lumMod val="20000"/>
              <a:lumOff val="80000"/>
            </a:schemeClr>
          </a:solidFill>
          <a:ln>
            <a:solidFill>
              <a:schemeClr val="accent6">
                <a:lumMod val="75000"/>
              </a:schemeClr>
            </a:solidFill>
          </a:ln>
        </p:spPr>
        <p:txBody>
          <a:bodyPr>
            <a:spAutoFit/>
          </a:bodyPr>
          <a:lstStyle/>
          <a:p>
            <a:pPr algn="ctr">
              <a:defRPr/>
            </a:pPr>
            <a:r>
              <a:rPr lang="en-US" altLang="zh-TW" sz="2000" b="1" u="sng" dirty="0">
                <a:cs typeface="Arial" charset="0"/>
              </a:rPr>
              <a:t>Response</a:t>
            </a:r>
            <a:endParaRPr lang="en-US" altLang="zh-TW" sz="2000" b="1" dirty="0"/>
          </a:p>
          <a:p>
            <a:pPr>
              <a:defRPr/>
            </a:pPr>
            <a:endParaRPr lang="en-US" altLang="zh-TW" sz="1600" b="1" dirty="0" smtClean="0"/>
          </a:p>
          <a:p>
            <a:pPr>
              <a:defRPr/>
            </a:pPr>
            <a:r>
              <a:rPr lang="en-US" altLang="zh-TW" sz="1600" b="1" dirty="0" smtClean="0"/>
              <a:t>Deep </a:t>
            </a:r>
            <a:r>
              <a:rPr lang="en-US" altLang="zh-TW" sz="1600" b="1" dirty="0"/>
              <a:t>Ocean: </a:t>
            </a:r>
            <a:endParaRPr lang="en-US" altLang="zh-TW" sz="1600" b="1" dirty="0" smtClean="0"/>
          </a:p>
          <a:p>
            <a:pPr>
              <a:defRPr/>
            </a:pPr>
            <a:r>
              <a:rPr lang="en-US" altLang="zh-TW" sz="1600" dirty="0" smtClean="0">
                <a:cs typeface="Arial" charset="0"/>
              </a:rPr>
              <a:t>Cooled </a:t>
            </a:r>
            <a:r>
              <a:rPr lang="en-US" altLang="zh-TW" sz="1600" dirty="0">
                <a:cs typeface="Arial" charset="0"/>
              </a:rPr>
              <a:t>by Upwelling with Inertial Waves Response</a:t>
            </a:r>
          </a:p>
          <a:p>
            <a:pPr>
              <a:defRPr/>
            </a:pPr>
            <a:endParaRPr lang="en-US" altLang="zh-TW" sz="1400" b="1" u="sng" dirty="0">
              <a:cs typeface="Arial" charset="0"/>
            </a:endParaRPr>
          </a:p>
          <a:p>
            <a:pPr>
              <a:defRPr/>
            </a:pPr>
            <a:endParaRPr lang="en-US" altLang="zh-TW" sz="1400" b="1" u="sng" dirty="0" smtClean="0">
              <a:cs typeface="Arial" charset="0"/>
            </a:endParaRPr>
          </a:p>
          <a:p>
            <a:pPr>
              <a:defRPr/>
            </a:pPr>
            <a:endParaRPr lang="en-US" altLang="zh-TW" sz="1400" b="1" u="sng" dirty="0">
              <a:cs typeface="Arial" charset="0"/>
            </a:endParaRPr>
          </a:p>
          <a:p>
            <a:pPr algn="ctr">
              <a:defRPr/>
            </a:pPr>
            <a:r>
              <a:rPr lang="en-US" altLang="zh-TW" sz="2000" b="1" u="sng" dirty="0" smtClean="0">
                <a:cs typeface="Arial" charset="0"/>
              </a:rPr>
              <a:t>Recovery</a:t>
            </a:r>
          </a:p>
          <a:p>
            <a:pPr algn="ctr">
              <a:defRPr/>
            </a:pPr>
            <a:endParaRPr lang="zh-TW" altLang="en-US" sz="2000" dirty="0"/>
          </a:p>
          <a:p>
            <a:pPr>
              <a:defRPr/>
            </a:pPr>
            <a:r>
              <a:rPr lang="en-US" altLang="zh-TW" sz="1600" b="1" dirty="0"/>
              <a:t>Upper Ocean</a:t>
            </a:r>
            <a:r>
              <a:rPr lang="en-US" altLang="zh-TW" sz="1600" dirty="0" smtClean="0">
                <a:cs typeface="Arial" charset="0"/>
              </a:rPr>
              <a:t>: </a:t>
            </a:r>
            <a:r>
              <a:rPr lang="en-US" altLang="zh-TW" sz="1600" dirty="0">
                <a:cs typeface="Arial" charset="0"/>
              </a:rPr>
              <a:t>~ 10 days</a:t>
            </a:r>
          </a:p>
          <a:p>
            <a:pPr>
              <a:defRPr/>
            </a:pPr>
            <a:r>
              <a:rPr lang="en-US" altLang="zh-TW" sz="1600" b="1" dirty="0"/>
              <a:t>Deep Ocean: </a:t>
            </a:r>
          </a:p>
          <a:p>
            <a:pPr>
              <a:defRPr/>
            </a:pPr>
            <a:r>
              <a:rPr lang="en-US" altLang="zh-TW" sz="1600" dirty="0">
                <a:cs typeface="Arial" charset="0"/>
              </a:rPr>
              <a:t>Upwelling  ~ 10 days</a:t>
            </a:r>
          </a:p>
          <a:p>
            <a:pPr>
              <a:defRPr/>
            </a:pPr>
            <a:r>
              <a:rPr lang="en-US" altLang="zh-TW" sz="1600" dirty="0">
                <a:cs typeface="Arial" charset="0"/>
              </a:rPr>
              <a:t>Inertial Waves &gt; 10 days and propagating</a:t>
            </a:r>
          </a:p>
          <a:p>
            <a:pPr>
              <a:defRPr/>
            </a:pPr>
            <a:endParaRPr lang="en-US" altLang="zh-TW" dirty="0">
              <a:cs typeface="Arial" charset="0"/>
            </a:endParaRPr>
          </a:p>
          <a:p>
            <a:pPr>
              <a:defRPr/>
            </a:pPr>
            <a:endParaRPr lang="en-US" altLang="zh-TW" sz="1500" dirty="0"/>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406877" y="261610"/>
            <a:ext cx="2454793" cy="523220"/>
          </a:xfrm>
          <a:prstGeom prst="rect">
            <a:avLst/>
          </a:prstGeom>
          <a:noFill/>
        </p:spPr>
        <p:txBody>
          <a:bodyPr wrap="square" rtlCol="0">
            <a:spAutoFit/>
          </a:bodyPr>
          <a:lstStyle/>
          <a:p>
            <a:r>
              <a:rPr lang="en-US" altLang="zh-TW" sz="2800" b="1" dirty="0" smtClean="0">
                <a:latin typeface="MS PGothic" pitchFamily="34" charset="-128"/>
                <a:ea typeface="MS PGothic" pitchFamily="34" charset="-128"/>
              </a:rPr>
              <a:t>Heat Content</a:t>
            </a:r>
            <a:endParaRPr lang="zh-TW" altLang="en-US" sz="2800" b="1" dirty="0">
              <a:latin typeface="MS PGothic" pitchFamily="34" charset="-128"/>
              <a:ea typeface="MS PGothic" pitchFamily="34" charset="-128"/>
            </a:endParaRPr>
          </a:p>
        </p:txBody>
      </p:sp>
      <p:grpSp>
        <p:nvGrpSpPr>
          <p:cNvPr id="7" name="群組 6"/>
          <p:cNvGrpSpPr/>
          <p:nvPr/>
        </p:nvGrpSpPr>
        <p:grpSpPr>
          <a:xfrm>
            <a:off x="571499" y="876300"/>
            <a:ext cx="8315326" cy="3021251"/>
            <a:chOff x="571499" y="695325"/>
            <a:chExt cx="8315326" cy="3021251"/>
          </a:xfrm>
        </p:grpSpPr>
        <p:pic>
          <p:nvPicPr>
            <p:cNvPr id="2" name="圖片 1" descr="HC_SST2.jpg"/>
            <p:cNvPicPr>
              <a:picLocks noChangeAspect="1"/>
            </p:cNvPicPr>
            <p:nvPr/>
          </p:nvPicPr>
          <p:blipFill>
            <a:blip r:embed="rId2"/>
            <a:stretch>
              <a:fillRect/>
            </a:stretch>
          </p:blipFill>
          <p:spPr>
            <a:xfrm>
              <a:off x="571499" y="771525"/>
              <a:ext cx="8315326" cy="2945051"/>
            </a:xfrm>
            <a:prstGeom prst="rect">
              <a:avLst/>
            </a:prstGeom>
          </p:spPr>
        </p:pic>
        <p:sp>
          <p:nvSpPr>
            <p:cNvPr id="5" name="Rectangle 3"/>
            <p:cNvSpPr>
              <a:spLocks noChangeArrowheads="1"/>
            </p:cNvSpPr>
            <p:nvPr/>
          </p:nvSpPr>
          <p:spPr bwMode="auto">
            <a:xfrm>
              <a:off x="5165590" y="695325"/>
              <a:ext cx="1010592" cy="185737"/>
            </a:xfrm>
            <a:prstGeom prst="rect">
              <a:avLst/>
            </a:prstGeom>
            <a:solidFill>
              <a:srgbClr val="FFFFFF"/>
            </a:solidFill>
            <a:ln w="9360">
              <a:noFill/>
              <a:round/>
              <a:headEnd/>
              <a:tailEnd/>
            </a:ln>
          </p:spPr>
          <p:txBody>
            <a:bodyPr lIns="90000" tIns="60876"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sz="1400" dirty="0" smtClean="0">
                  <a:latin typeface="Arial Rounded MT Bold" pitchFamily="34" charset="0"/>
                  <a:cs typeface="Arial" charset="0"/>
                </a:rPr>
                <a:t>(1~100m)</a:t>
              </a:r>
              <a:endParaRPr lang="en-US" altLang="zh-TW" sz="1400" dirty="0">
                <a:latin typeface="Arial Rounded MT Bold" pitchFamily="34" charset="0"/>
                <a:cs typeface="Arial" charset="0"/>
              </a:endParaRPr>
            </a:p>
          </p:txBody>
        </p:sp>
      </p:grpSp>
      <p:grpSp>
        <p:nvGrpSpPr>
          <p:cNvPr id="8" name="群組 7"/>
          <p:cNvGrpSpPr/>
          <p:nvPr/>
        </p:nvGrpSpPr>
        <p:grpSpPr>
          <a:xfrm>
            <a:off x="571499" y="3716576"/>
            <a:ext cx="8473441" cy="3057525"/>
            <a:chOff x="723900" y="3630851"/>
            <a:chExt cx="8321040" cy="3057525"/>
          </a:xfrm>
        </p:grpSpPr>
        <p:pic>
          <p:nvPicPr>
            <p:cNvPr id="3" name="圖片 2" descr="HC_SST2(A3).jpg"/>
            <p:cNvPicPr>
              <a:picLocks noChangeAspect="1"/>
            </p:cNvPicPr>
            <p:nvPr/>
          </p:nvPicPr>
          <p:blipFill>
            <a:blip r:embed="rId3"/>
            <a:stretch>
              <a:fillRect/>
            </a:stretch>
          </p:blipFill>
          <p:spPr>
            <a:xfrm>
              <a:off x="723900" y="3716576"/>
              <a:ext cx="8321040" cy="2971800"/>
            </a:xfrm>
            <a:prstGeom prst="rect">
              <a:avLst/>
            </a:prstGeom>
          </p:spPr>
        </p:pic>
        <p:sp>
          <p:nvSpPr>
            <p:cNvPr id="6" name="Rectangle 3"/>
            <p:cNvSpPr>
              <a:spLocks noChangeArrowheads="1"/>
            </p:cNvSpPr>
            <p:nvPr/>
          </p:nvSpPr>
          <p:spPr bwMode="auto">
            <a:xfrm>
              <a:off x="5232265" y="3630851"/>
              <a:ext cx="1010592" cy="185737"/>
            </a:xfrm>
            <a:prstGeom prst="rect">
              <a:avLst/>
            </a:prstGeom>
            <a:solidFill>
              <a:srgbClr val="FFFFFF"/>
            </a:solidFill>
            <a:ln w="9360">
              <a:noFill/>
              <a:round/>
              <a:headEnd/>
              <a:tailEnd/>
            </a:ln>
          </p:spPr>
          <p:txBody>
            <a:bodyPr lIns="90000" tIns="60876"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sz="1400" dirty="0" smtClean="0">
                  <a:latin typeface="Arial Rounded MT Bold" pitchFamily="34" charset="0"/>
                  <a:cs typeface="Arial" charset="0"/>
                </a:rPr>
                <a:t>(1~100m)</a:t>
              </a:r>
              <a:endParaRPr lang="en-US" altLang="zh-TW" sz="1400" dirty="0">
                <a:latin typeface="Arial Rounded MT Bold" pitchFamily="34" charset="0"/>
                <a:cs typeface="Arial" charset="0"/>
              </a:endParaRPr>
            </a:p>
          </p:txBody>
        </p:sp>
      </p:grpSp>
      <p:cxnSp>
        <p:nvCxnSpPr>
          <p:cNvPr id="13" name="直線單箭頭接點 12"/>
          <p:cNvCxnSpPr/>
          <p:nvPr/>
        </p:nvCxnSpPr>
        <p:spPr>
          <a:xfrm>
            <a:off x="3612616" y="1508760"/>
            <a:ext cx="1224000" cy="762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4" name="文字方塊 13"/>
          <p:cNvSpPr txBox="1"/>
          <p:nvPr/>
        </p:nvSpPr>
        <p:spPr>
          <a:xfrm>
            <a:off x="3946926" y="1242060"/>
            <a:ext cx="647934" cy="307777"/>
          </a:xfrm>
          <a:prstGeom prst="rect">
            <a:avLst/>
          </a:prstGeom>
          <a:noFill/>
        </p:spPr>
        <p:txBody>
          <a:bodyPr wrap="none" rtlCol="0">
            <a:spAutoFit/>
          </a:bodyPr>
          <a:lstStyle/>
          <a:p>
            <a:r>
              <a:rPr lang="en-US" altLang="zh-TW" sz="1400" dirty="0" smtClean="0"/>
              <a:t>34.4hr</a:t>
            </a:r>
            <a:endParaRPr lang="zh-TW" altLang="en-US" sz="1400" dirty="0"/>
          </a:p>
        </p:txBody>
      </p:sp>
      <p:cxnSp>
        <p:nvCxnSpPr>
          <p:cNvPr id="15" name="直線單箭頭接點 14"/>
          <p:cNvCxnSpPr/>
          <p:nvPr/>
        </p:nvCxnSpPr>
        <p:spPr>
          <a:xfrm>
            <a:off x="3812050" y="4424243"/>
            <a:ext cx="1332000" cy="762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6" name="文字方塊 15"/>
          <p:cNvSpPr txBox="1"/>
          <p:nvPr/>
        </p:nvSpPr>
        <p:spPr>
          <a:xfrm>
            <a:off x="4184460" y="4165163"/>
            <a:ext cx="647934" cy="307777"/>
          </a:xfrm>
          <a:prstGeom prst="rect">
            <a:avLst/>
          </a:prstGeom>
          <a:noFill/>
        </p:spPr>
        <p:txBody>
          <a:bodyPr wrap="none" rtlCol="0">
            <a:spAutoFit/>
          </a:bodyPr>
          <a:lstStyle/>
          <a:p>
            <a:r>
              <a:rPr lang="en-US" altLang="zh-TW" sz="1400" dirty="0" smtClean="0"/>
              <a:t>36.9hr</a:t>
            </a:r>
            <a:endParaRPr lang="zh-TW" altLang="en-US" sz="1400" dirty="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932023" y="214148"/>
            <a:ext cx="466794" cy="369332"/>
          </a:xfrm>
          <a:prstGeom prst="rect">
            <a:avLst/>
          </a:prstGeom>
          <a:noFill/>
        </p:spPr>
        <p:txBody>
          <a:bodyPr wrap="none" rtlCol="0">
            <a:spAutoFit/>
          </a:bodyPr>
          <a:lstStyle/>
          <a:p>
            <a:r>
              <a:rPr lang="en-US" altLang="zh-TW" dirty="0" smtClean="0"/>
              <a:t>A1</a:t>
            </a:r>
            <a:endParaRPr lang="zh-TW" altLang="en-US" dirty="0"/>
          </a:p>
        </p:txBody>
      </p:sp>
      <p:sp>
        <p:nvSpPr>
          <p:cNvPr id="5" name="文字方塊 4"/>
          <p:cNvSpPr txBox="1"/>
          <p:nvPr/>
        </p:nvSpPr>
        <p:spPr>
          <a:xfrm>
            <a:off x="6330898" y="192606"/>
            <a:ext cx="466794" cy="369332"/>
          </a:xfrm>
          <a:prstGeom prst="rect">
            <a:avLst/>
          </a:prstGeom>
          <a:noFill/>
        </p:spPr>
        <p:txBody>
          <a:bodyPr wrap="none" rtlCol="0">
            <a:spAutoFit/>
          </a:bodyPr>
          <a:lstStyle/>
          <a:p>
            <a:r>
              <a:rPr lang="en-US" altLang="zh-TW" dirty="0" smtClean="0"/>
              <a:t>A3</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743578"/>
            <a:ext cx="4392272" cy="61144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43228" y="741599"/>
            <a:ext cx="4508927" cy="611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8800036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群組 43"/>
          <p:cNvGrpSpPr/>
          <p:nvPr/>
        </p:nvGrpSpPr>
        <p:grpSpPr>
          <a:xfrm>
            <a:off x="-169684" y="466725"/>
            <a:ext cx="4939524" cy="6857999"/>
            <a:chOff x="-103009" y="0"/>
            <a:chExt cx="4939524" cy="6857999"/>
          </a:xfrm>
        </p:grpSpPr>
        <p:grpSp>
          <p:nvGrpSpPr>
            <p:cNvPr id="24" name="群組 23"/>
            <p:cNvGrpSpPr/>
            <p:nvPr/>
          </p:nvGrpSpPr>
          <p:grpSpPr>
            <a:xfrm>
              <a:off x="-103009" y="0"/>
              <a:ext cx="4939524" cy="6857999"/>
              <a:chOff x="-103009" y="0"/>
              <a:chExt cx="4939524" cy="6857999"/>
            </a:xfrm>
          </p:grpSpPr>
          <p:pic>
            <p:nvPicPr>
              <p:cNvPr id="17" name="圖片 16" descr="A1_HF.jpg"/>
              <p:cNvPicPr>
                <a:picLocks noChangeAspect="1"/>
              </p:cNvPicPr>
              <p:nvPr/>
            </p:nvPicPr>
            <p:blipFill>
              <a:blip r:embed="rId3"/>
              <a:stretch>
                <a:fillRect/>
              </a:stretch>
            </p:blipFill>
            <p:spPr>
              <a:xfrm>
                <a:off x="-103009" y="0"/>
                <a:ext cx="4939524" cy="6857999"/>
              </a:xfrm>
              <a:prstGeom prst="rect">
                <a:avLst/>
              </a:prstGeom>
            </p:spPr>
          </p:pic>
          <p:cxnSp>
            <p:nvCxnSpPr>
              <p:cNvPr id="14" name="直線接點 13"/>
              <p:cNvCxnSpPr/>
              <p:nvPr/>
            </p:nvCxnSpPr>
            <p:spPr>
              <a:xfrm rot="16200000" flipH="1">
                <a:off x="-890983" y="3290492"/>
                <a:ext cx="5591964" cy="1"/>
              </a:xfrm>
              <a:prstGeom prst="line">
                <a:avLst/>
              </a:prstGeom>
              <a:ln/>
            </p:spPr>
            <p:style>
              <a:lnRef idx="3">
                <a:schemeClr val="accent6"/>
              </a:lnRef>
              <a:fillRef idx="0">
                <a:schemeClr val="accent6"/>
              </a:fillRef>
              <a:effectRef idx="2">
                <a:schemeClr val="accent6"/>
              </a:effectRef>
              <a:fontRef idx="minor">
                <a:schemeClr val="tx1"/>
              </a:fontRef>
            </p:style>
          </p:cxnSp>
        </p:grpSp>
        <p:sp>
          <p:nvSpPr>
            <p:cNvPr id="26" name="TextBox 9"/>
            <p:cNvSpPr txBox="1">
              <a:spLocks noChangeArrowheads="1"/>
            </p:cNvSpPr>
            <p:nvPr/>
          </p:nvSpPr>
          <p:spPr bwMode="auto">
            <a:xfrm>
              <a:off x="487107" y="329579"/>
              <a:ext cx="4039887" cy="276999"/>
            </a:xfrm>
            <a:prstGeom prst="rect">
              <a:avLst/>
            </a:prstGeom>
            <a:solidFill>
              <a:srgbClr val="FFFFFF"/>
            </a:solidFill>
            <a:ln w="9525">
              <a:noFill/>
              <a:miter lim="800000"/>
              <a:headEnd/>
              <a:tailEnd/>
            </a:ln>
          </p:spPr>
          <p:txBody>
            <a:bodyPr wrap="square">
              <a:spAutoFit/>
            </a:bodyPr>
            <a:lstStyle/>
            <a:p>
              <a:r>
                <a:rPr lang="en-US" altLang="zh-TW" sz="1200" b="1" dirty="0" smtClean="0"/>
                <a:t>Net Shortwave Radiation (Wm</a:t>
              </a:r>
              <a:r>
                <a:rPr lang="en-US" altLang="zh-TW" sz="800" b="1" dirty="0" smtClean="0"/>
                <a:t>-2</a:t>
              </a:r>
              <a:r>
                <a:rPr lang="en-US" altLang="zh-TW" sz="1200" b="1" dirty="0" smtClean="0"/>
                <a:t> ) : </a:t>
              </a:r>
              <a:r>
                <a:rPr lang="en-US" altLang="zh-TW" sz="1200" b="1" dirty="0" smtClean="0">
                  <a:solidFill>
                    <a:srgbClr val="CC3399"/>
                  </a:solidFill>
                </a:rPr>
                <a:t>decreases to 0 Wm</a:t>
              </a:r>
              <a:r>
                <a:rPr lang="en-US" altLang="zh-TW" sz="800" b="1" dirty="0" smtClean="0">
                  <a:solidFill>
                    <a:srgbClr val="CC3399"/>
                  </a:solidFill>
                </a:rPr>
                <a:t>-2</a:t>
              </a:r>
              <a:r>
                <a:rPr lang="en-US" altLang="zh-TW" sz="1200" b="1" dirty="0" smtClean="0">
                  <a:solidFill>
                    <a:srgbClr val="CC3399"/>
                  </a:solidFill>
                </a:rPr>
                <a:t> </a:t>
              </a:r>
            </a:p>
          </p:txBody>
        </p:sp>
        <p:sp>
          <p:nvSpPr>
            <p:cNvPr id="23" name="文字方塊 22"/>
            <p:cNvSpPr txBox="1"/>
            <p:nvPr/>
          </p:nvSpPr>
          <p:spPr>
            <a:xfrm>
              <a:off x="104775" y="97288"/>
              <a:ext cx="466794" cy="369332"/>
            </a:xfrm>
            <a:prstGeom prst="rect">
              <a:avLst/>
            </a:prstGeom>
            <a:noFill/>
          </p:spPr>
          <p:txBody>
            <a:bodyPr wrap="none" rtlCol="0">
              <a:spAutoFit/>
            </a:bodyPr>
            <a:lstStyle/>
            <a:p>
              <a:r>
                <a:rPr lang="en-US" altLang="zh-TW" dirty="0" smtClean="0">
                  <a:solidFill>
                    <a:srgbClr val="FF0000"/>
                  </a:solidFill>
                </a:rPr>
                <a:t>A1</a:t>
              </a:r>
              <a:endParaRPr lang="zh-TW" altLang="en-US" dirty="0">
                <a:solidFill>
                  <a:srgbClr val="FF0000"/>
                </a:solidFill>
              </a:endParaRPr>
            </a:p>
          </p:txBody>
        </p:sp>
        <p:sp>
          <p:nvSpPr>
            <p:cNvPr id="27" name="TextBox 9"/>
            <p:cNvSpPr txBox="1">
              <a:spLocks noChangeArrowheads="1"/>
            </p:cNvSpPr>
            <p:nvPr/>
          </p:nvSpPr>
          <p:spPr bwMode="auto">
            <a:xfrm>
              <a:off x="406361" y="1504950"/>
              <a:ext cx="3336964" cy="276999"/>
            </a:xfrm>
            <a:prstGeom prst="rect">
              <a:avLst/>
            </a:prstGeom>
            <a:solidFill>
              <a:srgbClr val="FFFFFF"/>
            </a:solidFill>
            <a:ln w="9525">
              <a:noFill/>
              <a:miter lim="800000"/>
              <a:headEnd/>
              <a:tailEnd/>
            </a:ln>
          </p:spPr>
          <p:txBody>
            <a:bodyPr wrap="square">
              <a:spAutoFit/>
            </a:bodyPr>
            <a:lstStyle/>
            <a:p>
              <a:r>
                <a:rPr lang="en-US" altLang="zh-TW" sz="1200" b="1" dirty="0" smtClean="0"/>
                <a:t>Net </a:t>
              </a:r>
              <a:r>
                <a:rPr lang="en-US" altLang="zh-TW" sz="1200" b="1" dirty="0" err="1" smtClean="0"/>
                <a:t>Longwave</a:t>
              </a:r>
              <a:r>
                <a:rPr lang="en-US" altLang="zh-TW" sz="1200" b="1" dirty="0" smtClean="0"/>
                <a:t> Radiation (Wm</a:t>
              </a:r>
              <a:r>
                <a:rPr lang="en-US" altLang="zh-TW" sz="800" b="1" dirty="0" smtClean="0"/>
                <a:t>-2</a:t>
              </a:r>
              <a:r>
                <a:rPr lang="en-US" altLang="zh-TW" sz="1200" b="1" dirty="0" smtClean="0"/>
                <a:t> )</a:t>
              </a:r>
            </a:p>
          </p:txBody>
        </p:sp>
        <p:sp>
          <p:nvSpPr>
            <p:cNvPr id="28" name="TextBox 9"/>
            <p:cNvSpPr txBox="1">
              <a:spLocks noChangeArrowheads="1"/>
            </p:cNvSpPr>
            <p:nvPr/>
          </p:nvSpPr>
          <p:spPr bwMode="auto">
            <a:xfrm>
              <a:off x="453986" y="2699950"/>
              <a:ext cx="3413164" cy="276999"/>
            </a:xfrm>
            <a:prstGeom prst="rect">
              <a:avLst/>
            </a:prstGeom>
            <a:solidFill>
              <a:srgbClr val="FFFFFF"/>
            </a:solidFill>
            <a:ln w="9525">
              <a:noFill/>
              <a:miter lim="800000"/>
              <a:headEnd/>
              <a:tailEnd/>
            </a:ln>
          </p:spPr>
          <p:txBody>
            <a:bodyPr wrap="square">
              <a:spAutoFit/>
            </a:bodyPr>
            <a:lstStyle/>
            <a:p>
              <a:r>
                <a:rPr lang="en-US" altLang="zh-TW" sz="1200" b="1" dirty="0" smtClean="0"/>
                <a:t>Sensible Heat Flux (Wm</a:t>
              </a:r>
              <a:r>
                <a:rPr lang="en-US" altLang="zh-TW" sz="800" b="1" dirty="0" smtClean="0"/>
                <a:t>-2</a:t>
              </a:r>
              <a:r>
                <a:rPr lang="en-US" altLang="zh-TW" sz="1200" b="1" dirty="0" smtClean="0"/>
                <a:t> )</a:t>
              </a:r>
            </a:p>
          </p:txBody>
        </p:sp>
        <p:sp>
          <p:nvSpPr>
            <p:cNvPr id="29" name="TextBox 9"/>
            <p:cNvSpPr txBox="1">
              <a:spLocks noChangeArrowheads="1"/>
            </p:cNvSpPr>
            <p:nvPr/>
          </p:nvSpPr>
          <p:spPr bwMode="auto">
            <a:xfrm>
              <a:off x="495300" y="3866195"/>
              <a:ext cx="2828925" cy="276999"/>
            </a:xfrm>
            <a:prstGeom prst="rect">
              <a:avLst/>
            </a:prstGeom>
            <a:solidFill>
              <a:srgbClr val="FFFFFF"/>
            </a:solidFill>
            <a:ln w="9525">
              <a:noFill/>
              <a:miter lim="800000"/>
              <a:headEnd/>
              <a:tailEnd/>
            </a:ln>
          </p:spPr>
          <p:txBody>
            <a:bodyPr wrap="square">
              <a:spAutoFit/>
            </a:bodyPr>
            <a:lstStyle/>
            <a:p>
              <a:r>
                <a:rPr lang="en-US" altLang="zh-TW" sz="1200" b="1" dirty="0" smtClean="0"/>
                <a:t>Latent Heat Flux (Wm</a:t>
              </a:r>
              <a:r>
                <a:rPr lang="en-US" altLang="zh-TW" sz="800" b="1" dirty="0" smtClean="0"/>
                <a:t>-2</a:t>
              </a:r>
              <a:r>
                <a:rPr lang="en-US" altLang="zh-TW" sz="1200" b="1" dirty="0" smtClean="0"/>
                <a:t> )</a:t>
              </a:r>
            </a:p>
          </p:txBody>
        </p:sp>
        <p:sp>
          <p:nvSpPr>
            <p:cNvPr id="30" name="TextBox 9"/>
            <p:cNvSpPr txBox="1">
              <a:spLocks noChangeArrowheads="1"/>
            </p:cNvSpPr>
            <p:nvPr/>
          </p:nvSpPr>
          <p:spPr bwMode="auto">
            <a:xfrm>
              <a:off x="533209" y="5055811"/>
              <a:ext cx="3581591" cy="276999"/>
            </a:xfrm>
            <a:prstGeom prst="rect">
              <a:avLst/>
            </a:prstGeom>
            <a:solidFill>
              <a:srgbClr val="FFFFFF"/>
            </a:solidFill>
            <a:ln w="9525">
              <a:noFill/>
              <a:miter lim="800000"/>
              <a:headEnd/>
              <a:tailEnd/>
            </a:ln>
          </p:spPr>
          <p:txBody>
            <a:bodyPr wrap="square">
              <a:spAutoFit/>
            </a:bodyPr>
            <a:lstStyle/>
            <a:p>
              <a:r>
                <a:rPr lang="en-US" altLang="zh-TW" sz="1200" b="1" dirty="0" smtClean="0"/>
                <a:t>Net Heat Flux (Wm</a:t>
              </a:r>
              <a:r>
                <a:rPr lang="en-US" altLang="zh-TW" sz="800" b="1" dirty="0" smtClean="0"/>
                <a:t>-2</a:t>
              </a:r>
              <a:r>
                <a:rPr lang="en-US" altLang="zh-TW" sz="1200" b="1" dirty="0" smtClean="0"/>
                <a:t> )</a:t>
              </a:r>
            </a:p>
          </p:txBody>
        </p:sp>
        <p:sp>
          <p:nvSpPr>
            <p:cNvPr id="42" name="TextBox 9"/>
            <p:cNvSpPr txBox="1">
              <a:spLocks noChangeArrowheads="1"/>
            </p:cNvSpPr>
            <p:nvPr/>
          </p:nvSpPr>
          <p:spPr bwMode="auto">
            <a:xfrm>
              <a:off x="1052191" y="64338"/>
              <a:ext cx="1705618" cy="276999"/>
            </a:xfrm>
            <a:prstGeom prst="rect">
              <a:avLst/>
            </a:prstGeom>
            <a:solidFill>
              <a:srgbClr val="FFFFFF"/>
            </a:solidFill>
            <a:ln w="9525">
              <a:noFill/>
              <a:miter lim="800000"/>
              <a:headEnd/>
              <a:tailEnd/>
            </a:ln>
          </p:spPr>
          <p:txBody>
            <a:bodyPr wrap="square">
              <a:spAutoFit/>
            </a:bodyPr>
            <a:lstStyle/>
            <a:p>
              <a:r>
                <a:rPr lang="en-US" altLang="zh-TW" sz="1200" b="1" dirty="0" smtClean="0">
                  <a:solidFill>
                    <a:srgbClr val="FF9933"/>
                  </a:solidFill>
                </a:rPr>
                <a:t>Lowest Air Pressure</a:t>
              </a:r>
            </a:p>
          </p:txBody>
        </p:sp>
      </p:grpSp>
      <p:grpSp>
        <p:nvGrpSpPr>
          <p:cNvPr id="45" name="群組 44"/>
          <p:cNvGrpSpPr/>
          <p:nvPr/>
        </p:nvGrpSpPr>
        <p:grpSpPr>
          <a:xfrm>
            <a:off x="4431745" y="466725"/>
            <a:ext cx="4939524" cy="6858000"/>
            <a:chOff x="4526995" y="0"/>
            <a:chExt cx="4939524" cy="6858000"/>
          </a:xfrm>
        </p:grpSpPr>
        <p:grpSp>
          <p:nvGrpSpPr>
            <p:cNvPr id="25" name="群組 24"/>
            <p:cNvGrpSpPr/>
            <p:nvPr/>
          </p:nvGrpSpPr>
          <p:grpSpPr>
            <a:xfrm>
              <a:off x="4526995" y="0"/>
              <a:ext cx="4939524" cy="6858000"/>
              <a:chOff x="4526995" y="0"/>
              <a:chExt cx="4939524" cy="6858000"/>
            </a:xfrm>
          </p:grpSpPr>
          <p:pic>
            <p:nvPicPr>
              <p:cNvPr id="2" name="圖片 1" descr="A3_HF.jpg"/>
              <p:cNvPicPr>
                <a:picLocks noChangeAspect="1"/>
              </p:cNvPicPr>
              <p:nvPr/>
            </p:nvPicPr>
            <p:blipFill>
              <a:blip r:embed="rId4"/>
              <a:stretch>
                <a:fillRect/>
              </a:stretch>
            </p:blipFill>
            <p:spPr>
              <a:xfrm>
                <a:off x="4526995" y="0"/>
                <a:ext cx="4939524" cy="6858000"/>
              </a:xfrm>
              <a:prstGeom prst="rect">
                <a:avLst/>
              </a:prstGeom>
            </p:spPr>
          </p:pic>
          <p:cxnSp>
            <p:nvCxnSpPr>
              <p:cNvPr id="16" name="直線接點 15"/>
              <p:cNvCxnSpPr/>
              <p:nvPr/>
            </p:nvCxnSpPr>
            <p:spPr>
              <a:xfrm rot="5400000">
                <a:off x="4226797" y="3391189"/>
                <a:ext cx="5640958" cy="2"/>
              </a:xfrm>
              <a:prstGeom prst="line">
                <a:avLst/>
              </a:prstGeom>
              <a:ln>
                <a:solidFill>
                  <a:schemeClr val="accent4">
                    <a:lumMod val="75000"/>
                  </a:schemeClr>
                </a:solidFill>
                <a:prstDash val="lgDash"/>
              </a:ln>
            </p:spPr>
            <p:style>
              <a:lnRef idx="2">
                <a:schemeClr val="accent2"/>
              </a:lnRef>
              <a:fillRef idx="0">
                <a:schemeClr val="accent2"/>
              </a:fillRef>
              <a:effectRef idx="1">
                <a:schemeClr val="accent2"/>
              </a:effectRef>
              <a:fontRef idx="minor">
                <a:schemeClr val="tx1"/>
              </a:fontRef>
            </p:style>
          </p:cxnSp>
        </p:grpSp>
        <p:cxnSp>
          <p:nvCxnSpPr>
            <p:cNvPr id="6" name="直線單箭頭接點 5"/>
            <p:cNvCxnSpPr/>
            <p:nvPr/>
          </p:nvCxnSpPr>
          <p:spPr>
            <a:xfrm rot="5400000">
              <a:off x="6816672" y="839377"/>
              <a:ext cx="277288" cy="164866"/>
            </a:xfrm>
            <a:prstGeom prst="straightConnector1">
              <a:avLst/>
            </a:prstGeom>
            <a:ln>
              <a:solidFill>
                <a:srgbClr val="990099"/>
              </a:solidFill>
              <a:tailEnd type="arrow"/>
            </a:ln>
          </p:spPr>
          <p:style>
            <a:lnRef idx="3">
              <a:schemeClr val="accent2"/>
            </a:lnRef>
            <a:fillRef idx="0">
              <a:schemeClr val="accent2"/>
            </a:fillRef>
            <a:effectRef idx="2">
              <a:schemeClr val="accent2"/>
            </a:effectRef>
            <a:fontRef idx="minor">
              <a:schemeClr val="tx1"/>
            </a:fontRef>
          </p:style>
        </p:cxnSp>
        <p:sp>
          <p:nvSpPr>
            <p:cNvPr id="13" name="文字方塊 12"/>
            <p:cNvSpPr txBox="1"/>
            <p:nvPr/>
          </p:nvSpPr>
          <p:spPr>
            <a:xfrm>
              <a:off x="5159829" y="62879"/>
              <a:ext cx="466794" cy="369332"/>
            </a:xfrm>
            <a:prstGeom prst="rect">
              <a:avLst/>
            </a:prstGeom>
            <a:noFill/>
          </p:spPr>
          <p:txBody>
            <a:bodyPr wrap="none" rtlCol="0">
              <a:spAutoFit/>
            </a:bodyPr>
            <a:lstStyle/>
            <a:p>
              <a:r>
                <a:rPr lang="en-US" altLang="zh-TW" dirty="0" smtClean="0">
                  <a:solidFill>
                    <a:srgbClr val="FF0000"/>
                  </a:solidFill>
                </a:rPr>
                <a:t>A3</a:t>
              </a:r>
              <a:endParaRPr lang="zh-TW" altLang="en-US" dirty="0">
                <a:solidFill>
                  <a:srgbClr val="FF0000"/>
                </a:solidFill>
              </a:endParaRPr>
            </a:p>
          </p:txBody>
        </p:sp>
        <p:cxnSp>
          <p:nvCxnSpPr>
            <p:cNvPr id="36" name="直線接點 35"/>
            <p:cNvCxnSpPr/>
            <p:nvPr/>
          </p:nvCxnSpPr>
          <p:spPr>
            <a:xfrm rot="16200000" flipH="1">
              <a:off x="4251294" y="3290491"/>
              <a:ext cx="5591964" cy="3"/>
            </a:xfrm>
            <a:prstGeom prst="line">
              <a:avLst/>
            </a:prstGeom>
            <a:ln/>
          </p:spPr>
          <p:style>
            <a:lnRef idx="3">
              <a:schemeClr val="accent6"/>
            </a:lnRef>
            <a:fillRef idx="0">
              <a:schemeClr val="accent6"/>
            </a:fillRef>
            <a:effectRef idx="2">
              <a:schemeClr val="accent6"/>
            </a:effectRef>
            <a:fontRef idx="minor">
              <a:schemeClr val="tx1"/>
            </a:fontRef>
          </p:style>
        </p:cxnSp>
        <p:sp>
          <p:nvSpPr>
            <p:cNvPr id="31" name="TextBox 9"/>
            <p:cNvSpPr txBox="1">
              <a:spLocks noChangeArrowheads="1"/>
            </p:cNvSpPr>
            <p:nvPr/>
          </p:nvSpPr>
          <p:spPr bwMode="auto">
            <a:xfrm>
              <a:off x="5069125" y="341337"/>
              <a:ext cx="4302143" cy="276999"/>
            </a:xfrm>
            <a:prstGeom prst="rect">
              <a:avLst/>
            </a:prstGeom>
            <a:solidFill>
              <a:srgbClr val="FFFFFF"/>
            </a:solidFill>
            <a:ln w="9525">
              <a:noFill/>
              <a:miter lim="800000"/>
              <a:headEnd/>
              <a:tailEnd/>
            </a:ln>
          </p:spPr>
          <p:txBody>
            <a:bodyPr wrap="square">
              <a:spAutoFit/>
            </a:bodyPr>
            <a:lstStyle/>
            <a:p>
              <a:r>
                <a:rPr lang="en-US" altLang="zh-TW" sz="1200" b="1" dirty="0" smtClean="0"/>
                <a:t>Net Shortwave Radiation (Wm</a:t>
              </a:r>
              <a:r>
                <a:rPr lang="en-US" altLang="zh-TW" sz="800" b="1" dirty="0" smtClean="0"/>
                <a:t>-2</a:t>
              </a:r>
              <a:r>
                <a:rPr lang="en-US" altLang="zh-TW" sz="1200" b="1" dirty="0" smtClean="0"/>
                <a:t> ) : </a:t>
              </a:r>
              <a:r>
                <a:rPr lang="en-US" altLang="zh-TW" sz="1200" b="1" dirty="0" smtClean="0">
                  <a:solidFill>
                    <a:srgbClr val="CC3399"/>
                  </a:solidFill>
                </a:rPr>
                <a:t>almost decreases to 0 Wm</a:t>
              </a:r>
              <a:r>
                <a:rPr lang="en-US" altLang="zh-TW" sz="800" b="1" baseline="30000" dirty="0" smtClean="0">
                  <a:solidFill>
                    <a:srgbClr val="CC3399"/>
                  </a:solidFill>
                </a:rPr>
                <a:t>-2</a:t>
              </a:r>
              <a:r>
                <a:rPr lang="en-US" altLang="zh-TW" sz="1200" b="1" dirty="0" smtClean="0">
                  <a:solidFill>
                    <a:srgbClr val="CC3399"/>
                  </a:solidFill>
                </a:rPr>
                <a:t> </a:t>
              </a:r>
            </a:p>
          </p:txBody>
        </p:sp>
        <p:sp>
          <p:nvSpPr>
            <p:cNvPr id="32" name="TextBox 9"/>
            <p:cNvSpPr txBox="1">
              <a:spLocks noChangeArrowheads="1"/>
            </p:cNvSpPr>
            <p:nvPr/>
          </p:nvSpPr>
          <p:spPr bwMode="auto">
            <a:xfrm>
              <a:off x="5083629" y="1516708"/>
              <a:ext cx="3336964" cy="276999"/>
            </a:xfrm>
            <a:prstGeom prst="rect">
              <a:avLst/>
            </a:prstGeom>
            <a:solidFill>
              <a:srgbClr val="FFFFFF"/>
            </a:solidFill>
            <a:ln w="9525">
              <a:noFill/>
              <a:miter lim="800000"/>
              <a:headEnd/>
              <a:tailEnd/>
            </a:ln>
          </p:spPr>
          <p:txBody>
            <a:bodyPr wrap="square">
              <a:spAutoFit/>
            </a:bodyPr>
            <a:lstStyle/>
            <a:p>
              <a:r>
                <a:rPr lang="en-US" altLang="zh-TW" sz="1200" b="1" dirty="0" smtClean="0"/>
                <a:t>Net </a:t>
              </a:r>
              <a:r>
                <a:rPr lang="en-US" altLang="zh-TW" sz="1200" b="1" dirty="0" err="1" smtClean="0"/>
                <a:t>Longwave</a:t>
              </a:r>
              <a:r>
                <a:rPr lang="en-US" altLang="zh-TW" sz="1200" b="1" dirty="0" smtClean="0"/>
                <a:t> Radiation (Wm</a:t>
              </a:r>
              <a:r>
                <a:rPr lang="en-US" altLang="zh-TW" sz="800" b="1" dirty="0" smtClean="0"/>
                <a:t>-2</a:t>
              </a:r>
              <a:r>
                <a:rPr lang="en-US" altLang="zh-TW" sz="1200" b="1" dirty="0" smtClean="0"/>
                <a:t> ) : </a:t>
              </a:r>
              <a:r>
                <a:rPr lang="en-US" altLang="zh-TW" sz="1200" b="1" dirty="0" smtClean="0">
                  <a:solidFill>
                    <a:srgbClr val="CC3399"/>
                  </a:solidFill>
                </a:rPr>
                <a:t>near </a:t>
              </a:r>
              <a:r>
                <a:rPr lang="en-US" altLang="zh-TW" sz="1200" b="1" dirty="0" smtClean="0">
                  <a:solidFill>
                    <a:srgbClr val="CC3399"/>
                  </a:solidFill>
                </a:rPr>
                <a:t>zero</a:t>
              </a:r>
              <a:endParaRPr lang="en-US" altLang="zh-TW" sz="1200" b="1" dirty="0" smtClean="0">
                <a:solidFill>
                  <a:srgbClr val="CC3399"/>
                </a:solidFill>
              </a:endParaRPr>
            </a:p>
          </p:txBody>
        </p:sp>
        <p:sp>
          <p:nvSpPr>
            <p:cNvPr id="33" name="TextBox 9"/>
            <p:cNvSpPr txBox="1">
              <a:spLocks noChangeArrowheads="1"/>
            </p:cNvSpPr>
            <p:nvPr/>
          </p:nvSpPr>
          <p:spPr bwMode="auto">
            <a:xfrm>
              <a:off x="5045529" y="2711708"/>
              <a:ext cx="4335264" cy="276999"/>
            </a:xfrm>
            <a:prstGeom prst="rect">
              <a:avLst/>
            </a:prstGeom>
            <a:solidFill>
              <a:srgbClr val="FFFFFF"/>
            </a:solidFill>
            <a:ln w="9525">
              <a:noFill/>
              <a:miter lim="800000"/>
              <a:headEnd/>
              <a:tailEnd/>
            </a:ln>
          </p:spPr>
          <p:txBody>
            <a:bodyPr wrap="square">
              <a:spAutoFit/>
            </a:bodyPr>
            <a:lstStyle/>
            <a:p>
              <a:r>
                <a:rPr lang="en-US" altLang="zh-TW" sz="1200" b="1" dirty="0" smtClean="0"/>
                <a:t>Sensible Heat Flux (Wm</a:t>
              </a:r>
              <a:r>
                <a:rPr lang="en-US" altLang="zh-TW" sz="800" b="1" dirty="0" smtClean="0"/>
                <a:t>-2</a:t>
              </a:r>
              <a:r>
                <a:rPr lang="en-US" altLang="zh-TW" sz="1200" b="1" dirty="0" smtClean="0"/>
                <a:t> ) </a:t>
              </a:r>
            </a:p>
          </p:txBody>
        </p:sp>
        <p:sp>
          <p:nvSpPr>
            <p:cNvPr id="34" name="TextBox 9"/>
            <p:cNvSpPr txBox="1">
              <a:spLocks noChangeArrowheads="1"/>
            </p:cNvSpPr>
            <p:nvPr/>
          </p:nvSpPr>
          <p:spPr bwMode="auto">
            <a:xfrm>
              <a:off x="5115418" y="3735078"/>
              <a:ext cx="4293950" cy="261610"/>
            </a:xfrm>
            <a:prstGeom prst="rect">
              <a:avLst/>
            </a:prstGeom>
            <a:solidFill>
              <a:srgbClr val="FFFFFF"/>
            </a:solidFill>
            <a:ln w="9525">
              <a:noFill/>
              <a:miter lim="800000"/>
              <a:headEnd/>
              <a:tailEnd/>
            </a:ln>
          </p:spPr>
          <p:txBody>
            <a:bodyPr wrap="square">
              <a:spAutoFit/>
            </a:bodyPr>
            <a:lstStyle/>
            <a:p>
              <a:r>
                <a:rPr lang="en-US" altLang="zh-TW" sz="1100" b="1" dirty="0" smtClean="0"/>
                <a:t>Latent Heat Flux (Wm</a:t>
              </a:r>
              <a:r>
                <a:rPr lang="en-US" altLang="zh-TW" sz="700" b="1" dirty="0" smtClean="0"/>
                <a:t>-2 </a:t>
              </a:r>
              <a:r>
                <a:rPr lang="en-US" altLang="zh-TW" sz="1100" b="1" dirty="0" smtClean="0"/>
                <a:t>) : </a:t>
              </a:r>
              <a:r>
                <a:rPr lang="en-US" altLang="zh-TW" sz="1100" b="1" dirty="0" smtClean="0">
                  <a:solidFill>
                    <a:srgbClr val="CC3399"/>
                  </a:solidFill>
                </a:rPr>
                <a:t>releases </a:t>
              </a:r>
              <a:r>
                <a:rPr lang="en-US" altLang="zh-TW" sz="1100" b="1" dirty="0" smtClean="0">
                  <a:solidFill>
                    <a:srgbClr val="CC3399"/>
                  </a:solidFill>
                </a:rPr>
                <a:t>into the </a:t>
              </a:r>
              <a:r>
                <a:rPr lang="en-US" altLang="zh-TW" sz="1100" b="1" dirty="0" smtClean="0">
                  <a:solidFill>
                    <a:srgbClr val="CC3399"/>
                  </a:solidFill>
                </a:rPr>
                <a:t>atmosphere</a:t>
              </a:r>
              <a:endParaRPr lang="en-US" altLang="zh-TW" sz="700" b="1" dirty="0" smtClean="0"/>
            </a:p>
          </p:txBody>
        </p:sp>
        <p:sp>
          <p:nvSpPr>
            <p:cNvPr id="35" name="TextBox 9"/>
            <p:cNvSpPr txBox="1">
              <a:spLocks noChangeArrowheads="1"/>
            </p:cNvSpPr>
            <p:nvPr/>
          </p:nvSpPr>
          <p:spPr bwMode="auto">
            <a:xfrm>
              <a:off x="5134276" y="4915169"/>
              <a:ext cx="4009723" cy="461665"/>
            </a:xfrm>
            <a:prstGeom prst="rect">
              <a:avLst/>
            </a:prstGeom>
            <a:solidFill>
              <a:srgbClr val="FFFFFF"/>
            </a:solidFill>
            <a:ln w="9525">
              <a:noFill/>
              <a:miter lim="800000"/>
              <a:headEnd/>
              <a:tailEnd/>
            </a:ln>
          </p:spPr>
          <p:txBody>
            <a:bodyPr wrap="square">
              <a:spAutoFit/>
            </a:bodyPr>
            <a:lstStyle/>
            <a:p>
              <a:r>
                <a:rPr lang="en-US" altLang="zh-TW" sz="1200" b="1" dirty="0" smtClean="0"/>
                <a:t>Net </a:t>
              </a:r>
              <a:r>
                <a:rPr lang="en-US" altLang="zh-TW" sz="1050" b="1" dirty="0" smtClean="0"/>
                <a:t>Heat</a:t>
              </a:r>
              <a:r>
                <a:rPr lang="en-US" altLang="zh-TW" sz="1200" b="1" dirty="0" smtClean="0"/>
                <a:t> Flux (Wm</a:t>
              </a:r>
              <a:r>
                <a:rPr lang="en-US" altLang="zh-TW" sz="800" b="1" dirty="0" smtClean="0"/>
                <a:t>-2</a:t>
              </a:r>
              <a:r>
                <a:rPr lang="en-US" altLang="zh-TW" sz="1200" b="1" dirty="0" smtClean="0"/>
                <a:t> ) : </a:t>
              </a:r>
              <a:r>
                <a:rPr lang="en-US" altLang="zh-TW" sz="1200" b="1" dirty="0" smtClean="0">
                  <a:solidFill>
                    <a:srgbClr val="CC3399"/>
                  </a:solidFill>
                </a:rPr>
                <a:t>Net heat flux &lt;0, ocean offer heat</a:t>
              </a:r>
              <a:r>
                <a:rPr lang="zh-TW" altLang="en-US" sz="1200" b="1" dirty="0" smtClean="0">
                  <a:solidFill>
                    <a:srgbClr val="CC3399"/>
                  </a:solidFill>
                </a:rPr>
                <a:t> </a:t>
              </a:r>
              <a:r>
                <a:rPr lang="en-US" altLang="zh-TW" sz="1200" b="1" dirty="0" smtClean="0">
                  <a:solidFill>
                    <a:srgbClr val="CC3399"/>
                  </a:solidFill>
                </a:rPr>
                <a:t>to atmosphere, cooling the ocean.</a:t>
              </a:r>
            </a:p>
          </p:txBody>
        </p:sp>
        <p:sp>
          <p:nvSpPr>
            <p:cNvPr id="43" name="TextBox 9"/>
            <p:cNvSpPr txBox="1">
              <a:spLocks noChangeArrowheads="1"/>
            </p:cNvSpPr>
            <p:nvPr/>
          </p:nvSpPr>
          <p:spPr bwMode="auto">
            <a:xfrm>
              <a:off x="6172474" y="57150"/>
              <a:ext cx="1705618" cy="276999"/>
            </a:xfrm>
            <a:prstGeom prst="rect">
              <a:avLst/>
            </a:prstGeom>
            <a:solidFill>
              <a:srgbClr val="FFFFFF"/>
            </a:solidFill>
            <a:ln w="9525">
              <a:noFill/>
              <a:miter lim="800000"/>
              <a:headEnd/>
              <a:tailEnd/>
            </a:ln>
          </p:spPr>
          <p:txBody>
            <a:bodyPr wrap="square">
              <a:spAutoFit/>
            </a:bodyPr>
            <a:lstStyle/>
            <a:p>
              <a:r>
                <a:rPr lang="en-US" altLang="zh-TW" sz="1200" b="1" dirty="0" smtClean="0">
                  <a:solidFill>
                    <a:srgbClr val="FF9933"/>
                  </a:solidFill>
                </a:rPr>
                <a:t>Lowest Air Pressure</a:t>
              </a:r>
            </a:p>
          </p:txBody>
        </p:sp>
      </p:grpSp>
      <p:cxnSp>
        <p:nvCxnSpPr>
          <p:cNvPr id="38" name="直線單箭頭接點 37"/>
          <p:cNvCxnSpPr/>
          <p:nvPr/>
        </p:nvCxnSpPr>
        <p:spPr>
          <a:xfrm rot="16200000" flipV="1">
            <a:off x="7053985" y="3853501"/>
            <a:ext cx="402689" cy="29391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9" name="直線單箭頭接點 38"/>
          <p:cNvCxnSpPr/>
          <p:nvPr/>
        </p:nvCxnSpPr>
        <p:spPr>
          <a:xfrm rot="5400000">
            <a:off x="7086737" y="4485051"/>
            <a:ext cx="337186" cy="2939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0" y="1605879"/>
            <a:ext cx="9144000" cy="4529137"/>
            <a:chOff x="0" y="1164431"/>
            <a:chExt cx="9144000" cy="4529137"/>
          </a:xfrm>
        </p:grpSpPr>
        <p:pic>
          <p:nvPicPr>
            <p:cNvPr id="2" name="圖片 1" descr="MODEL COMPARE_A3.jpg"/>
            <p:cNvPicPr>
              <a:picLocks noChangeAspect="1"/>
            </p:cNvPicPr>
            <p:nvPr/>
          </p:nvPicPr>
          <p:blipFill>
            <a:blip r:embed="rId2"/>
            <a:stretch>
              <a:fillRect/>
            </a:stretch>
          </p:blipFill>
          <p:spPr>
            <a:xfrm>
              <a:off x="0" y="1164431"/>
              <a:ext cx="9144000" cy="4529137"/>
            </a:xfrm>
            <a:prstGeom prst="rect">
              <a:avLst/>
            </a:prstGeom>
          </p:spPr>
        </p:pic>
        <p:cxnSp>
          <p:nvCxnSpPr>
            <p:cNvPr id="3" name="直線接點 2"/>
            <p:cNvCxnSpPr/>
            <p:nvPr/>
          </p:nvCxnSpPr>
          <p:spPr>
            <a:xfrm rot="5400000">
              <a:off x="907437" y="3377396"/>
              <a:ext cx="4176000" cy="2"/>
            </a:xfrm>
            <a:prstGeom prst="line">
              <a:avLst/>
            </a:prstGeom>
            <a:ln>
              <a:solidFill>
                <a:srgbClr val="FF0000"/>
              </a:solidFill>
              <a:prstDash val="lgDash"/>
            </a:ln>
          </p:spPr>
          <p:style>
            <a:lnRef idx="2">
              <a:schemeClr val="accent2"/>
            </a:lnRef>
            <a:fillRef idx="0">
              <a:schemeClr val="accent2"/>
            </a:fillRef>
            <a:effectRef idx="1">
              <a:schemeClr val="accent2"/>
            </a:effectRef>
            <a:fontRef idx="minor">
              <a:schemeClr val="tx1"/>
            </a:fontRef>
          </p:style>
        </p:cxnSp>
      </p:grpSp>
      <p:sp>
        <p:nvSpPr>
          <p:cNvPr id="5" name="文字方塊 4"/>
          <p:cNvSpPr txBox="1"/>
          <p:nvPr/>
        </p:nvSpPr>
        <p:spPr>
          <a:xfrm>
            <a:off x="4603270" y="6488668"/>
            <a:ext cx="4540730" cy="369332"/>
          </a:xfrm>
          <a:prstGeom prst="rect">
            <a:avLst/>
          </a:prstGeom>
          <a:noFill/>
        </p:spPr>
        <p:txBody>
          <a:bodyPr wrap="none" rtlCol="0">
            <a:spAutoFit/>
          </a:bodyPr>
          <a:lstStyle/>
          <a:p>
            <a:r>
              <a:rPr lang="en-US" altLang="zh-TW" b="1" dirty="0" smtClean="0"/>
              <a:t>Naval Research Laboratory, Dong-Shan </a:t>
            </a:r>
            <a:r>
              <a:rPr lang="en-US" altLang="zh-TW" b="1" dirty="0" err="1" smtClean="0"/>
              <a:t>Ko</a:t>
            </a:r>
            <a:r>
              <a:rPr lang="en-US" altLang="zh-TW" dirty="0" smtClean="0"/>
              <a:t> </a:t>
            </a:r>
            <a:endParaRPr lang="zh-TW" altLang="en-US" dirty="0"/>
          </a:p>
        </p:txBody>
      </p:sp>
      <p:sp>
        <p:nvSpPr>
          <p:cNvPr id="6" name="文字方塊 5"/>
          <p:cNvSpPr txBox="1"/>
          <p:nvPr/>
        </p:nvSpPr>
        <p:spPr>
          <a:xfrm>
            <a:off x="1310640" y="838200"/>
            <a:ext cx="6857390" cy="523220"/>
          </a:xfrm>
          <a:prstGeom prst="rect">
            <a:avLst/>
          </a:prstGeom>
          <a:noFill/>
        </p:spPr>
        <p:txBody>
          <a:bodyPr wrap="none" rtlCol="0">
            <a:spAutoFit/>
          </a:bodyPr>
          <a:lstStyle/>
          <a:p>
            <a:r>
              <a:rPr lang="en-US" altLang="zh-TW" sz="2800" dirty="0" smtClean="0"/>
              <a:t>Comparison between field data and model: A1</a:t>
            </a:r>
            <a:endParaRPr lang="zh-TW" altLang="en-US" sz="2800" dirty="0"/>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0" y="1605879"/>
            <a:ext cx="9144000" cy="4529138"/>
            <a:chOff x="0" y="1164431"/>
            <a:chExt cx="9144000" cy="4529138"/>
          </a:xfrm>
        </p:grpSpPr>
        <p:pic>
          <p:nvPicPr>
            <p:cNvPr id="2" name="圖片 1" descr="MODEL COMPARE_A3.jpg"/>
            <p:cNvPicPr>
              <a:picLocks noChangeAspect="1"/>
            </p:cNvPicPr>
            <p:nvPr/>
          </p:nvPicPr>
          <p:blipFill>
            <a:blip r:embed="rId2"/>
            <a:stretch>
              <a:fillRect/>
            </a:stretch>
          </p:blipFill>
          <p:spPr>
            <a:xfrm>
              <a:off x="0" y="1164431"/>
              <a:ext cx="9144000" cy="4529138"/>
            </a:xfrm>
            <a:prstGeom prst="rect">
              <a:avLst/>
            </a:prstGeom>
          </p:spPr>
        </p:pic>
        <p:cxnSp>
          <p:nvCxnSpPr>
            <p:cNvPr id="3" name="直線接點 2"/>
            <p:cNvCxnSpPr/>
            <p:nvPr/>
          </p:nvCxnSpPr>
          <p:spPr>
            <a:xfrm rot="5400000">
              <a:off x="1222757" y="3377396"/>
              <a:ext cx="4176000" cy="2"/>
            </a:xfrm>
            <a:prstGeom prst="line">
              <a:avLst/>
            </a:prstGeom>
            <a:ln>
              <a:solidFill>
                <a:srgbClr val="FF0000"/>
              </a:solidFill>
              <a:prstDash val="lgDash"/>
            </a:ln>
          </p:spPr>
          <p:style>
            <a:lnRef idx="2">
              <a:schemeClr val="accent2"/>
            </a:lnRef>
            <a:fillRef idx="0">
              <a:schemeClr val="accent2"/>
            </a:fillRef>
            <a:effectRef idx="1">
              <a:schemeClr val="accent2"/>
            </a:effectRef>
            <a:fontRef idx="minor">
              <a:schemeClr val="tx1"/>
            </a:fontRef>
          </p:style>
        </p:cxnSp>
      </p:grpSp>
      <p:sp>
        <p:nvSpPr>
          <p:cNvPr id="5" name="文字方塊 4"/>
          <p:cNvSpPr txBox="1"/>
          <p:nvPr/>
        </p:nvSpPr>
        <p:spPr>
          <a:xfrm>
            <a:off x="4603270" y="6488668"/>
            <a:ext cx="4540730" cy="369332"/>
          </a:xfrm>
          <a:prstGeom prst="rect">
            <a:avLst/>
          </a:prstGeom>
          <a:noFill/>
        </p:spPr>
        <p:txBody>
          <a:bodyPr wrap="none" rtlCol="0">
            <a:spAutoFit/>
          </a:bodyPr>
          <a:lstStyle/>
          <a:p>
            <a:r>
              <a:rPr lang="en-US" altLang="zh-TW" b="1" dirty="0" smtClean="0"/>
              <a:t>Naval Research Laboratory, Dong-Shan </a:t>
            </a:r>
            <a:r>
              <a:rPr lang="en-US" altLang="zh-TW" b="1" dirty="0" err="1" smtClean="0"/>
              <a:t>Ko</a:t>
            </a:r>
            <a:r>
              <a:rPr lang="en-US" altLang="zh-TW" dirty="0" smtClean="0"/>
              <a:t> </a:t>
            </a:r>
            <a:endParaRPr lang="zh-TW" altLang="en-US" dirty="0"/>
          </a:p>
        </p:txBody>
      </p:sp>
      <p:sp>
        <p:nvSpPr>
          <p:cNvPr id="6" name="文字方塊 5"/>
          <p:cNvSpPr txBox="1"/>
          <p:nvPr/>
        </p:nvSpPr>
        <p:spPr>
          <a:xfrm>
            <a:off x="1310640" y="838200"/>
            <a:ext cx="6857390" cy="523220"/>
          </a:xfrm>
          <a:prstGeom prst="rect">
            <a:avLst/>
          </a:prstGeom>
          <a:noFill/>
        </p:spPr>
        <p:txBody>
          <a:bodyPr wrap="none" rtlCol="0">
            <a:spAutoFit/>
          </a:bodyPr>
          <a:lstStyle/>
          <a:p>
            <a:r>
              <a:rPr lang="en-US" altLang="zh-TW" sz="2800" dirty="0" smtClean="0"/>
              <a:t>Comparison between field data and model: A3</a:t>
            </a:r>
            <a:endParaRPr lang="zh-TW" altLang="en-US" sz="2800" dirty="0"/>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552154"/>
            <a:ext cx="4813160" cy="5714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副標題 2"/>
          <p:cNvSpPr>
            <a:spLocks noGrp="1"/>
          </p:cNvSpPr>
          <p:nvPr>
            <p:ph type="subTitle" idx="1"/>
          </p:nvPr>
        </p:nvSpPr>
        <p:spPr/>
        <p:txBody>
          <a:bodyPr/>
          <a:lstStyle/>
          <a:p>
            <a:endParaRPr lang="zh-TW" altLang="en-US"/>
          </a:p>
        </p:txBody>
      </p:sp>
    </p:spTree>
    <p:extLst>
      <p:ext uri="{BB962C8B-B14F-4D97-AF65-F5344CB8AC3E}">
        <p14:creationId xmlns="" xmlns:p14="http://schemas.microsoft.com/office/powerpoint/2010/main" val="2651992347"/>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n-US"/>
          </a:p>
        </p:txBody>
      </p:sp>
      <p:sp>
        <p:nvSpPr>
          <p:cNvPr id="25603" name="Rectangle 3"/>
          <p:cNvSpPr>
            <a:spLocks noGrp="1" noChangeArrowheads="1"/>
          </p:cNvSpPr>
          <p:nvPr>
            <p:ph idx="1"/>
          </p:nvPr>
        </p:nvSpPr>
        <p:spPr>
          <a:xfrm>
            <a:off x="274320" y="3500438"/>
            <a:ext cx="4691063" cy="3329340"/>
          </a:xfrm>
        </p:spPr>
        <p:txBody>
          <a:bodyPr>
            <a:normAutofit/>
          </a:bodyPr>
          <a:lstStyle/>
          <a:p>
            <a:pPr>
              <a:lnSpc>
                <a:spcPct val="80000"/>
              </a:lnSpc>
            </a:pPr>
            <a:r>
              <a:rPr lang="en-US" altLang="zh-TW" sz="1500" dirty="0">
                <a:solidFill>
                  <a:schemeClr val="tx2"/>
                </a:solidFill>
              </a:rPr>
              <a:t>Meteorological sensors (5 </a:t>
            </a:r>
            <a:r>
              <a:rPr lang="en-US" altLang="zh-TW" sz="1500" dirty="0" err="1">
                <a:solidFill>
                  <a:schemeClr val="tx2"/>
                </a:solidFill>
              </a:rPr>
              <a:t>mins</a:t>
            </a:r>
            <a:r>
              <a:rPr lang="en-US" altLang="zh-TW" sz="1500" dirty="0">
                <a:solidFill>
                  <a:schemeClr val="tx2"/>
                </a:solidFill>
              </a:rPr>
              <a:t>):</a:t>
            </a:r>
          </a:p>
          <a:p>
            <a:pPr lvl="1">
              <a:lnSpc>
                <a:spcPct val="80000"/>
              </a:lnSpc>
            </a:pPr>
            <a:r>
              <a:rPr lang="en-US" altLang="zh-TW" sz="1500" dirty="0"/>
              <a:t>Wind speed and direction (both propeller and ultrasonic sensors)</a:t>
            </a:r>
          </a:p>
          <a:p>
            <a:pPr lvl="1">
              <a:lnSpc>
                <a:spcPct val="80000"/>
              </a:lnSpc>
            </a:pPr>
            <a:r>
              <a:rPr lang="en-US" altLang="zh-TW" sz="1500" dirty="0"/>
              <a:t>Air temperature and relative humidity.</a:t>
            </a:r>
          </a:p>
          <a:p>
            <a:pPr lvl="1">
              <a:lnSpc>
                <a:spcPct val="80000"/>
              </a:lnSpc>
            </a:pPr>
            <a:r>
              <a:rPr lang="en-US" altLang="zh-TW" sz="1500" dirty="0"/>
              <a:t>Air pressure</a:t>
            </a:r>
          </a:p>
          <a:p>
            <a:pPr lvl="1">
              <a:lnSpc>
                <a:spcPct val="80000"/>
              </a:lnSpc>
            </a:pPr>
            <a:r>
              <a:rPr lang="en-US" altLang="zh-TW" sz="1500" dirty="0"/>
              <a:t>Solar </a:t>
            </a:r>
            <a:r>
              <a:rPr lang="en-US" altLang="zh-TW" sz="1500" dirty="0" smtClean="0"/>
              <a:t>irradiances</a:t>
            </a:r>
          </a:p>
          <a:p>
            <a:pPr lvl="1">
              <a:lnSpc>
                <a:spcPct val="80000"/>
              </a:lnSpc>
            </a:pPr>
            <a:r>
              <a:rPr lang="en-US" altLang="zh-TW" sz="1500" dirty="0" smtClean="0"/>
              <a:t>Transmitted every 6 hours.</a:t>
            </a:r>
          </a:p>
          <a:p>
            <a:pPr>
              <a:lnSpc>
                <a:spcPct val="80000"/>
              </a:lnSpc>
            </a:pPr>
            <a:r>
              <a:rPr lang="en-US" altLang="zh-TW" sz="1500" dirty="0">
                <a:solidFill>
                  <a:schemeClr val="tx2"/>
                </a:solidFill>
              </a:rPr>
              <a:t>Under water sensors (mostly 2 </a:t>
            </a:r>
            <a:r>
              <a:rPr lang="en-US" altLang="zh-TW" sz="1500" dirty="0" err="1">
                <a:solidFill>
                  <a:schemeClr val="tx2"/>
                </a:solidFill>
              </a:rPr>
              <a:t>mins</a:t>
            </a:r>
            <a:r>
              <a:rPr lang="en-US" altLang="zh-TW" sz="1500" dirty="0">
                <a:solidFill>
                  <a:schemeClr val="tx2"/>
                </a:solidFill>
              </a:rPr>
              <a:t>)</a:t>
            </a:r>
            <a:r>
              <a:rPr lang="en-US" altLang="zh-TW" sz="1500" dirty="0" smtClean="0">
                <a:solidFill>
                  <a:schemeClr val="tx2"/>
                </a:solidFill>
              </a:rPr>
              <a:t>:</a:t>
            </a:r>
          </a:p>
          <a:p>
            <a:pPr lvl="1">
              <a:lnSpc>
                <a:spcPct val="80000"/>
              </a:lnSpc>
            </a:pPr>
            <a:r>
              <a:rPr lang="en-US" altLang="zh-TW" sz="1500" dirty="0" smtClean="0"/>
              <a:t>Temperature at 1, 4, 8, 12, 20, 30, 40, 50, 65, 100, 150, 250, 360 and 500, 600, 800, 1000 and 1400m.</a:t>
            </a:r>
          </a:p>
          <a:p>
            <a:pPr lvl="1">
              <a:lnSpc>
                <a:spcPct val="80000"/>
              </a:lnSpc>
            </a:pPr>
            <a:r>
              <a:rPr lang="en-US" altLang="zh-TW" sz="1500" dirty="0" smtClean="0"/>
              <a:t>Salinity at 4, 12, 50</a:t>
            </a:r>
            <a:r>
              <a:rPr lang="zh-TW" altLang="en-US" sz="1500" dirty="0" smtClean="0"/>
              <a:t> </a:t>
            </a:r>
            <a:r>
              <a:rPr lang="en-US" altLang="zh-TW" sz="1500" dirty="0" smtClean="0"/>
              <a:t>and 80m.</a:t>
            </a:r>
          </a:p>
          <a:p>
            <a:pPr lvl="1">
              <a:lnSpc>
                <a:spcPct val="80000"/>
              </a:lnSpc>
            </a:pPr>
            <a:r>
              <a:rPr lang="en-US" altLang="zh-TW" sz="1500" dirty="0" smtClean="0"/>
              <a:t>Pressure at 500m.</a:t>
            </a:r>
          </a:p>
          <a:p>
            <a:pPr lvl="1">
              <a:lnSpc>
                <a:spcPct val="80000"/>
              </a:lnSpc>
            </a:pPr>
            <a:r>
              <a:rPr lang="en-US" altLang="zh-TW" sz="1500" dirty="0" smtClean="0"/>
              <a:t>Transmitted every 2-4 hours.</a:t>
            </a:r>
          </a:p>
          <a:p>
            <a:pPr lvl="1">
              <a:lnSpc>
                <a:spcPct val="80000"/>
              </a:lnSpc>
            </a:pPr>
            <a:r>
              <a:rPr lang="en-US" altLang="zh-TW" sz="1500" dirty="0" smtClean="0">
                <a:solidFill>
                  <a:srgbClr val="FF0000"/>
                </a:solidFill>
              </a:rPr>
              <a:t>Wave Sensor(A4)</a:t>
            </a:r>
          </a:p>
          <a:p>
            <a:pPr>
              <a:lnSpc>
                <a:spcPct val="80000"/>
              </a:lnSpc>
            </a:pPr>
            <a:r>
              <a:rPr lang="en-US" altLang="zh-TW" sz="1500" dirty="0" smtClean="0">
                <a:solidFill>
                  <a:schemeClr val="tx2"/>
                </a:solidFill>
              </a:rPr>
              <a:t>Subsurface current (mostly 1min):</a:t>
            </a:r>
          </a:p>
          <a:p>
            <a:pPr lvl="1">
              <a:lnSpc>
                <a:spcPct val="80000"/>
              </a:lnSpc>
            </a:pPr>
            <a:r>
              <a:rPr lang="en-US" altLang="zh-TW" sz="1500" dirty="0" smtClean="0"/>
              <a:t>Only available from March to November 2010.</a:t>
            </a:r>
          </a:p>
        </p:txBody>
      </p:sp>
      <p:grpSp>
        <p:nvGrpSpPr>
          <p:cNvPr id="4" name="Group 9"/>
          <p:cNvGrpSpPr/>
          <p:nvPr/>
        </p:nvGrpSpPr>
        <p:grpSpPr>
          <a:xfrm>
            <a:off x="4895671" y="-28222"/>
            <a:ext cx="4438650" cy="6858000"/>
            <a:chOff x="4895671" y="-28222"/>
            <a:chExt cx="4438650" cy="6858000"/>
          </a:xfrm>
        </p:grpSpPr>
        <p:pic>
          <p:nvPicPr>
            <p:cNvPr id="6" name="Picture 2"/>
            <p:cNvPicPr>
              <a:picLocks noChangeAspect="1" noChangeArrowheads="1"/>
            </p:cNvPicPr>
            <p:nvPr/>
          </p:nvPicPr>
          <p:blipFill>
            <a:blip r:embed="rId3"/>
            <a:srcRect/>
            <a:stretch>
              <a:fillRect/>
            </a:stretch>
          </p:blipFill>
          <p:spPr bwMode="auto">
            <a:xfrm>
              <a:off x="4895671" y="592491"/>
              <a:ext cx="4438650" cy="6237287"/>
            </a:xfrm>
            <a:prstGeom prst="rect">
              <a:avLst/>
            </a:prstGeom>
            <a:noFill/>
            <a:ln w="9525">
              <a:noFill/>
              <a:miter lim="800000"/>
              <a:headEnd/>
              <a:tailEnd/>
            </a:ln>
            <a:effectLst/>
          </p:spPr>
        </p:pic>
        <p:pic>
          <p:nvPicPr>
            <p:cNvPr id="7" name="Picture 4"/>
            <p:cNvPicPr>
              <a:picLocks noChangeAspect="1" noChangeArrowheads="1"/>
            </p:cNvPicPr>
            <p:nvPr/>
          </p:nvPicPr>
          <p:blipFill>
            <a:blip r:embed="rId4"/>
            <a:srcRect/>
            <a:stretch>
              <a:fillRect/>
            </a:stretch>
          </p:blipFill>
          <p:spPr bwMode="auto">
            <a:xfrm>
              <a:off x="5043308" y="-28222"/>
              <a:ext cx="593725" cy="620713"/>
            </a:xfrm>
            <a:prstGeom prst="rect">
              <a:avLst/>
            </a:prstGeom>
            <a:noFill/>
            <a:ln w="9525">
              <a:noFill/>
              <a:round/>
              <a:headEnd/>
              <a:tailEnd/>
            </a:ln>
          </p:spPr>
        </p:pic>
        <p:pic>
          <p:nvPicPr>
            <p:cNvPr id="8" name="Picture 5"/>
            <p:cNvPicPr>
              <a:picLocks noChangeAspect="1" noChangeArrowheads="1"/>
            </p:cNvPicPr>
            <p:nvPr/>
          </p:nvPicPr>
          <p:blipFill>
            <a:blip r:embed="rId5"/>
            <a:srcRect/>
            <a:stretch>
              <a:fillRect/>
            </a:stretch>
          </p:blipFill>
          <p:spPr bwMode="auto">
            <a:xfrm rot="504974">
              <a:off x="5219521" y="662341"/>
              <a:ext cx="1446212" cy="277812"/>
            </a:xfrm>
            <a:prstGeom prst="rect">
              <a:avLst/>
            </a:prstGeom>
            <a:noFill/>
            <a:ln w="9525">
              <a:noFill/>
              <a:round/>
              <a:headEnd/>
              <a:tailEnd/>
            </a:ln>
          </p:spPr>
        </p:pic>
        <p:pic>
          <p:nvPicPr>
            <p:cNvPr id="9" name="Picture 3"/>
            <p:cNvPicPr>
              <a:picLocks noChangeAspect="1" noChangeArrowheads="1"/>
            </p:cNvPicPr>
            <p:nvPr/>
          </p:nvPicPr>
          <p:blipFill>
            <a:blip r:embed="rId6"/>
            <a:srcRect/>
            <a:stretch>
              <a:fillRect/>
            </a:stretch>
          </p:blipFill>
          <p:spPr bwMode="auto">
            <a:xfrm>
              <a:off x="7308671" y="1321153"/>
              <a:ext cx="1619250" cy="5248275"/>
            </a:xfrm>
            <a:prstGeom prst="rect">
              <a:avLst/>
            </a:prstGeom>
            <a:noFill/>
            <a:ln w="9525">
              <a:noFill/>
              <a:miter lim="800000"/>
              <a:headEnd/>
              <a:tailEnd/>
            </a:ln>
          </p:spPr>
        </p:pic>
      </p:grpSp>
      <p:pic>
        <p:nvPicPr>
          <p:cNvPr id="1026"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104900" y="1"/>
            <a:ext cx="3061536" cy="3376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五角星形 1"/>
          <p:cNvSpPr>
            <a:spLocks noChangeAspect="1"/>
          </p:cNvSpPr>
          <p:nvPr/>
        </p:nvSpPr>
        <p:spPr>
          <a:xfrm>
            <a:off x="2390111" y="1653342"/>
            <a:ext cx="142592" cy="135802"/>
          </a:xfrm>
          <a:prstGeom prst="star5">
            <a:avLst/>
          </a:prstGeom>
          <a:solidFill>
            <a:schemeClr val="accent6"/>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2" name="五角星形 11"/>
          <p:cNvSpPr>
            <a:spLocks noChangeAspect="1"/>
          </p:cNvSpPr>
          <p:nvPr/>
        </p:nvSpPr>
        <p:spPr>
          <a:xfrm>
            <a:off x="2020798" y="1259396"/>
            <a:ext cx="142592" cy="135802"/>
          </a:xfrm>
          <a:prstGeom prst="star5">
            <a:avLst/>
          </a:prstGeom>
          <a:solidFill>
            <a:schemeClr val="accent6"/>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3" name="五角星形 12"/>
          <p:cNvSpPr>
            <a:spLocks noChangeAspect="1"/>
          </p:cNvSpPr>
          <p:nvPr/>
        </p:nvSpPr>
        <p:spPr>
          <a:xfrm>
            <a:off x="1943892" y="1389588"/>
            <a:ext cx="142592" cy="135802"/>
          </a:xfrm>
          <a:prstGeom prst="star5">
            <a:avLst/>
          </a:prstGeom>
          <a:solidFill>
            <a:schemeClr val="accent6"/>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4" name="五角星形 13"/>
          <p:cNvSpPr>
            <a:spLocks noChangeAspect="1"/>
          </p:cNvSpPr>
          <p:nvPr/>
        </p:nvSpPr>
        <p:spPr>
          <a:xfrm>
            <a:off x="2429251" y="1463099"/>
            <a:ext cx="142592" cy="135802"/>
          </a:xfrm>
          <a:prstGeom prst="star5">
            <a:avLst/>
          </a:prstGeom>
          <a:solidFill>
            <a:schemeClr val="accent6"/>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2272897" y="1727820"/>
            <a:ext cx="298480" cy="215444"/>
          </a:xfrm>
          <a:prstGeom prst="rect">
            <a:avLst/>
          </a:prstGeom>
          <a:noFill/>
        </p:spPr>
        <p:txBody>
          <a:bodyPr wrap="none" rtlCol="0">
            <a:spAutoFit/>
          </a:bodyPr>
          <a:lstStyle/>
          <a:p>
            <a:r>
              <a:rPr lang="en-US" altLang="zh-TW" sz="800" b="1" i="1" dirty="0" smtClean="0"/>
              <a:t>A3</a:t>
            </a:r>
            <a:endParaRPr lang="zh-TW" altLang="en-US" sz="800" b="1" i="1" dirty="0"/>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684"/>
            <a:ext cx="8229600" cy="914400"/>
          </a:xfrm>
        </p:spPr>
        <p:txBody>
          <a:bodyPr/>
          <a:lstStyle/>
          <a:p>
            <a:r>
              <a:rPr lang="en-US" altLang="zh-TW" dirty="0" smtClean="0"/>
              <a:t>SA4</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29269" y="1189468"/>
            <a:ext cx="4233859" cy="54403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199" y="1184096"/>
            <a:ext cx="4195187" cy="5445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直線接點 5"/>
          <p:cNvCxnSpPr/>
          <p:nvPr/>
        </p:nvCxnSpPr>
        <p:spPr>
          <a:xfrm>
            <a:off x="6280212" y="1326382"/>
            <a:ext cx="0" cy="490359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2001288" y="1276983"/>
            <a:ext cx="0" cy="495299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2812777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04456" y="1763211"/>
            <a:ext cx="6139543" cy="50947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6621" y="1"/>
            <a:ext cx="2975209" cy="3537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直線接點 6"/>
          <p:cNvCxnSpPr/>
          <p:nvPr/>
        </p:nvCxnSpPr>
        <p:spPr>
          <a:xfrm>
            <a:off x="4865064" y="2080019"/>
            <a:ext cx="0" cy="246671"/>
          </a:xfrm>
          <a:prstGeom prst="line">
            <a:avLst/>
          </a:prstGeom>
          <a:ln w="28575">
            <a:solidFill>
              <a:srgbClr val="008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407083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圖片 13" descr="C:\Documents and Settings\user\桌面\論文\pic\map.JPG"/>
          <p:cNvPicPr>
            <a:picLocks noChangeAspect="1" noChangeArrowheads="1"/>
          </p:cNvPicPr>
          <p:nvPr/>
        </p:nvPicPr>
        <p:blipFill>
          <a:blip r:embed="rId3">
            <a:extLst>
              <a:ext uri="{28A0092B-C50C-407E-A947-70E740481C1C}">
                <a14:useLocalDpi xmlns="" xmlns:a14="http://schemas.microsoft.com/office/drawing/2010/main" val="0"/>
              </a:ext>
            </a:extLst>
          </a:blip>
          <a:srcRect l="922" r="1843"/>
          <a:stretch>
            <a:fillRect/>
          </a:stretch>
        </p:blipFill>
        <p:spPr bwMode="auto">
          <a:xfrm>
            <a:off x="179388" y="3573463"/>
            <a:ext cx="1955800" cy="263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5" name="群組 19"/>
          <p:cNvGrpSpPr>
            <a:grpSpLocks/>
          </p:cNvGrpSpPr>
          <p:nvPr/>
        </p:nvGrpSpPr>
        <p:grpSpPr bwMode="auto">
          <a:xfrm>
            <a:off x="4043363" y="2032000"/>
            <a:ext cx="4905375" cy="4349750"/>
            <a:chOff x="3331617" y="1511284"/>
            <a:chExt cx="4302616" cy="4014029"/>
          </a:xfrm>
        </p:grpSpPr>
        <p:pic>
          <p:nvPicPr>
            <p:cNvPr id="3109" name="Picture 5" descr="C:\Documents and Settings\user\桌面\ppt\8.png"/>
            <p:cNvPicPr>
              <a:picLocks noChangeAspect="1" noChangeArrowheads="1"/>
            </p:cNvPicPr>
            <p:nvPr/>
          </p:nvPicPr>
          <p:blipFill>
            <a:blip r:embed="rId4">
              <a:extLst>
                <a:ext uri="{28A0092B-C50C-407E-A947-70E740481C1C}">
                  <a14:useLocalDpi xmlns="" xmlns:a14="http://schemas.microsoft.com/office/drawing/2010/main" val="0"/>
                </a:ext>
              </a:extLst>
            </a:blip>
            <a:srcRect t="5246" r="11308" b="59023"/>
            <a:stretch>
              <a:fillRect/>
            </a:stretch>
          </p:blipFill>
          <p:spPr bwMode="auto">
            <a:xfrm>
              <a:off x="3331617" y="1511284"/>
              <a:ext cx="4268912" cy="128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0" name="Picture 5" descr="C:\Documents and Settings\user\桌面\ppt\8.png"/>
            <p:cNvPicPr>
              <a:picLocks noChangeAspect="1" noChangeArrowheads="1"/>
            </p:cNvPicPr>
            <p:nvPr/>
          </p:nvPicPr>
          <p:blipFill>
            <a:blip r:embed="rId4">
              <a:extLst>
                <a:ext uri="{28A0092B-C50C-407E-A947-70E740481C1C}">
                  <a14:useLocalDpi xmlns="" xmlns:a14="http://schemas.microsoft.com/office/drawing/2010/main" val="0"/>
                </a:ext>
              </a:extLst>
            </a:blip>
            <a:srcRect t="51808" r="10818" b="11804"/>
            <a:stretch>
              <a:fillRect/>
            </a:stretch>
          </p:blipFill>
          <p:spPr bwMode="auto">
            <a:xfrm>
              <a:off x="3355590" y="2762297"/>
              <a:ext cx="4278643" cy="1308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1" name="Picture 8" descr="C:\Documents and Settings\user\桌面\ppt\5.png"/>
            <p:cNvPicPr>
              <a:picLocks noChangeAspect="1" noChangeArrowheads="1"/>
            </p:cNvPicPr>
            <p:nvPr/>
          </p:nvPicPr>
          <p:blipFill>
            <a:blip r:embed="rId5">
              <a:extLst>
                <a:ext uri="{28A0092B-C50C-407E-A947-70E740481C1C}">
                  <a14:useLocalDpi xmlns="" xmlns:a14="http://schemas.microsoft.com/office/drawing/2010/main" val="0"/>
                </a:ext>
              </a:extLst>
            </a:blip>
            <a:srcRect l="8939" t="30823" b="29300"/>
            <a:stretch>
              <a:fillRect/>
            </a:stretch>
          </p:blipFill>
          <p:spPr bwMode="auto">
            <a:xfrm>
              <a:off x="3816208" y="4095196"/>
              <a:ext cx="3662897" cy="1430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76" name="Picture 19" descr="C:\Documents and Settings\user\桌面\ppt\11.png"/>
          <p:cNvPicPr>
            <a:picLocks noChangeAspect="1" noChangeArrowheads="1"/>
          </p:cNvPicPr>
          <p:nvPr/>
        </p:nvPicPr>
        <p:blipFill>
          <a:blip r:embed="rId6">
            <a:extLst>
              <a:ext uri="{28A0092B-C50C-407E-A947-70E740481C1C}">
                <a14:useLocalDpi xmlns="" xmlns:a14="http://schemas.microsoft.com/office/drawing/2010/main" val="0"/>
              </a:ext>
            </a:extLst>
          </a:blip>
          <a:srcRect l="8464" t="8107" b="59023"/>
          <a:stretch>
            <a:fillRect/>
          </a:stretch>
        </p:blipFill>
        <p:spPr bwMode="auto">
          <a:xfrm>
            <a:off x="4565650" y="976313"/>
            <a:ext cx="4198938" cy="1049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矩形 19"/>
          <p:cNvSpPr/>
          <p:nvPr/>
        </p:nvSpPr>
        <p:spPr bwMode="auto">
          <a:xfrm>
            <a:off x="5767388" y="1027113"/>
            <a:ext cx="1270000" cy="2330450"/>
          </a:xfrm>
          <a:prstGeom prst="rect">
            <a:avLst/>
          </a:prstGeom>
          <a:noFill/>
          <a:ln w="254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2" name="矩形 81"/>
          <p:cNvSpPr/>
          <p:nvPr/>
        </p:nvSpPr>
        <p:spPr bwMode="auto">
          <a:xfrm>
            <a:off x="6854825" y="3719513"/>
            <a:ext cx="738188" cy="995362"/>
          </a:xfrm>
          <a:prstGeom prst="rect">
            <a:avLst/>
          </a:prstGeom>
          <a:noFill/>
          <a:ln w="254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6" name="矩形 85"/>
          <p:cNvSpPr/>
          <p:nvPr/>
        </p:nvSpPr>
        <p:spPr bwMode="auto">
          <a:xfrm>
            <a:off x="5534025" y="5013325"/>
            <a:ext cx="2016125" cy="1008063"/>
          </a:xfrm>
          <a:prstGeom prst="rect">
            <a:avLst/>
          </a:prstGeom>
          <a:noFill/>
          <a:ln w="254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3080" name="群組 90"/>
          <p:cNvGrpSpPr>
            <a:grpSpLocks/>
          </p:cNvGrpSpPr>
          <p:nvPr/>
        </p:nvGrpSpPr>
        <p:grpSpPr bwMode="auto">
          <a:xfrm>
            <a:off x="6977063" y="1587500"/>
            <a:ext cx="908050" cy="328613"/>
            <a:chOff x="4092231" y="752077"/>
            <a:chExt cx="720080" cy="261610"/>
          </a:xfrm>
        </p:grpSpPr>
        <p:sp>
          <p:nvSpPr>
            <p:cNvPr id="89" name="矩形 88"/>
            <p:cNvSpPr/>
            <p:nvPr/>
          </p:nvSpPr>
          <p:spPr>
            <a:xfrm>
              <a:off x="4140068" y="769770"/>
              <a:ext cx="216528" cy="18072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08" name="文字方塊 89"/>
            <p:cNvSpPr txBox="1">
              <a:spLocks noChangeArrowheads="1"/>
            </p:cNvSpPr>
            <p:nvPr/>
          </p:nvSpPr>
          <p:spPr bwMode="auto">
            <a:xfrm>
              <a:off x="4092231" y="752077"/>
              <a:ext cx="72008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100">
                  <a:solidFill>
                    <a:schemeClr val="bg1"/>
                  </a:solidFill>
                </a:rPr>
                <a:t>(1)</a:t>
              </a:r>
              <a:endParaRPr lang="zh-TW" altLang="en-US" sz="1100">
                <a:solidFill>
                  <a:schemeClr val="bg1"/>
                </a:solidFill>
              </a:endParaRPr>
            </a:p>
          </p:txBody>
        </p:sp>
      </p:grpSp>
      <p:grpSp>
        <p:nvGrpSpPr>
          <p:cNvPr id="3081" name="群組 97"/>
          <p:cNvGrpSpPr>
            <a:grpSpLocks/>
          </p:cNvGrpSpPr>
          <p:nvPr/>
        </p:nvGrpSpPr>
        <p:grpSpPr bwMode="auto">
          <a:xfrm>
            <a:off x="6184900" y="3789363"/>
            <a:ext cx="908050" cy="328612"/>
            <a:chOff x="4111626" y="747940"/>
            <a:chExt cx="720080" cy="261610"/>
          </a:xfrm>
        </p:grpSpPr>
        <p:sp>
          <p:nvSpPr>
            <p:cNvPr id="99" name="矩形 98"/>
            <p:cNvSpPr/>
            <p:nvPr/>
          </p:nvSpPr>
          <p:spPr>
            <a:xfrm>
              <a:off x="4140581" y="764369"/>
              <a:ext cx="216528" cy="1794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06" name="文字方塊 99"/>
            <p:cNvSpPr txBox="1">
              <a:spLocks noChangeArrowheads="1"/>
            </p:cNvSpPr>
            <p:nvPr/>
          </p:nvSpPr>
          <p:spPr bwMode="auto">
            <a:xfrm>
              <a:off x="4111626" y="747940"/>
              <a:ext cx="72008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100">
                  <a:solidFill>
                    <a:schemeClr val="bg1"/>
                  </a:solidFill>
                </a:rPr>
                <a:t>(2)</a:t>
              </a:r>
              <a:endParaRPr lang="zh-TW" altLang="en-US" sz="1100">
                <a:solidFill>
                  <a:schemeClr val="bg1"/>
                </a:solidFill>
              </a:endParaRPr>
            </a:p>
          </p:txBody>
        </p:sp>
      </p:grpSp>
      <p:grpSp>
        <p:nvGrpSpPr>
          <p:cNvPr id="3082" name="群組 109"/>
          <p:cNvGrpSpPr>
            <a:grpSpLocks/>
          </p:cNvGrpSpPr>
          <p:nvPr/>
        </p:nvGrpSpPr>
        <p:grpSpPr bwMode="auto">
          <a:xfrm>
            <a:off x="7481888" y="5275263"/>
            <a:ext cx="906462" cy="314325"/>
            <a:chOff x="4094500" y="732482"/>
            <a:chExt cx="720080" cy="249347"/>
          </a:xfrm>
        </p:grpSpPr>
        <p:sp>
          <p:nvSpPr>
            <p:cNvPr id="111" name="矩形 110"/>
            <p:cNvSpPr/>
            <p:nvPr/>
          </p:nvSpPr>
          <p:spPr>
            <a:xfrm>
              <a:off x="4139899" y="765225"/>
              <a:ext cx="215645" cy="17378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04" name="文字方塊 111"/>
            <p:cNvSpPr txBox="1">
              <a:spLocks noChangeArrowheads="1"/>
            </p:cNvSpPr>
            <p:nvPr/>
          </p:nvSpPr>
          <p:spPr bwMode="auto">
            <a:xfrm>
              <a:off x="4094500" y="732482"/>
              <a:ext cx="720080" cy="249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100">
                  <a:solidFill>
                    <a:schemeClr val="bg1"/>
                  </a:solidFill>
                </a:rPr>
                <a:t>(3)</a:t>
              </a:r>
              <a:endParaRPr lang="zh-TW" altLang="en-US" sz="1100">
                <a:solidFill>
                  <a:schemeClr val="bg1"/>
                </a:solidFill>
              </a:endParaRPr>
            </a:p>
          </p:txBody>
        </p:sp>
      </p:grpSp>
      <p:grpSp>
        <p:nvGrpSpPr>
          <p:cNvPr id="3083" name="群組 124"/>
          <p:cNvGrpSpPr>
            <a:grpSpLocks/>
          </p:cNvGrpSpPr>
          <p:nvPr/>
        </p:nvGrpSpPr>
        <p:grpSpPr bwMode="auto">
          <a:xfrm>
            <a:off x="4678363" y="1557338"/>
            <a:ext cx="571500" cy="487362"/>
            <a:chOff x="2483768" y="260648"/>
            <a:chExt cx="504056" cy="431468"/>
          </a:xfrm>
        </p:grpSpPr>
        <p:cxnSp>
          <p:nvCxnSpPr>
            <p:cNvPr id="114" name="直線單箭頭接點 113"/>
            <p:cNvCxnSpPr/>
            <p:nvPr/>
          </p:nvCxnSpPr>
          <p:spPr>
            <a:xfrm rot="5400000" flipH="1" flipV="1">
              <a:off x="2520468" y="512923"/>
              <a:ext cx="2150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99" name="群組 123"/>
            <p:cNvGrpSpPr>
              <a:grpSpLocks/>
            </p:cNvGrpSpPr>
            <p:nvPr/>
          </p:nvGrpSpPr>
          <p:grpSpPr bwMode="auto">
            <a:xfrm>
              <a:off x="2483768" y="260648"/>
              <a:ext cx="504056" cy="431468"/>
              <a:chOff x="2483768" y="605880"/>
              <a:chExt cx="504056" cy="431468"/>
            </a:xfrm>
          </p:grpSpPr>
          <p:cxnSp>
            <p:nvCxnSpPr>
              <p:cNvPr id="116" name="直線單箭頭接點 115"/>
              <p:cNvCxnSpPr/>
              <p:nvPr/>
            </p:nvCxnSpPr>
            <p:spPr>
              <a:xfrm>
                <a:off x="2556576" y="909454"/>
                <a:ext cx="215624" cy="14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01" name="文字方塊 121"/>
              <p:cNvSpPr txBox="1">
                <a:spLocks noChangeArrowheads="1"/>
              </p:cNvSpPr>
              <p:nvPr/>
            </p:nvSpPr>
            <p:spPr bwMode="auto">
              <a:xfrm>
                <a:off x="2483768" y="605880"/>
                <a:ext cx="43204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900"/>
                  <a:t> N</a:t>
                </a:r>
                <a:endParaRPr lang="zh-TW" altLang="en-US" sz="900"/>
              </a:p>
            </p:txBody>
          </p:sp>
          <p:sp>
            <p:nvSpPr>
              <p:cNvPr id="3102" name="文字方塊 122"/>
              <p:cNvSpPr txBox="1">
                <a:spLocks noChangeArrowheads="1"/>
              </p:cNvSpPr>
              <p:nvPr/>
            </p:nvSpPr>
            <p:spPr bwMode="auto">
              <a:xfrm>
                <a:off x="2699792" y="821904"/>
                <a:ext cx="28803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800"/>
                  <a:t>E</a:t>
                </a:r>
                <a:endParaRPr lang="zh-TW" altLang="en-US" sz="800"/>
              </a:p>
            </p:txBody>
          </p:sp>
        </p:grpSp>
      </p:grpSp>
      <p:sp>
        <p:nvSpPr>
          <p:cNvPr id="84" name="矩形 83"/>
          <p:cNvSpPr/>
          <p:nvPr/>
        </p:nvSpPr>
        <p:spPr bwMode="auto">
          <a:xfrm>
            <a:off x="6221413" y="3719513"/>
            <a:ext cx="633412" cy="90487"/>
          </a:xfrm>
          <a:prstGeom prst="rect">
            <a:avLst/>
          </a:prstGeom>
          <a:noFill/>
          <a:ln w="254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085" name="文字方塊 66"/>
          <p:cNvSpPr txBox="1">
            <a:spLocks noChangeArrowheads="1"/>
          </p:cNvSpPr>
          <p:nvPr/>
        </p:nvSpPr>
        <p:spPr bwMode="auto">
          <a:xfrm>
            <a:off x="4705350" y="806450"/>
            <a:ext cx="26749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000" b="1">
                <a:latin typeface="微軟正黑體" pitchFamily="34" charset="-120"/>
                <a:ea typeface="微軟正黑體" pitchFamily="34" charset="-120"/>
              </a:rPr>
              <a:t>Wind speed from COAMPS</a:t>
            </a:r>
            <a:endParaRPr lang="zh-TW" altLang="en-US" sz="1000" b="1">
              <a:latin typeface="微軟正黑體" pitchFamily="34" charset="-120"/>
              <a:ea typeface="微軟正黑體" pitchFamily="34" charset="-120"/>
            </a:endParaRPr>
          </a:p>
        </p:txBody>
      </p:sp>
      <p:sp>
        <p:nvSpPr>
          <p:cNvPr id="69" name="矩形 68"/>
          <p:cNvSpPr/>
          <p:nvPr/>
        </p:nvSpPr>
        <p:spPr>
          <a:xfrm>
            <a:off x="5284788" y="215899"/>
            <a:ext cx="3816000" cy="46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3087" name="文字方塊 71"/>
          <p:cNvSpPr txBox="1">
            <a:spLocks noChangeArrowheads="1"/>
          </p:cNvSpPr>
          <p:nvPr/>
        </p:nvSpPr>
        <p:spPr bwMode="auto">
          <a:xfrm>
            <a:off x="5410199" y="160119"/>
            <a:ext cx="3733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dirty="0" smtClean="0">
                <a:solidFill>
                  <a:schemeClr val="bg1"/>
                </a:solidFill>
              </a:rPr>
              <a:t>Head-wind </a:t>
            </a:r>
            <a:r>
              <a:rPr lang="en-US" altLang="zh-TW" dirty="0" smtClean="0">
                <a:solidFill>
                  <a:schemeClr val="bg1"/>
                </a:solidFill>
              </a:rPr>
              <a:t>Kuroshio from </a:t>
            </a:r>
            <a:r>
              <a:rPr lang="en-US" altLang="zh-TW" dirty="0" err="1" smtClean="0">
                <a:solidFill>
                  <a:schemeClr val="bg1"/>
                </a:solidFill>
              </a:rPr>
              <a:t>Morakot</a:t>
            </a:r>
            <a:r>
              <a:rPr lang="en-US" altLang="zh-TW" dirty="0" smtClean="0">
                <a:solidFill>
                  <a:schemeClr val="bg1"/>
                </a:solidFill>
              </a:rPr>
              <a:t> </a:t>
            </a:r>
            <a:endParaRPr lang="zh-TW" altLang="en-US" sz="1200" dirty="0">
              <a:solidFill>
                <a:schemeClr val="bg1"/>
              </a:solidFill>
            </a:endParaRPr>
          </a:p>
        </p:txBody>
      </p:sp>
      <p:grpSp>
        <p:nvGrpSpPr>
          <p:cNvPr id="3088" name="群組 77"/>
          <p:cNvGrpSpPr>
            <a:grpSpLocks/>
          </p:cNvGrpSpPr>
          <p:nvPr/>
        </p:nvGrpSpPr>
        <p:grpSpPr bwMode="auto">
          <a:xfrm>
            <a:off x="287338" y="1262063"/>
            <a:ext cx="3852862" cy="2311400"/>
            <a:chOff x="225646" y="3991133"/>
            <a:chExt cx="3851474" cy="2311321"/>
          </a:xfrm>
        </p:grpSpPr>
        <p:sp>
          <p:nvSpPr>
            <p:cNvPr id="45" name="矩形 44"/>
            <p:cNvSpPr/>
            <p:nvPr/>
          </p:nvSpPr>
          <p:spPr>
            <a:xfrm>
              <a:off x="225646" y="3994308"/>
              <a:ext cx="3851474" cy="2308146"/>
            </a:xfrm>
            <a:prstGeom prst="rect">
              <a:avLst/>
            </a:prstGeom>
          </p:spPr>
          <p:txBody>
            <a:bodyPr>
              <a:spAutoFit/>
            </a:bodyPr>
            <a:lstStyle/>
            <a:p>
              <a:pPr marL="342900" indent="-342900">
                <a:defRPr/>
              </a:pPr>
              <a:r>
                <a:rPr kumimoji="0" lang="en-US" altLang="zh-TW" sz="1600" b="1" dirty="0">
                  <a:latin typeface="Georgia" pitchFamily="18" charset="0"/>
                  <a:ea typeface="Adobe 黑体 Std R" pitchFamily="34" charset="-128"/>
                  <a:cs typeface="Times New Roman" pitchFamily="18" charset="0"/>
                </a:rPr>
                <a:t>(1) </a:t>
              </a:r>
              <a:r>
                <a:rPr kumimoji="0" lang="en-US" altLang="zh-TW" sz="1600" dirty="0">
                  <a:latin typeface="Georgia" pitchFamily="18" charset="0"/>
                  <a:ea typeface="Adobe 黑体 Std R" pitchFamily="34" charset="-128"/>
                  <a:cs typeface="Times New Roman" pitchFamily="18" charset="0"/>
                </a:rPr>
                <a:t>A head- wind current(westward current) was observed.</a:t>
              </a:r>
            </a:p>
            <a:p>
              <a:pPr>
                <a:defRPr/>
              </a:pPr>
              <a:r>
                <a:rPr kumimoji="0" lang="en-US" altLang="zh-TW" sz="1600" b="1" dirty="0">
                  <a:latin typeface="Georgia" pitchFamily="18" charset="0"/>
                  <a:ea typeface="Adobe 黑体 Std R" pitchFamily="34" charset="-128"/>
                  <a:cs typeface="Times New Roman" pitchFamily="18" charset="0"/>
                </a:rPr>
                <a:t>(2) </a:t>
              </a:r>
              <a:r>
                <a:rPr kumimoji="0" lang="en-US" altLang="zh-TW" sz="1600" dirty="0">
                  <a:latin typeface="Georgia" pitchFamily="18" charset="0"/>
                  <a:ea typeface="Adobe 黑体 Std R" pitchFamily="34" charset="-128"/>
                  <a:cs typeface="Times New Roman" pitchFamily="18" charset="0"/>
                </a:rPr>
                <a:t>Northward  current disappeared in </a:t>
              </a:r>
              <a:r>
                <a:rPr kumimoji="0" lang="zh-TW" altLang="en-US" sz="1600" dirty="0">
                  <a:latin typeface="Georgia" pitchFamily="18" charset="0"/>
                  <a:ea typeface="Adobe 黑体 Std R" pitchFamily="34" charset="-128"/>
                  <a:cs typeface="Times New Roman" pitchFamily="18" charset="0"/>
                </a:rPr>
                <a:t> </a:t>
              </a:r>
              <a:endParaRPr kumimoji="0" lang="en-US" altLang="zh-TW" sz="1600" dirty="0">
                <a:latin typeface="Georgia" pitchFamily="18" charset="0"/>
                <a:ea typeface="Adobe 黑体 Std R" pitchFamily="34" charset="-128"/>
                <a:cs typeface="Times New Roman" pitchFamily="18" charset="0"/>
              </a:endParaRPr>
            </a:p>
            <a:p>
              <a:pPr>
                <a:defRPr/>
              </a:pPr>
              <a:r>
                <a:rPr kumimoji="0" lang="zh-TW" altLang="en-US" sz="1600" dirty="0">
                  <a:latin typeface="Georgia" pitchFamily="18" charset="0"/>
                  <a:ea typeface="Adobe 黑体 Std R" pitchFamily="34" charset="-128"/>
                  <a:cs typeface="Times New Roman" pitchFamily="18" charset="0"/>
                </a:rPr>
                <a:t>      </a:t>
              </a:r>
              <a:r>
                <a:rPr kumimoji="0" lang="en-US" altLang="zh-TW" sz="1600" dirty="0">
                  <a:latin typeface="Georgia" pitchFamily="18" charset="0"/>
                  <a:ea typeface="Adobe 黑体 Std R" pitchFamily="34" charset="-128"/>
                  <a:cs typeface="Times New Roman" pitchFamily="18" charset="0"/>
                </a:rPr>
                <a:t>upper 50m, then re-</a:t>
              </a:r>
              <a:r>
                <a:rPr lang="en-US" altLang="zh-TW" sz="1600" dirty="0">
                  <a:latin typeface="Georgia" pitchFamily="18" charset="0"/>
                  <a:ea typeface="Adobe 黑体 Std R" pitchFamily="34" charset="-128"/>
                  <a:cs typeface="Times New Roman" pitchFamily="18" charset="0"/>
                </a:rPr>
                <a:t>appeared and </a:t>
              </a:r>
            </a:p>
            <a:p>
              <a:pPr>
                <a:defRPr/>
              </a:pPr>
              <a:r>
                <a:rPr lang="zh-TW" altLang="en-US" sz="1600" dirty="0">
                  <a:latin typeface="Georgia" pitchFamily="18" charset="0"/>
                  <a:ea typeface="Adobe 黑体 Std R" pitchFamily="34" charset="-128"/>
                  <a:cs typeface="Times New Roman" pitchFamily="18" charset="0"/>
                </a:rPr>
                <a:t>      </a:t>
              </a:r>
              <a:r>
                <a:rPr lang="en-US" altLang="zh-TW" sz="1600" dirty="0" smtClean="0">
                  <a:latin typeface="Georgia" pitchFamily="18" charset="0"/>
                  <a:ea typeface="Adobe 黑体 Std R" pitchFamily="34" charset="-128"/>
                  <a:cs typeface="Times New Roman" pitchFamily="18" charset="0"/>
                </a:rPr>
                <a:t>extended downward</a:t>
              </a:r>
              <a:r>
                <a:rPr kumimoji="0" lang="en-US" altLang="zh-TW" sz="1600" dirty="0" smtClean="0">
                  <a:latin typeface="Georgia" pitchFamily="18" charset="0"/>
                  <a:ea typeface="Adobe 黑体 Std R" pitchFamily="34" charset="-128"/>
                  <a:cs typeface="Times New Roman" pitchFamily="18" charset="0"/>
                </a:rPr>
                <a:t>.</a:t>
              </a:r>
              <a:endParaRPr kumimoji="0" lang="en-US" altLang="zh-TW" sz="1600" dirty="0">
                <a:latin typeface="Georgia" pitchFamily="18" charset="0"/>
                <a:ea typeface="Adobe 黑体 Std R" pitchFamily="34" charset="-128"/>
                <a:cs typeface="Times New Roman" pitchFamily="18" charset="0"/>
              </a:endParaRPr>
            </a:p>
            <a:p>
              <a:pPr>
                <a:defRPr/>
              </a:pPr>
              <a:r>
                <a:rPr kumimoji="0" lang="en-US" altLang="zh-TW" sz="1600" b="1" dirty="0">
                  <a:latin typeface="Georgia" pitchFamily="18" charset="0"/>
                  <a:ea typeface="Adobe 黑体 Std R" pitchFamily="34" charset="-128"/>
                  <a:cs typeface="Times New Roman" pitchFamily="18" charset="0"/>
                </a:rPr>
                <a:t>(3) </a:t>
              </a:r>
              <a:r>
                <a:rPr kumimoji="0" lang="en-US" altLang="zh-TW" sz="1600" dirty="0">
                  <a:latin typeface="Georgia" pitchFamily="18" charset="0"/>
                  <a:ea typeface="Adobe 黑体 Std R" pitchFamily="34" charset="-128"/>
                  <a:cs typeface="Times New Roman" pitchFamily="18" charset="0"/>
                </a:rPr>
                <a:t>Temperature at 343m increased at </a:t>
              </a:r>
              <a:r>
                <a:rPr kumimoji="0" lang="zh-TW" altLang="en-US" sz="1600" dirty="0">
                  <a:latin typeface="Georgia" pitchFamily="18" charset="0"/>
                  <a:ea typeface="Adobe 黑体 Std R" pitchFamily="34" charset="-128"/>
                  <a:cs typeface="Times New Roman" pitchFamily="18" charset="0"/>
                </a:rPr>
                <a:t> </a:t>
              </a:r>
              <a:endParaRPr kumimoji="0" lang="en-US" altLang="zh-TW" sz="1600" dirty="0">
                <a:latin typeface="Georgia" pitchFamily="18" charset="0"/>
                <a:ea typeface="Adobe 黑体 Std R" pitchFamily="34" charset="-128"/>
                <a:cs typeface="Times New Roman" pitchFamily="18" charset="0"/>
              </a:endParaRPr>
            </a:p>
            <a:p>
              <a:pPr>
                <a:defRPr/>
              </a:pPr>
              <a:r>
                <a:rPr kumimoji="0" lang="zh-TW" altLang="en-US" sz="1600" dirty="0">
                  <a:latin typeface="Georgia" pitchFamily="18" charset="0"/>
                  <a:ea typeface="Adobe 黑体 Std R" pitchFamily="34" charset="-128"/>
                  <a:cs typeface="Times New Roman" pitchFamily="18" charset="0"/>
                </a:rPr>
                <a:t>      </a:t>
              </a:r>
              <a:r>
                <a:rPr kumimoji="0" lang="en-US" altLang="zh-TW" sz="1600" dirty="0">
                  <a:latin typeface="Georgia" pitchFamily="18" charset="0"/>
                  <a:ea typeface="Adobe 黑体 Std R" pitchFamily="34" charset="-128"/>
                  <a:cs typeface="Times New Roman" pitchFamily="18" charset="0"/>
                </a:rPr>
                <a:t>first , then decreased.</a:t>
              </a:r>
            </a:p>
            <a:p>
              <a:pPr>
                <a:defRPr/>
              </a:pPr>
              <a:endParaRPr kumimoji="0" lang="en-US" altLang="zh-TW" sz="1600" dirty="0">
                <a:latin typeface="Georgia" pitchFamily="18" charset="0"/>
                <a:ea typeface="Adobe 黑体 Std R" pitchFamily="34" charset="-128"/>
                <a:cs typeface="Times New Roman" pitchFamily="18" charset="0"/>
              </a:endParaRPr>
            </a:p>
            <a:p>
              <a:pPr>
                <a:defRPr/>
              </a:pPr>
              <a:r>
                <a:rPr kumimoji="0" lang="zh-TW" altLang="en-US" sz="1600" dirty="0">
                  <a:latin typeface="Georgia" pitchFamily="18" charset="0"/>
                  <a:ea typeface="Adobe 黑体 Std R" pitchFamily="34" charset="-128"/>
                  <a:cs typeface="Times New Roman" pitchFamily="18" charset="0"/>
                </a:rPr>
                <a:t> </a:t>
              </a:r>
              <a:endParaRPr kumimoji="0" lang="en-US" altLang="zh-TW" sz="1600" dirty="0">
                <a:latin typeface="Georgia" pitchFamily="18" charset="0"/>
                <a:ea typeface="Adobe 黑体 Std R" pitchFamily="34" charset="-128"/>
                <a:cs typeface="Times New Roman" pitchFamily="18" charset="0"/>
              </a:endParaRPr>
            </a:p>
          </p:txBody>
        </p:sp>
        <p:sp>
          <p:nvSpPr>
            <p:cNvPr id="31" name="矩形 30"/>
            <p:cNvSpPr/>
            <p:nvPr/>
          </p:nvSpPr>
          <p:spPr bwMode="auto">
            <a:xfrm>
              <a:off x="251037" y="3991133"/>
              <a:ext cx="3708650" cy="1763652"/>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pic>
        <p:nvPicPr>
          <p:cNvPr id="3089" name="Picture 19" descr="C:\Documents and Settings\user\桌面\ppt\11.png"/>
          <p:cNvPicPr>
            <a:picLocks noChangeAspect="1" noChangeArrowheads="1"/>
          </p:cNvPicPr>
          <p:nvPr/>
        </p:nvPicPr>
        <p:blipFill>
          <a:blip r:embed="rId6">
            <a:extLst>
              <a:ext uri="{28A0092B-C50C-407E-A947-70E740481C1C}">
                <a14:useLocalDpi xmlns="" xmlns:a14="http://schemas.microsoft.com/office/drawing/2010/main" val="0"/>
              </a:ext>
            </a:extLst>
          </a:blip>
          <a:srcRect l="4703" t="8107" r="92159" b="59023"/>
          <a:stretch>
            <a:fillRect/>
          </a:stretch>
        </p:blipFill>
        <p:spPr bwMode="auto">
          <a:xfrm>
            <a:off x="4284663" y="981075"/>
            <a:ext cx="142875" cy="104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90" name="Picture 8" descr="C:\Documents and Settings\user\桌面\ppt\5.png"/>
          <p:cNvPicPr>
            <a:picLocks noChangeAspect="1" noChangeArrowheads="1"/>
          </p:cNvPicPr>
          <p:nvPr/>
        </p:nvPicPr>
        <p:blipFill>
          <a:blip r:embed="rId5">
            <a:extLst>
              <a:ext uri="{28A0092B-C50C-407E-A947-70E740481C1C}">
                <a14:useLocalDpi xmlns="" xmlns:a14="http://schemas.microsoft.com/office/drawing/2010/main" val="0"/>
              </a:ext>
            </a:extLst>
          </a:blip>
          <a:srcRect l="4967" t="30823" r="91377" b="29300"/>
          <a:stretch>
            <a:fillRect/>
          </a:stretch>
        </p:blipFill>
        <p:spPr bwMode="auto">
          <a:xfrm>
            <a:off x="4332288" y="4797425"/>
            <a:ext cx="168275"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群組 79"/>
          <p:cNvGrpSpPr>
            <a:grpSpLocks/>
          </p:cNvGrpSpPr>
          <p:nvPr/>
        </p:nvGrpSpPr>
        <p:grpSpPr bwMode="auto">
          <a:xfrm>
            <a:off x="2124075" y="3576638"/>
            <a:ext cx="1865313" cy="2562225"/>
            <a:chOff x="9828584" y="2204864"/>
            <a:chExt cx="1865337" cy="2563485"/>
          </a:xfrm>
        </p:grpSpPr>
        <p:sp>
          <p:nvSpPr>
            <p:cNvPr id="79" name="矩形 78"/>
            <p:cNvSpPr/>
            <p:nvPr/>
          </p:nvSpPr>
          <p:spPr>
            <a:xfrm>
              <a:off x="9828584" y="2204864"/>
              <a:ext cx="1865337" cy="25634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3095" name="Picture 33" descr="C:\Documents and Settings\user\桌面\論文\png\mooring.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9900592" y="2276872"/>
              <a:ext cx="1724025" cy="242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 name="矩形 80"/>
          <p:cNvSpPr>
            <a:spLocks noChangeArrowheads="1"/>
          </p:cNvSpPr>
          <p:nvPr/>
        </p:nvSpPr>
        <p:spPr bwMode="auto">
          <a:xfrm>
            <a:off x="360363" y="333375"/>
            <a:ext cx="4572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kumimoji="0" lang="en-US" altLang="zh-TW" dirty="0">
                <a:latin typeface="Times New Roman" pitchFamily="18" charset="0"/>
                <a:ea typeface="Adobe 黑体 Std R" pitchFamily="34" charset="-128"/>
                <a:cs typeface="Times New Roman" pitchFamily="18" charset="0"/>
              </a:rPr>
              <a:t> The </a:t>
            </a:r>
            <a:r>
              <a:rPr kumimoji="0" lang="en-US" altLang="zh-TW" dirty="0" smtClean="0">
                <a:latin typeface="Times New Roman" pitchFamily="18" charset="0"/>
                <a:ea typeface="Adobe 黑体 Std R" pitchFamily="34" charset="-128"/>
                <a:cs typeface="Times New Roman" pitchFamily="18" charset="0"/>
              </a:rPr>
              <a:t>observed head-wind </a:t>
            </a:r>
            <a:r>
              <a:rPr kumimoji="0" lang="en-US" altLang="zh-TW" dirty="0">
                <a:latin typeface="Times New Roman" pitchFamily="18" charset="0"/>
                <a:ea typeface="Adobe 黑体 Std R" pitchFamily="34" charset="-128"/>
                <a:cs typeface="Times New Roman" pitchFamily="18" charset="0"/>
              </a:rPr>
              <a:t>current </a:t>
            </a:r>
            <a:r>
              <a:rPr lang="en-US" altLang="zh-TW" dirty="0" smtClean="0">
                <a:latin typeface="Times New Roman" pitchFamily="18" charset="0"/>
                <a:ea typeface="Adobe 黑体 Std R" pitchFamily="34" charset="-128"/>
                <a:cs typeface="Times New Roman" pitchFamily="18" charset="0"/>
              </a:rPr>
              <a:t>c</a:t>
            </a:r>
            <a:r>
              <a:rPr kumimoji="0" lang="en-US" altLang="zh-TW" dirty="0" smtClean="0">
                <a:latin typeface="Times New Roman" pitchFamily="18" charset="0"/>
                <a:ea typeface="Adobe 黑体 Std R" pitchFamily="34" charset="-128"/>
                <a:cs typeface="Times New Roman" pitchFamily="18" charset="0"/>
              </a:rPr>
              <a:t>ould relate </a:t>
            </a:r>
            <a:r>
              <a:rPr kumimoji="0" lang="en-US" altLang="zh-TW" dirty="0" smtClean="0">
                <a:latin typeface="Times New Roman" pitchFamily="18" charset="0"/>
                <a:ea typeface="Adobe 黑体 Std R" pitchFamily="34" charset="-128"/>
                <a:cs typeface="Times New Roman" pitchFamily="18" charset="0"/>
              </a:rPr>
              <a:t> with the </a:t>
            </a:r>
            <a:r>
              <a:rPr kumimoji="0" lang="en-US" altLang="zh-TW" dirty="0">
                <a:latin typeface="Times New Roman" pitchFamily="18" charset="0"/>
                <a:ea typeface="Adobe 黑体 Std R" pitchFamily="34" charset="-128"/>
                <a:cs typeface="Times New Roman" pitchFamily="18" charset="0"/>
              </a:rPr>
              <a:t>cold-eddy SE of Taiwan.</a:t>
            </a:r>
            <a:endParaRPr lang="zh-TW" altLang="en-US" dirty="0">
              <a:latin typeface="Times New Roman" pitchFamily="18" charset="0"/>
              <a:ea typeface="Adobe 黑体 Std R" pitchFamily="34" charset="-128"/>
              <a:cs typeface="Times New Roman" pitchFamily="18" charset="0"/>
            </a:endParaRPr>
          </a:p>
        </p:txBody>
      </p:sp>
      <p:pic>
        <p:nvPicPr>
          <p:cNvPr id="41" name="Picture 2" descr="C:\Documents and Settings\user\桌面\黑潮計畫\複製 -EASNFS-Morakot.files\slide0001_image001.gif"/>
          <p:cNvPicPr>
            <a:picLocks noChangeAspect="1" noChangeArrowheads="1" noCrop="1"/>
          </p:cNvPicPr>
          <p:nvPr/>
        </p:nvPicPr>
        <p:blipFill>
          <a:blip r:embed="rId8">
            <a:extLst>
              <a:ext uri="{28A0092B-C50C-407E-A947-70E740481C1C}">
                <a14:useLocalDpi xmlns="" xmlns:a14="http://schemas.microsoft.com/office/drawing/2010/main" val="0"/>
              </a:ext>
            </a:extLst>
          </a:blip>
          <a:srcRect/>
          <a:stretch>
            <a:fillRect/>
          </a:stretch>
        </p:blipFill>
        <p:spPr bwMode="auto">
          <a:xfrm>
            <a:off x="107725" y="1098551"/>
            <a:ext cx="4176713"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矩形 39"/>
          <p:cNvSpPr/>
          <p:nvPr/>
        </p:nvSpPr>
        <p:spPr>
          <a:xfrm>
            <a:off x="3849688" y="6494463"/>
            <a:ext cx="5318957" cy="646331"/>
          </a:xfrm>
          <a:prstGeom prst="rect">
            <a:avLst/>
          </a:prstGeom>
        </p:spPr>
        <p:txBody>
          <a:bodyPr wrap="none">
            <a:spAutoFit/>
          </a:bodyPr>
          <a:lstStyle/>
          <a:p>
            <a:pPr>
              <a:defRPr/>
            </a:pPr>
            <a:r>
              <a:rPr lang="en-US" altLang="zh-TW" b="1" dirty="0" smtClean="0">
                <a:effectLst>
                  <a:outerShdw blurRad="38100" dist="38100" dir="2700000" algn="tl">
                    <a:srgbClr val="000000">
                      <a:alpha val="43137"/>
                    </a:srgbClr>
                  </a:outerShdw>
                </a:effectLst>
                <a:latin typeface="+mj-ea"/>
                <a:ea typeface="新細明體" pitchFamily="18" charset="-120"/>
              </a:rPr>
              <a:t>Provided by Dong-Shan </a:t>
            </a:r>
            <a:r>
              <a:rPr lang="en-US" altLang="zh-TW" b="1" dirty="0" err="1" smtClean="0">
                <a:effectLst>
                  <a:outerShdw blurRad="38100" dist="38100" dir="2700000" algn="tl">
                    <a:srgbClr val="000000">
                      <a:alpha val="43137"/>
                    </a:srgbClr>
                  </a:outerShdw>
                </a:effectLst>
                <a:latin typeface="+mj-ea"/>
                <a:ea typeface="新細明體" pitchFamily="18" charset="-120"/>
              </a:rPr>
              <a:t>Ko</a:t>
            </a:r>
            <a:r>
              <a:rPr lang="en-US" altLang="zh-TW" b="1" dirty="0" smtClean="0">
                <a:effectLst>
                  <a:outerShdw blurRad="38100" dist="38100" dir="2700000" algn="tl">
                    <a:srgbClr val="000000">
                      <a:alpha val="43137"/>
                    </a:srgbClr>
                  </a:outerShdw>
                </a:effectLst>
                <a:latin typeface="+mj-ea"/>
                <a:ea typeface="新細明體" pitchFamily="18" charset="-120"/>
              </a:rPr>
              <a:t> and Ying-Han Liao</a:t>
            </a:r>
            <a:endParaRPr lang="en-US" altLang="zh-TW" b="1" dirty="0">
              <a:effectLst>
                <a:outerShdw blurRad="38100" dist="38100" dir="2700000" algn="tl">
                  <a:srgbClr val="000000">
                    <a:alpha val="43137"/>
                  </a:srgbClr>
                </a:outerShdw>
              </a:effectLst>
              <a:latin typeface="+mj-ea"/>
              <a:ea typeface="新細明體" pitchFamily="18" charset="-120"/>
            </a:endParaRPr>
          </a:p>
          <a:p>
            <a:pPr>
              <a:defRPr/>
            </a:pPr>
            <a:endParaRPr lang="en-US" altLang="zh-TW" dirty="0">
              <a:effectLst>
                <a:outerShdw blurRad="38100" dist="38100" dir="2700000" algn="tl">
                  <a:srgbClr val="000000">
                    <a:alpha val="43137"/>
                  </a:srgbClr>
                </a:outerShdw>
              </a:effectLst>
              <a:latin typeface="+mj-ea"/>
              <a:ea typeface="新細明體" pitchFamily="18" charset="-120"/>
            </a:endParaRPr>
          </a:p>
        </p:txBody>
      </p:sp>
    </p:spTree>
    <p:extLst>
      <p:ext uri="{BB962C8B-B14F-4D97-AF65-F5344CB8AC3E}">
        <p14:creationId xmlns="" xmlns:p14="http://schemas.microsoft.com/office/powerpoint/2010/main" val="2897587255"/>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linds(horizontal)">
                                      <p:cBhvr>
                                        <p:cTn id="10" dur="500"/>
                                        <p:tgtEl>
                                          <p:spTgt spid="81"/>
                                        </p:tgtEl>
                                      </p:cBhvr>
                                    </p:animEffect>
                                  </p:childTnLst>
                                </p:cTn>
                              </p:par>
                              <p:par>
                                <p:cTn id="11" presetID="1" presetClass="exit" presetSubtype="0" fill="hold" nodeType="withEffect">
                                  <p:stCondLst>
                                    <p:cond delay="0"/>
                                  </p:stCondLst>
                                  <p:childTnLst>
                                    <p:set>
                                      <p:cBhvr>
                                        <p:cTn id="12" dur="1" fill="hold">
                                          <p:stCondLst>
                                            <p:cond delay="0"/>
                                          </p:stCondLst>
                                        </p:cTn>
                                        <p:tgtEl>
                                          <p:spTgt spid="307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0"/>
            <a:ext cx="9144000" cy="16744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98" name="文字方塊 11"/>
          <p:cNvSpPr txBox="1">
            <a:spLocks noChangeArrowheads="1"/>
          </p:cNvSpPr>
          <p:nvPr/>
        </p:nvSpPr>
        <p:spPr bwMode="auto">
          <a:xfrm>
            <a:off x="2195513" y="14288"/>
            <a:ext cx="53657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2400" b="1">
                <a:latin typeface="Georgia" pitchFamily="18" charset="0"/>
              </a:rPr>
              <a:t>Head-wind current(cold eddy)</a:t>
            </a:r>
            <a:endParaRPr lang="zh-TW" altLang="en-US" sz="2400" b="1">
              <a:latin typeface="Georgia" pitchFamily="18" charset="0"/>
            </a:endParaRPr>
          </a:p>
        </p:txBody>
      </p:sp>
      <p:grpSp>
        <p:nvGrpSpPr>
          <p:cNvPr id="4099" name="群組 34"/>
          <p:cNvGrpSpPr>
            <a:grpSpLocks/>
          </p:cNvGrpSpPr>
          <p:nvPr/>
        </p:nvGrpSpPr>
        <p:grpSpPr bwMode="auto">
          <a:xfrm>
            <a:off x="636588" y="4356100"/>
            <a:ext cx="4006850" cy="2241550"/>
            <a:chOff x="3540848" y="2784759"/>
            <a:chExt cx="3956689" cy="2235647"/>
          </a:xfrm>
        </p:grpSpPr>
        <p:grpSp>
          <p:nvGrpSpPr>
            <p:cNvPr id="4110" name="群組 33"/>
            <p:cNvGrpSpPr>
              <a:grpSpLocks/>
            </p:cNvGrpSpPr>
            <p:nvPr/>
          </p:nvGrpSpPr>
          <p:grpSpPr bwMode="auto">
            <a:xfrm>
              <a:off x="3540848" y="2784759"/>
              <a:ext cx="3956689" cy="2235647"/>
              <a:chOff x="3684864" y="2636912"/>
              <a:chExt cx="3956689" cy="2235647"/>
            </a:xfrm>
          </p:grpSpPr>
          <p:pic>
            <p:nvPicPr>
              <p:cNvPr id="4112" name="Picture 16" descr="C:\Documents and Settings\user\桌面\論文\png\45m\38.png"/>
              <p:cNvPicPr>
                <a:picLocks noChangeAspect="1" noChangeArrowheads="1"/>
              </p:cNvPicPr>
              <p:nvPr/>
            </p:nvPicPr>
            <p:blipFill>
              <a:blip r:embed="rId3">
                <a:extLst>
                  <a:ext uri="{28A0092B-C50C-407E-A947-70E740481C1C}">
                    <a14:useLocalDpi xmlns="" xmlns:a14="http://schemas.microsoft.com/office/drawing/2010/main" val="0"/>
                  </a:ext>
                </a:extLst>
              </a:blip>
              <a:srcRect l="16228" r="15244" b="7870"/>
              <a:stretch>
                <a:fillRect/>
              </a:stretch>
            </p:blipFill>
            <p:spPr bwMode="auto">
              <a:xfrm>
                <a:off x="3684864" y="2637091"/>
                <a:ext cx="2183207" cy="2235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13" name="群組 32"/>
              <p:cNvGrpSpPr>
                <a:grpSpLocks/>
              </p:cNvGrpSpPr>
              <p:nvPr/>
            </p:nvGrpSpPr>
            <p:grpSpPr bwMode="auto">
              <a:xfrm>
                <a:off x="5508104" y="2636912"/>
                <a:ext cx="2133449" cy="2228417"/>
                <a:chOff x="5508104" y="2636912"/>
                <a:chExt cx="2133449" cy="2228417"/>
              </a:xfrm>
            </p:grpSpPr>
            <p:pic>
              <p:nvPicPr>
                <p:cNvPr id="4114" name="Picture 10" descr="C:\Documents and Settings\user\桌面\論文\png\54.png"/>
                <p:cNvPicPr>
                  <a:picLocks noChangeAspect="1" noChangeArrowheads="1"/>
                </p:cNvPicPr>
                <p:nvPr/>
              </p:nvPicPr>
              <p:blipFill>
                <a:blip r:embed="rId4">
                  <a:extLst>
                    <a:ext uri="{28A0092B-C50C-407E-A947-70E740481C1C}">
                      <a14:useLocalDpi xmlns="" xmlns:a14="http://schemas.microsoft.com/office/drawing/2010/main" val="0"/>
                    </a:ext>
                  </a:extLst>
                </a:blip>
                <a:srcRect l="15735" r="17210" b="6558"/>
                <a:stretch>
                  <a:fillRect/>
                </a:stretch>
              </p:blipFill>
              <p:spPr bwMode="auto">
                <a:xfrm>
                  <a:off x="5508104" y="2636912"/>
                  <a:ext cx="2133449" cy="2228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橢圓 27"/>
                <p:cNvSpPr/>
                <p:nvPr/>
              </p:nvSpPr>
              <p:spPr bwMode="auto">
                <a:xfrm rot="788486">
                  <a:off x="5917164" y="3740486"/>
                  <a:ext cx="487531" cy="77582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grpSp>
        <p:sp>
          <p:nvSpPr>
            <p:cNvPr id="24" name="橢圓 23"/>
            <p:cNvSpPr/>
            <p:nvPr/>
          </p:nvSpPr>
          <p:spPr bwMode="auto">
            <a:xfrm rot="788486">
              <a:off x="3887293" y="3995999"/>
              <a:ext cx="252388" cy="5810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sp>
        <p:nvSpPr>
          <p:cNvPr id="4100" name="矩形 86"/>
          <p:cNvSpPr>
            <a:spLocks noChangeArrowheads="1"/>
          </p:cNvSpPr>
          <p:nvPr/>
        </p:nvSpPr>
        <p:spPr bwMode="auto">
          <a:xfrm>
            <a:off x="5292725" y="4652963"/>
            <a:ext cx="3382963"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 typeface="Arial" charset="0"/>
              <a:buChar char="•"/>
            </a:pPr>
            <a:r>
              <a:rPr kumimoji="0" lang="en-US" altLang="zh-TW" sz="1600">
                <a:latin typeface="Georgia" pitchFamily="18" charset="0"/>
              </a:rPr>
              <a:t>Strong westerly wind caused by </a:t>
            </a:r>
          </a:p>
          <a:p>
            <a:r>
              <a:rPr kumimoji="0" lang="en-US" altLang="zh-TW" sz="1600">
                <a:latin typeface="Georgia" pitchFamily="18" charset="0"/>
              </a:rPr>
              <a:t> Morakot </a:t>
            </a:r>
            <a:r>
              <a:rPr kumimoji="0" lang="zh-TW" altLang="en-US" sz="1600">
                <a:latin typeface="Georgia" pitchFamily="18" charset="0"/>
              </a:rPr>
              <a:t> </a:t>
            </a:r>
            <a:r>
              <a:rPr kumimoji="0" lang="en-US" altLang="zh-TW" sz="1600">
                <a:latin typeface="Georgia" pitchFamily="18" charset="0"/>
              </a:rPr>
              <a:t>south of Taiwan strengthened  eastward   current</a:t>
            </a:r>
          </a:p>
          <a:p>
            <a:pPr>
              <a:buFont typeface="Arial" charset="0"/>
              <a:buChar char="•"/>
            </a:pPr>
            <a:r>
              <a:rPr kumimoji="0" lang="en-US" altLang="zh-TW" sz="1600">
                <a:latin typeface="Georgia" pitchFamily="18" charset="0"/>
              </a:rPr>
              <a:t>Eastward  current  interacted with </a:t>
            </a:r>
          </a:p>
          <a:p>
            <a:r>
              <a:rPr kumimoji="0" lang="en-US" altLang="zh-TW" sz="1600">
                <a:latin typeface="Georgia" pitchFamily="18" charset="0"/>
              </a:rPr>
              <a:t> two islands ,cold eddy expanded.</a:t>
            </a:r>
            <a:endParaRPr kumimoji="0" lang="zh-TW" altLang="en-US" sz="1600">
              <a:latin typeface="Georgia" pitchFamily="18" charset="0"/>
            </a:endParaRPr>
          </a:p>
        </p:txBody>
      </p:sp>
      <p:grpSp>
        <p:nvGrpSpPr>
          <p:cNvPr id="4101" name="群組 93"/>
          <p:cNvGrpSpPr>
            <a:grpSpLocks/>
          </p:cNvGrpSpPr>
          <p:nvPr/>
        </p:nvGrpSpPr>
        <p:grpSpPr bwMode="auto">
          <a:xfrm>
            <a:off x="395288" y="519113"/>
            <a:ext cx="4752975" cy="3702050"/>
            <a:chOff x="251520" y="642240"/>
            <a:chExt cx="5055768" cy="3938888"/>
          </a:xfrm>
        </p:grpSpPr>
        <p:grpSp>
          <p:nvGrpSpPr>
            <p:cNvPr id="4103" name="群組 18"/>
            <p:cNvGrpSpPr>
              <a:grpSpLocks/>
            </p:cNvGrpSpPr>
            <p:nvPr/>
          </p:nvGrpSpPr>
          <p:grpSpPr bwMode="auto">
            <a:xfrm>
              <a:off x="251520" y="642240"/>
              <a:ext cx="5055768" cy="3938888"/>
              <a:chOff x="2789668" y="109571"/>
              <a:chExt cx="4205817" cy="2799876"/>
            </a:xfrm>
          </p:grpSpPr>
          <p:sp>
            <p:nvSpPr>
              <p:cNvPr id="20" name="矩形 19"/>
              <p:cNvSpPr/>
              <p:nvPr/>
            </p:nvSpPr>
            <p:spPr>
              <a:xfrm>
                <a:off x="2789668" y="109571"/>
                <a:ext cx="4205817" cy="279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4109" name="Picture 16" descr="C:\Documents and Settings\user\桌面\scs\colorbar.png"/>
              <p:cNvPicPr>
                <a:picLocks noChangeAspect="1" noChangeArrowheads="1"/>
              </p:cNvPicPr>
              <p:nvPr/>
            </p:nvPicPr>
            <p:blipFill>
              <a:blip r:embed="rId5">
                <a:extLst>
                  <a:ext uri="{28A0092B-C50C-407E-A947-70E740481C1C}">
                    <a14:useLocalDpi xmlns="" xmlns:a14="http://schemas.microsoft.com/office/drawing/2010/main" val="0"/>
                  </a:ext>
                </a:extLst>
              </a:blip>
              <a:srcRect l="80856" t="4500" r="8759" b="7201"/>
              <a:stretch>
                <a:fillRect/>
              </a:stretch>
            </p:blipFill>
            <p:spPr bwMode="auto">
              <a:xfrm>
                <a:off x="6458581" y="228024"/>
                <a:ext cx="477425" cy="2596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104" name="Picture 85" descr="C:\Documents and Settings\user\桌面\ppt\17.png"/>
            <p:cNvPicPr>
              <a:picLocks noChangeAspect="1" noChangeArrowheads="1"/>
            </p:cNvPicPr>
            <p:nvPr/>
          </p:nvPicPr>
          <p:blipFill>
            <a:blip r:embed="rId6">
              <a:extLst>
                <a:ext uri="{28A0092B-C50C-407E-A947-70E740481C1C}">
                  <a14:useLocalDpi xmlns="" xmlns:a14="http://schemas.microsoft.com/office/drawing/2010/main" val="0"/>
                </a:ext>
              </a:extLst>
            </a:blip>
            <a:srcRect l="8852" t="30167" r="7376" b="35413"/>
            <a:stretch>
              <a:fillRect/>
            </a:stretch>
          </p:blipFill>
          <p:spPr bwMode="auto">
            <a:xfrm>
              <a:off x="302853" y="674398"/>
              <a:ext cx="4385319" cy="1350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5" name="Picture 86" descr="C:\Documents and Settings\user\桌面\ppt\33.png"/>
            <p:cNvPicPr>
              <a:picLocks noChangeAspect="1" noChangeArrowheads="1"/>
            </p:cNvPicPr>
            <p:nvPr/>
          </p:nvPicPr>
          <p:blipFill>
            <a:blip r:embed="rId7">
              <a:extLst>
                <a:ext uri="{28A0092B-C50C-407E-A947-70E740481C1C}">
                  <a14:useLocalDpi xmlns="" xmlns:a14="http://schemas.microsoft.com/office/drawing/2010/main" val="0"/>
                </a:ext>
              </a:extLst>
            </a:blip>
            <a:srcRect l="8852" t="30167" r="7376" b="35413"/>
            <a:stretch>
              <a:fillRect/>
            </a:stretch>
          </p:blipFill>
          <p:spPr bwMode="auto">
            <a:xfrm>
              <a:off x="302853" y="1927927"/>
              <a:ext cx="4385319" cy="1350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 name="Picture 87" descr="C:\Documents and Settings\user\桌面\ppt\50.png"/>
            <p:cNvPicPr>
              <a:picLocks noChangeAspect="1" noChangeArrowheads="1"/>
            </p:cNvPicPr>
            <p:nvPr/>
          </p:nvPicPr>
          <p:blipFill>
            <a:blip r:embed="rId8">
              <a:extLst>
                <a:ext uri="{28A0092B-C50C-407E-A947-70E740481C1C}">
                  <a14:useLocalDpi xmlns="" xmlns:a14="http://schemas.microsoft.com/office/drawing/2010/main" val="0"/>
                </a:ext>
              </a:extLst>
            </a:blip>
            <a:srcRect l="8852" t="30823" r="7376" b="35413"/>
            <a:stretch>
              <a:fillRect/>
            </a:stretch>
          </p:blipFill>
          <p:spPr bwMode="auto">
            <a:xfrm>
              <a:off x="302853" y="3179304"/>
              <a:ext cx="4385319" cy="1325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7" name="Picture 18" descr="C:\Documents and Settings\user\桌面\論文\png\55.png"/>
            <p:cNvPicPr>
              <a:picLocks noChangeAspect="1" noChangeArrowheads="1"/>
            </p:cNvPicPr>
            <p:nvPr/>
          </p:nvPicPr>
          <p:blipFill>
            <a:blip r:embed="rId9">
              <a:extLst>
                <a:ext uri="{28A0092B-C50C-407E-A947-70E740481C1C}">
                  <a14:useLocalDpi xmlns="" xmlns:a14="http://schemas.microsoft.com/office/drawing/2010/main" val="0"/>
                </a:ext>
              </a:extLst>
            </a:blip>
            <a:srcRect l="34419" t="3279" r="45731" b="93124"/>
            <a:stretch>
              <a:fillRect/>
            </a:stretch>
          </p:blipFill>
          <p:spPr bwMode="auto">
            <a:xfrm>
              <a:off x="1043608" y="696518"/>
              <a:ext cx="1031881" cy="140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02" name="文字方塊 30"/>
          <p:cNvSpPr txBox="1">
            <a:spLocks noChangeArrowheads="1"/>
          </p:cNvSpPr>
          <p:nvPr/>
        </p:nvSpPr>
        <p:spPr bwMode="auto">
          <a:xfrm>
            <a:off x="5329238" y="1174750"/>
            <a:ext cx="3922712"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buFont typeface="Arial" charset="0"/>
              <a:buChar char="•"/>
            </a:pPr>
            <a:r>
              <a:rPr kumimoji="0" lang="en-US" altLang="zh-TW" sz="1600">
                <a:latin typeface="Georgia" pitchFamily="18" charset="0"/>
              </a:rPr>
              <a:t>Ekman transport induced  by Goni </a:t>
            </a:r>
            <a:r>
              <a:rPr kumimoji="0" lang="zh-TW" altLang="en-US" sz="1600">
                <a:latin typeface="Georgia" pitchFamily="18" charset="0"/>
              </a:rPr>
              <a:t> </a:t>
            </a:r>
            <a:endParaRPr kumimoji="0" lang="en-US" altLang="zh-TW" sz="1600">
              <a:latin typeface="Georgia" pitchFamily="18" charset="0"/>
            </a:endParaRPr>
          </a:p>
          <a:p>
            <a:pPr eaLnBrk="1" hangingPunct="1"/>
            <a:r>
              <a:rPr kumimoji="0" lang="en-US" altLang="zh-TW" sz="1600">
                <a:latin typeface="Georgia" pitchFamily="18" charset="0"/>
              </a:rPr>
              <a:t> lowered the  </a:t>
            </a:r>
            <a:r>
              <a:rPr kumimoji="0" lang="en-US" altLang="zh-TW" sz="1600">
                <a:latin typeface="Calibri" pitchFamily="34" charset="0"/>
              </a:rPr>
              <a:t>sea surface height and  </a:t>
            </a:r>
          </a:p>
          <a:p>
            <a:pPr eaLnBrk="1" hangingPunct="1"/>
            <a:r>
              <a:rPr kumimoji="0" lang="en-US" altLang="zh-TW" sz="1600">
                <a:latin typeface="Calibri" pitchFamily="34" charset="0"/>
              </a:rPr>
              <a:t> </a:t>
            </a:r>
            <a:r>
              <a:rPr kumimoji="0" lang="en-US" altLang="zh-TW" sz="1600">
                <a:latin typeface="Georgia" pitchFamily="18" charset="0"/>
              </a:rPr>
              <a:t>enhansed the anti-cyclonic  meander  </a:t>
            </a:r>
          </a:p>
          <a:p>
            <a:pPr eaLnBrk="1" hangingPunct="1"/>
            <a:r>
              <a:rPr kumimoji="0" lang="en-US" altLang="zh-TW" sz="1600">
                <a:latin typeface="Georgia" pitchFamily="18" charset="0"/>
              </a:rPr>
              <a:t> of  Kuroshio, producing the strong </a:t>
            </a:r>
          </a:p>
          <a:p>
            <a:pPr eaLnBrk="1" hangingPunct="1"/>
            <a:r>
              <a:rPr kumimoji="0" lang="en-US" altLang="zh-TW" sz="1600">
                <a:latin typeface="Georgia" pitchFamily="18" charset="0"/>
              </a:rPr>
              <a:t> outflow (eastward current) south of  Taiwan.</a:t>
            </a:r>
          </a:p>
          <a:p>
            <a:pPr eaLnBrk="1" hangingPunct="1">
              <a:buFont typeface="Arial" charset="0"/>
              <a:buChar char="•"/>
            </a:pPr>
            <a:r>
              <a:rPr kumimoji="0" lang="en-US" altLang="zh-TW" sz="1600">
                <a:latin typeface="Georgia" pitchFamily="18" charset="0"/>
              </a:rPr>
              <a:t>Kuroshio SE of Taiwan moved  </a:t>
            </a:r>
          </a:p>
          <a:p>
            <a:pPr eaLnBrk="1" hangingPunct="1"/>
            <a:r>
              <a:rPr kumimoji="0" lang="en-US" altLang="zh-TW" sz="1600">
                <a:latin typeface="Georgia" pitchFamily="18" charset="0"/>
              </a:rPr>
              <a:t> eastward</a:t>
            </a:r>
            <a:r>
              <a:rPr kumimoji="0" lang="zh-TW" altLang="en-US" sz="1600">
                <a:latin typeface="Georgia" pitchFamily="18" charset="0"/>
              </a:rPr>
              <a:t> </a:t>
            </a:r>
            <a:r>
              <a:rPr kumimoji="0" lang="en-US" altLang="zh-TW" sz="1600">
                <a:latin typeface="Georgia" pitchFamily="18" charset="0"/>
              </a:rPr>
              <a:t>, meanwhile ,cold eddy  </a:t>
            </a:r>
          </a:p>
          <a:p>
            <a:pPr eaLnBrk="1" hangingPunct="1"/>
            <a:r>
              <a:rPr kumimoji="0" lang="en-US" altLang="zh-TW" sz="1600">
                <a:latin typeface="Georgia" pitchFamily="18" charset="0"/>
              </a:rPr>
              <a:t> appeared.</a:t>
            </a:r>
          </a:p>
          <a:p>
            <a:pPr eaLnBrk="1" hangingPunct="1"/>
            <a:r>
              <a:rPr kumimoji="0" lang="en-US" altLang="zh-TW" sz="1600">
                <a:latin typeface="Georgia" pitchFamily="18" charset="0"/>
              </a:rPr>
              <a:t> </a:t>
            </a:r>
          </a:p>
          <a:p>
            <a:pPr eaLnBrk="1" hangingPunct="1"/>
            <a:endParaRPr kumimoji="0" lang="en-US" altLang="zh-TW" sz="1600">
              <a:latin typeface="Georgia" pitchFamily="18" charset="0"/>
            </a:endParaRPr>
          </a:p>
          <a:p>
            <a:pPr eaLnBrk="1" hangingPunct="1"/>
            <a:endParaRPr kumimoji="0" lang="en-US" altLang="zh-TW" sz="1600">
              <a:latin typeface="Georgia" pitchFamily="18" charset="0"/>
            </a:endParaRPr>
          </a:p>
        </p:txBody>
      </p:sp>
      <p:sp>
        <p:nvSpPr>
          <p:cNvPr id="22" name="矩形 21"/>
          <p:cNvSpPr/>
          <p:nvPr/>
        </p:nvSpPr>
        <p:spPr>
          <a:xfrm>
            <a:off x="3849688" y="6494463"/>
            <a:ext cx="5318957" cy="646331"/>
          </a:xfrm>
          <a:prstGeom prst="rect">
            <a:avLst/>
          </a:prstGeom>
        </p:spPr>
        <p:txBody>
          <a:bodyPr wrap="none">
            <a:spAutoFit/>
          </a:bodyPr>
          <a:lstStyle/>
          <a:p>
            <a:pPr>
              <a:defRPr/>
            </a:pPr>
            <a:r>
              <a:rPr lang="en-US" altLang="zh-TW" b="1" dirty="0" smtClean="0">
                <a:effectLst>
                  <a:outerShdw blurRad="38100" dist="38100" dir="2700000" algn="tl">
                    <a:srgbClr val="000000">
                      <a:alpha val="43137"/>
                    </a:srgbClr>
                  </a:outerShdw>
                </a:effectLst>
                <a:latin typeface="+mj-ea"/>
                <a:ea typeface="新細明體" pitchFamily="18" charset="-120"/>
              </a:rPr>
              <a:t>Provided by Dong-Shan </a:t>
            </a:r>
            <a:r>
              <a:rPr lang="en-US" altLang="zh-TW" b="1" dirty="0" err="1" smtClean="0">
                <a:effectLst>
                  <a:outerShdw blurRad="38100" dist="38100" dir="2700000" algn="tl">
                    <a:srgbClr val="000000">
                      <a:alpha val="43137"/>
                    </a:srgbClr>
                  </a:outerShdw>
                </a:effectLst>
                <a:latin typeface="+mj-ea"/>
                <a:ea typeface="新細明體" pitchFamily="18" charset="-120"/>
              </a:rPr>
              <a:t>Ko</a:t>
            </a:r>
            <a:r>
              <a:rPr lang="en-US" altLang="zh-TW" b="1" dirty="0" smtClean="0">
                <a:effectLst>
                  <a:outerShdw blurRad="38100" dist="38100" dir="2700000" algn="tl">
                    <a:srgbClr val="000000">
                      <a:alpha val="43137"/>
                    </a:srgbClr>
                  </a:outerShdw>
                </a:effectLst>
                <a:latin typeface="+mj-ea"/>
                <a:ea typeface="新細明體" pitchFamily="18" charset="-120"/>
              </a:rPr>
              <a:t> and Ying-Han Liao</a:t>
            </a:r>
            <a:endParaRPr lang="en-US" altLang="zh-TW" b="1" dirty="0">
              <a:effectLst>
                <a:outerShdw blurRad="38100" dist="38100" dir="2700000" algn="tl">
                  <a:srgbClr val="000000">
                    <a:alpha val="43137"/>
                  </a:srgbClr>
                </a:outerShdw>
              </a:effectLst>
              <a:latin typeface="+mj-ea"/>
              <a:ea typeface="新細明體" pitchFamily="18" charset="-120"/>
            </a:endParaRPr>
          </a:p>
          <a:p>
            <a:pPr>
              <a:defRPr/>
            </a:pPr>
            <a:endParaRPr lang="en-US" altLang="zh-TW" dirty="0">
              <a:effectLst>
                <a:outerShdw blurRad="38100" dist="38100" dir="2700000" algn="tl">
                  <a:srgbClr val="000000">
                    <a:alpha val="43137"/>
                  </a:srgbClr>
                </a:outerShdw>
              </a:effectLst>
              <a:latin typeface="+mj-ea"/>
              <a:ea typeface="新細明體" pitchFamily="18" charset="-120"/>
            </a:endParaRPr>
          </a:p>
        </p:txBody>
      </p:sp>
    </p:spTree>
    <p:extLst>
      <p:ext uri="{BB962C8B-B14F-4D97-AF65-F5344CB8AC3E}">
        <p14:creationId xmlns="" xmlns:p14="http://schemas.microsoft.com/office/powerpoint/2010/main" val="233856189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矩形 41"/>
          <p:cNvSpPr/>
          <p:nvPr/>
        </p:nvSpPr>
        <p:spPr>
          <a:xfrm>
            <a:off x="0" y="0"/>
            <a:ext cx="9144000" cy="16744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122" name="群組 16"/>
          <p:cNvGrpSpPr>
            <a:grpSpLocks/>
          </p:cNvGrpSpPr>
          <p:nvPr/>
        </p:nvGrpSpPr>
        <p:grpSpPr bwMode="auto">
          <a:xfrm>
            <a:off x="107950" y="4700588"/>
            <a:ext cx="3168650" cy="2157671"/>
            <a:chOff x="4981773" y="2865388"/>
            <a:chExt cx="3559035" cy="2788521"/>
          </a:xfrm>
        </p:grpSpPr>
        <p:graphicFrame>
          <p:nvGraphicFramePr>
            <p:cNvPr id="14" name="內容版面配置區 4"/>
            <p:cNvGraphicFramePr>
              <a:graphicFrameLocks/>
            </p:cNvGraphicFramePr>
            <p:nvPr/>
          </p:nvGraphicFramePr>
          <p:xfrm>
            <a:off x="4981773" y="2865388"/>
            <a:ext cx="3559035" cy="2788521"/>
          </p:xfrm>
          <a:graphic>
            <a:graphicData uri="http://schemas.openxmlformats.org/drawingml/2006/table">
              <a:tbl>
                <a:tblPr/>
                <a:tblGrid>
                  <a:gridCol w="1080222"/>
                  <a:gridCol w="864177"/>
                  <a:gridCol w="1224251"/>
                </a:tblGrid>
                <a:tr h="359947">
                  <a:tc>
                    <a:txBody>
                      <a:bodyPr/>
                      <a:lstStyle/>
                      <a:p>
                        <a:pPr algn="ctr">
                          <a:spcAft>
                            <a:spcPts val="0"/>
                          </a:spcAft>
                        </a:pPr>
                        <a:r>
                          <a:rPr lang="en-US" altLang="zh-TW" sz="1100" b="1" kern="100" dirty="0" smtClean="0">
                            <a:latin typeface="Arial Unicode MS" pitchFamily="34" charset="-120"/>
                            <a:ea typeface="Arial Unicode MS" pitchFamily="34" charset="-120"/>
                            <a:cs typeface="Arial Unicode MS" pitchFamily="34" charset="-120"/>
                          </a:rPr>
                          <a:t>Typhoon</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100" b="1" kern="100" dirty="0" smtClean="0">
                            <a:latin typeface="Arial Unicode MS" pitchFamily="34" charset="-120"/>
                            <a:ea typeface="Arial Unicode MS" pitchFamily="34" charset="-120"/>
                            <a:cs typeface="Arial Unicode MS" pitchFamily="34" charset="-120"/>
                          </a:rPr>
                          <a:t>Landing</a:t>
                        </a:r>
                        <a:r>
                          <a:rPr lang="en-US" altLang="zh-TW" sz="1100" b="1" kern="100" baseline="0" dirty="0" smtClean="0">
                            <a:latin typeface="Arial Unicode MS" pitchFamily="34" charset="-120"/>
                            <a:ea typeface="Arial Unicode MS" pitchFamily="34" charset="-120"/>
                            <a:cs typeface="Arial Unicode MS" pitchFamily="34" charset="-120"/>
                          </a:rPr>
                          <a:t> on Taiwan</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TW" sz="1100" b="1" kern="100" dirty="0" smtClean="0">
                            <a:latin typeface="Arial Unicode MS" pitchFamily="34" charset="-120"/>
                            <a:ea typeface="Arial Unicode MS" pitchFamily="34" charset="-120"/>
                            <a:cs typeface="Arial Unicode MS" pitchFamily="34" charset="-120"/>
                          </a:rPr>
                          <a:t>Cold-core</a:t>
                        </a:r>
                        <a:r>
                          <a:rPr lang="en-US" altLang="zh-TW" sz="1100" b="1" kern="100" baseline="0" dirty="0" smtClean="0">
                            <a:latin typeface="Arial Unicode MS" pitchFamily="34" charset="-120"/>
                            <a:ea typeface="Arial Unicode MS" pitchFamily="34" charset="-120"/>
                            <a:cs typeface="Arial Unicode MS" pitchFamily="34" charset="-120"/>
                          </a:rPr>
                          <a:t> eddy</a:t>
                        </a:r>
                      </a:p>
                      <a:p>
                        <a:pPr algn="ctr">
                          <a:spcAft>
                            <a:spcPts val="0"/>
                          </a:spcAft>
                        </a:pPr>
                        <a:r>
                          <a:rPr lang="en-US" altLang="zh-TW" sz="1100" b="1" kern="100" baseline="0" dirty="0" smtClean="0">
                            <a:latin typeface="Arial Unicode MS" pitchFamily="34" charset="-120"/>
                            <a:ea typeface="Arial Unicode MS" pitchFamily="34" charset="-120"/>
                            <a:cs typeface="Arial Unicode MS" pitchFamily="34" charset="-120"/>
                          </a:rPr>
                          <a:t>SE of Taiwan</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937">
                  <a:tc>
                    <a:txBody>
                      <a:bodyPr/>
                      <a:lstStyle/>
                      <a:p>
                        <a:pPr algn="ctr">
                          <a:spcAft>
                            <a:spcPts val="0"/>
                          </a:spcAft>
                        </a:pPr>
                        <a:r>
                          <a:rPr lang="en-US" altLang="zh-TW" sz="1100" b="1" kern="100" dirty="0" err="1" smtClean="0">
                            <a:latin typeface="Arial Unicode MS" pitchFamily="34" charset="-120"/>
                            <a:ea typeface="Arial Unicode MS" pitchFamily="34" charset="-120"/>
                            <a:cs typeface="Arial Unicode MS" pitchFamily="34" charset="-120"/>
                          </a:rPr>
                          <a:t>Morakot</a:t>
                        </a:r>
                        <a:endParaRPr lang="en-US" altLang="zh-TW"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altLang="zh-TW" sz="1100" b="1" kern="100" dirty="0" smtClean="0">
                            <a:solidFill>
                              <a:schemeClr val="accent1">
                                <a:lumMod val="50000"/>
                              </a:schemeClr>
                            </a:solidFill>
                            <a:latin typeface="Arial Unicode MS" pitchFamily="34" charset="-120"/>
                            <a:ea typeface="Arial Unicode MS" pitchFamily="34" charset="-120"/>
                            <a:cs typeface="Arial Unicode MS" pitchFamily="34" charset="-120"/>
                          </a:rPr>
                          <a:t>(typhoon)</a:t>
                        </a:r>
                        <a:endParaRPr lang="zh-TW" sz="1100" b="1" kern="100" dirty="0">
                          <a:solidFill>
                            <a:schemeClr val="accent1">
                              <a:lumMod val="50000"/>
                            </a:schemeClr>
                          </a:solidFill>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2009/8/7</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2009/8/5</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947">
                  <a:tc>
                    <a:txBody>
                      <a:bodyPr/>
                      <a:lstStyle/>
                      <a:p>
                        <a:pPr algn="ctr">
                          <a:spcAft>
                            <a:spcPts val="0"/>
                          </a:spcAft>
                        </a:pPr>
                        <a:r>
                          <a:rPr lang="en-US" altLang="zh-TW" sz="1100" b="1" kern="100" dirty="0" err="1" smtClean="0">
                            <a:latin typeface="Arial Unicode MS" pitchFamily="34" charset="-120"/>
                            <a:ea typeface="Arial Unicode MS" pitchFamily="34" charset="-120"/>
                            <a:cs typeface="Arial Unicode MS" pitchFamily="34" charset="-120"/>
                          </a:rPr>
                          <a:t>Haitung</a:t>
                        </a:r>
                        <a:endParaRPr lang="en-US" altLang="zh-TW"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altLang="zh-TW" sz="1100" b="1" kern="100" dirty="0" smtClean="0">
                            <a:solidFill>
                              <a:schemeClr val="accent1">
                                <a:lumMod val="50000"/>
                              </a:schemeClr>
                            </a:solidFill>
                            <a:latin typeface="Arial Unicode MS" pitchFamily="34" charset="-120"/>
                            <a:ea typeface="Arial Unicode MS" pitchFamily="34" charset="-120"/>
                            <a:cs typeface="Arial Unicode MS" pitchFamily="34" charset="-120"/>
                          </a:rPr>
                          <a:t>(super typhoon)</a:t>
                        </a:r>
                        <a:endParaRPr lang="zh-TW" altLang="zh-TW" sz="1100" b="1" kern="100" dirty="0">
                          <a:solidFill>
                            <a:schemeClr val="accent1">
                              <a:lumMod val="50000"/>
                            </a:schemeClr>
                          </a:solidFill>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2005/7/18</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2005/7/18</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2790">
                  <a:tc>
                    <a:txBody>
                      <a:bodyPr/>
                      <a:lstStyle/>
                      <a:p>
                        <a:pPr algn="ctr">
                          <a:spcAft>
                            <a:spcPts val="0"/>
                          </a:spcAft>
                        </a:pPr>
                        <a:r>
                          <a:rPr lang="en-US" altLang="zh-TW" sz="1100" b="1" kern="100" dirty="0" err="1" smtClean="0">
                            <a:latin typeface="Arial Unicode MS" pitchFamily="34" charset="-120"/>
                            <a:ea typeface="Arial Unicode MS" pitchFamily="34" charset="-120"/>
                            <a:cs typeface="Arial Unicode MS" pitchFamily="34" charset="-120"/>
                          </a:rPr>
                          <a:t>Tailim</a:t>
                        </a:r>
                        <a:endParaRPr lang="en-US" altLang="zh-TW" sz="1100" b="1" kern="100" dirty="0" smtClean="0">
                          <a:latin typeface="Arial Unicode MS" pitchFamily="34" charset="-120"/>
                          <a:ea typeface="Arial Unicode MS" pitchFamily="34" charset="-120"/>
                          <a:cs typeface="Arial Unicode MS"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1" kern="100" dirty="0" smtClean="0">
                            <a:solidFill>
                              <a:schemeClr val="accent1">
                                <a:lumMod val="50000"/>
                              </a:schemeClr>
                            </a:solidFill>
                            <a:latin typeface="Arial Unicode MS" pitchFamily="34" charset="-120"/>
                            <a:ea typeface="Arial Unicode MS" pitchFamily="34" charset="-120"/>
                            <a:cs typeface="Arial Unicode MS" pitchFamily="34" charset="-120"/>
                          </a:rPr>
                          <a:t>(super typhoon)</a:t>
                        </a:r>
                        <a:endParaRPr lang="zh-TW" altLang="zh-TW" sz="1100" b="1" kern="100" dirty="0" smtClean="0">
                          <a:solidFill>
                            <a:schemeClr val="accent1">
                              <a:lumMod val="50000"/>
                            </a:schemeClr>
                          </a:solidFill>
                          <a:latin typeface="Arial Unicode MS" pitchFamily="34" charset="-120"/>
                          <a:ea typeface="Arial Unicode MS" pitchFamily="34" charset="-120"/>
                          <a:cs typeface="Arial Unicode MS" pitchFamily="34" charset="-120"/>
                        </a:endParaRPr>
                      </a:p>
                      <a:p>
                        <a:pPr algn="ctr">
                          <a:spcAft>
                            <a:spcPts val="0"/>
                          </a:spcAft>
                        </a:pP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2005/8/31</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2005</a:t>
                        </a:r>
                        <a:r>
                          <a:rPr lang="en-US" altLang="zh-TW" sz="1100" b="1" kern="100" dirty="0" smtClean="0">
                            <a:latin typeface="Arial Unicode MS" pitchFamily="34" charset="-120"/>
                            <a:ea typeface="Arial Unicode MS" pitchFamily="34" charset="-120"/>
                            <a:cs typeface="Arial Unicode MS" pitchFamily="34" charset="-120"/>
                          </a:rPr>
                          <a:t>/9/1</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2790">
                  <a:tc>
                    <a:txBody>
                      <a:bodyPr/>
                      <a:lstStyle/>
                      <a:p>
                        <a:pPr algn="ctr">
                          <a:spcAft>
                            <a:spcPts val="0"/>
                          </a:spcAft>
                        </a:pPr>
                        <a:r>
                          <a:rPr lang="en-US" altLang="zh-TW" sz="1100" b="1" kern="100" dirty="0" err="1" smtClean="0">
                            <a:latin typeface="Arial Unicode MS" pitchFamily="34" charset="-120"/>
                            <a:ea typeface="Arial Unicode MS" pitchFamily="34" charset="-120"/>
                            <a:cs typeface="Arial Unicode MS" pitchFamily="34" charset="-120"/>
                          </a:rPr>
                          <a:t>Fungwong</a:t>
                        </a:r>
                        <a:endParaRPr lang="en-US" altLang="zh-TW" sz="1100" b="1" kern="100" dirty="0" smtClean="0">
                          <a:latin typeface="Arial Unicode MS" pitchFamily="34" charset="-120"/>
                          <a:ea typeface="Arial Unicode MS" pitchFamily="34" charset="-120"/>
                          <a:cs typeface="Arial Unicode MS"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1" kern="100" dirty="0" smtClean="0">
                            <a:solidFill>
                              <a:schemeClr val="accent1">
                                <a:lumMod val="50000"/>
                              </a:schemeClr>
                            </a:solidFill>
                            <a:latin typeface="Arial Unicode MS" pitchFamily="34" charset="-120"/>
                            <a:ea typeface="Arial Unicode MS" pitchFamily="34" charset="-120"/>
                            <a:cs typeface="Arial Unicode MS" pitchFamily="34" charset="-120"/>
                          </a:rPr>
                          <a:t>(typhoon)</a:t>
                        </a:r>
                        <a:endParaRPr lang="zh-TW" altLang="zh-TW" sz="1100" b="1" kern="100" dirty="0" smtClean="0">
                          <a:solidFill>
                            <a:schemeClr val="accent1">
                              <a:lumMod val="50000"/>
                            </a:schemeClr>
                          </a:solidFill>
                          <a:latin typeface="Arial Unicode MS" pitchFamily="34" charset="-120"/>
                          <a:ea typeface="Arial Unicode MS" pitchFamily="34" charset="-120"/>
                          <a:cs typeface="Arial Unicode MS" pitchFamily="34" charset="-120"/>
                        </a:endParaRPr>
                      </a:p>
                      <a:p>
                        <a:pPr algn="ctr">
                          <a:spcAft>
                            <a:spcPts val="0"/>
                          </a:spcAft>
                        </a:pP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2008/7/28</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b="1" kern="100" dirty="0" smtClean="0">
                          <a:latin typeface="Arial Unicode MS" pitchFamily="34" charset="-120"/>
                          <a:ea typeface="Arial Unicode MS" pitchFamily="34" charset="-120"/>
                          <a:cs typeface="Arial Unicode MS" pitchFamily="34" charset="-120"/>
                        </a:endParaRPr>
                      </a:p>
                      <a:p>
                        <a:pPr algn="ctr">
                          <a:spcAft>
                            <a:spcPts val="0"/>
                          </a:spcAft>
                        </a:pPr>
                        <a:r>
                          <a:rPr lang="en-US" sz="1100" b="1" kern="100" dirty="0" smtClean="0">
                            <a:latin typeface="Arial Unicode MS" pitchFamily="34" charset="-120"/>
                            <a:ea typeface="Arial Unicode MS" pitchFamily="34" charset="-120"/>
                            <a:cs typeface="Arial Unicode MS" pitchFamily="34" charset="-120"/>
                          </a:rPr>
                          <a:t>2008/7/28</a:t>
                        </a:r>
                        <a:endParaRPr lang="zh-TW" sz="1100" b="1" kern="100" dirty="0">
                          <a:latin typeface="Arial Unicode MS" pitchFamily="34" charset="-120"/>
                          <a:ea typeface="Arial Unicode MS" pitchFamily="34" charset="-120"/>
                          <a:cs typeface="Arial Unicode MS" pitchFamily="34" charset="-12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矩形 14"/>
            <p:cNvSpPr/>
            <p:nvPr/>
          </p:nvSpPr>
          <p:spPr>
            <a:xfrm>
              <a:off x="6194270" y="3513708"/>
              <a:ext cx="2328707" cy="28723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pic>
        <p:nvPicPr>
          <p:cNvPr id="5123" name="圖片 8" descr="C:\Documents and Settings\user\桌面\中央氣象局\2009\200908\2009-08-07_00.sfc1.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79613" y="187325"/>
            <a:ext cx="2376487"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4" name="Picture 2" descr="C:\Documents and Settings\user\桌面\論文\pic\goni&amp;morakot.jpg"/>
          <p:cNvPicPr>
            <a:picLocks noChangeAspect="1" noChangeArrowheads="1"/>
          </p:cNvPicPr>
          <p:nvPr/>
        </p:nvPicPr>
        <p:blipFill>
          <a:blip r:embed="rId3">
            <a:extLst>
              <a:ext uri="{28A0092B-C50C-407E-A947-70E740481C1C}">
                <a14:useLocalDpi xmlns="" xmlns:a14="http://schemas.microsoft.com/office/drawing/2010/main" val="0"/>
              </a:ext>
            </a:extLst>
          </a:blip>
          <a:srcRect l="8812" t="19936" r="7553" b="20776"/>
          <a:stretch>
            <a:fillRect/>
          </a:stretch>
        </p:blipFill>
        <p:spPr bwMode="auto">
          <a:xfrm>
            <a:off x="4356100" y="115888"/>
            <a:ext cx="3163888"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矩形 29"/>
          <p:cNvSpPr/>
          <p:nvPr/>
        </p:nvSpPr>
        <p:spPr bwMode="auto">
          <a:xfrm>
            <a:off x="3492500" y="4797425"/>
            <a:ext cx="5472113" cy="1944688"/>
          </a:xfrm>
          <a:prstGeom prst="rect">
            <a:avLst/>
          </a:prstGeom>
          <a:no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5126" name="群組 34"/>
          <p:cNvGrpSpPr>
            <a:grpSpLocks/>
          </p:cNvGrpSpPr>
          <p:nvPr/>
        </p:nvGrpSpPr>
        <p:grpSpPr bwMode="auto">
          <a:xfrm>
            <a:off x="34925" y="1916113"/>
            <a:ext cx="7375525" cy="2733675"/>
            <a:chOff x="35496" y="1916832"/>
            <a:chExt cx="7374374" cy="2732421"/>
          </a:xfrm>
        </p:grpSpPr>
        <p:grpSp>
          <p:nvGrpSpPr>
            <p:cNvPr id="5143" name="群組 26"/>
            <p:cNvGrpSpPr>
              <a:grpSpLocks/>
            </p:cNvGrpSpPr>
            <p:nvPr/>
          </p:nvGrpSpPr>
          <p:grpSpPr bwMode="auto">
            <a:xfrm>
              <a:off x="35497" y="1916832"/>
              <a:ext cx="7374373" cy="2732421"/>
              <a:chOff x="35496" y="-133959"/>
              <a:chExt cx="9217966" cy="3415527"/>
            </a:xfrm>
          </p:grpSpPr>
          <p:sp>
            <p:nvSpPr>
              <p:cNvPr id="4" name="標題 1"/>
              <p:cNvSpPr txBox="1">
                <a:spLocks/>
              </p:cNvSpPr>
              <p:nvPr/>
            </p:nvSpPr>
            <p:spPr>
              <a:xfrm>
                <a:off x="755711" y="-133959"/>
                <a:ext cx="8497751" cy="712063"/>
              </a:xfrm>
              <a:prstGeom prst="rect">
                <a:avLst/>
              </a:prstGeom>
            </p:spPr>
            <p:txBody>
              <a:bodyPr anchor="ctr"/>
              <a:lstStyle/>
              <a:p>
                <a:pPr fontAlgn="auto">
                  <a:spcAft>
                    <a:spcPts val="0"/>
                  </a:spcAft>
                  <a:defRPr/>
                </a:pPr>
                <a:r>
                  <a:rPr kumimoji="0" lang="en-US" altLang="zh-TW" sz="2000" dirty="0">
                    <a:latin typeface="Arial Rounded MT Bold" pitchFamily="34" charset="0"/>
                    <a:ea typeface="+mj-ea"/>
                    <a:cs typeface="+mj-cs"/>
                  </a:rPr>
                  <a:t>Similar track with </a:t>
                </a:r>
                <a:r>
                  <a:rPr kumimoji="0" lang="en-US" altLang="zh-TW" sz="2000" dirty="0" err="1">
                    <a:latin typeface="Arial Rounded MT Bold" pitchFamily="34" charset="0"/>
                    <a:ea typeface="+mn-ea"/>
                  </a:rPr>
                  <a:t>Morakot</a:t>
                </a:r>
                <a:endParaRPr kumimoji="0" lang="zh-TW" altLang="en-US" sz="2000" dirty="0">
                  <a:latin typeface="+mn-lt"/>
                  <a:ea typeface="+mn-ea"/>
                </a:endParaRPr>
              </a:p>
              <a:p>
                <a:pPr fontAlgn="auto">
                  <a:spcAft>
                    <a:spcPts val="0"/>
                  </a:spcAft>
                  <a:defRPr/>
                </a:pPr>
                <a:r>
                  <a:rPr kumimoji="0" lang="en-US" altLang="zh-TW" sz="2000" dirty="0">
                    <a:latin typeface="Arial Rounded MT Bold" pitchFamily="34" charset="0"/>
                    <a:ea typeface="+mj-ea"/>
                    <a:cs typeface="+mj-cs"/>
                  </a:rPr>
                  <a:t> </a:t>
                </a:r>
                <a:endParaRPr kumimoji="0" lang="zh-TW" altLang="en-US" sz="2000" dirty="0">
                  <a:latin typeface="Arial Rounded MT Bold" pitchFamily="34" charset="0"/>
                  <a:ea typeface="+mj-ea"/>
                  <a:cs typeface="+mj-cs"/>
                </a:endParaRPr>
              </a:p>
            </p:txBody>
          </p:sp>
          <p:grpSp>
            <p:nvGrpSpPr>
              <p:cNvPr id="5149" name="群組 15"/>
              <p:cNvGrpSpPr>
                <a:grpSpLocks/>
              </p:cNvGrpSpPr>
              <p:nvPr/>
            </p:nvGrpSpPr>
            <p:grpSpPr bwMode="auto">
              <a:xfrm>
                <a:off x="35496" y="259027"/>
                <a:ext cx="5760640" cy="3022541"/>
                <a:chOff x="-22643" y="421968"/>
                <a:chExt cx="4912162" cy="2346416"/>
              </a:xfrm>
            </p:grpSpPr>
            <p:grpSp>
              <p:nvGrpSpPr>
                <p:cNvPr id="5150" name="群組 12"/>
                <p:cNvGrpSpPr>
                  <a:grpSpLocks/>
                </p:cNvGrpSpPr>
                <p:nvPr/>
              </p:nvGrpSpPr>
              <p:grpSpPr bwMode="auto">
                <a:xfrm>
                  <a:off x="2411760" y="1680692"/>
                  <a:ext cx="2477759" cy="1087692"/>
                  <a:chOff x="4802151" y="1211526"/>
                  <a:chExt cx="6001988" cy="3183600"/>
                </a:xfrm>
              </p:grpSpPr>
              <p:pic>
                <p:nvPicPr>
                  <p:cNvPr id="5158" name="Picture 2" descr="C:\Documents and Settings\user\桌面\論文\png\track\Talim.png"/>
                  <p:cNvPicPr>
                    <a:picLocks noChangeAspect="1" noChangeArrowheads="1"/>
                  </p:cNvPicPr>
                  <p:nvPr/>
                </p:nvPicPr>
                <p:blipFill>
                  <a:blip r:embed="rId4">
                    <a:extLst>
                      <a:ext uri="{28A0092B-C50C-407E-A947-70E740481C1C}">
                        <a14:useLocalDpi xmlns="" xmlns:a14="http://schemas.microsoft.com/office/drawing/2010/main" val="0"/>
                      </a:ext>
                    </a:extLst>
                  </a:blip>
                  <a:srcRect l="9834" r="8359" b="5902"/>
                  <a:stretch>
                    <a:fillRect/>
                  </a:stretch>
                </p:blipFill>
                <p:spPr bwMode="auto">
                  <a:xfrm>
                    <a:off x="4802151" y="1211526"/>
                    <a:ext cx="3432008" cy="318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59" name="Picture 5" descr="C:\Documents and Settings\user\桌面\EASNFS_2009\typhoon\泰利050901\050901_00_twt1.gif"/>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058531" y="1474955"/>
                    <a:ext cx="2745608" cy="2745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51" name="群組 11"/>
                <p:cNvGrpSpPr>
                  <a:grpSpLocks/>
                </p:cNvGrpSpPr>
                <p:nvPr/>
              </p:nvGrpSpPr>
              <p:grpSpPr bwMode="auto">
                <a:xfrm>
                  <a:off x="2411760" y="456819"/>
                  <a:ext cx="2448272" cy="1154361"/>
                  <a:chOff x="979750" y="-29968"/>
                  <a:chExt cx="6408712" cy="3029838"/>
                </a:xfrm>
              </p:grpSpPr>
              <p:pic>
                <p:nvPicPr>
                  <p:cNvPr id="5156" name="Picture 6" descr="C:\Documents and Settings\user\桌面\EASNFS_2009\typhoon\海棠050718\0718_12_lzst.gif"/>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580150" y="47539"/>
                    <a:ext cx="2808312" cy="2808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57" name="Picture 4" descr="C:\Documents and Settings\user\桌面\論文\png\track\Haitung.png"/>
                  <p:cNvPicPr>
                    <a:picLocks noChangeAspect="1" noChangeArrowheads="1"/>
                  </p:cNvPicPr>
                  <p:nvPr/>
                </p:nvPicPr>
                <p:blipFill>
                  <a:blip r:embed="rId7">
                    <a:extLst>
                      <a:ext uri="{28A0092B-C50C-407E-A947-70E740481C1C}">
                        <a14:useLocalDpi xmlns="" xmlns:a14="http://schemas.microsoft.com/office/drawing/2010/main" val="0"/>
                      </a:ext>
                    </a:extLst>
                  </a:blip>
                  <a:srcRect l="9834" t="5363" r="8359" b="5902"/>
                  <a:stretch>
                    <a:fillRect/>
                  </a:stretch>
                </p:blipFill>
                <p:spPr bwMode="auto">
                  <a:xfrm>
                    <a:off x="979750" y="-29968"/>
                    <a:ext cx="3725425" cy="302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52" name="群組 14"/>
                <p:cNvGrpSpPr>
                  <a:grpSpLocks/>
                </p:cNvGrpSpPr>
                <p:nvPr/>
              </p:nvGrpSpPr>
              <p:grpSpPr bwMode="auto">
                <a:xfrm>
                  <a:off x="-22643" y="1654148"/>
                  <a:ext cx="2419655" cy="1086336"/>
                  <a:chOff x="1691680" y="2495341"/>
                  <a:chExt cx="6336704" cy="3190835"/>
                </a:xfrm>
              </p:grpSpPr>
              <p:pic>
                <p:nvPicPr>
                  <p:cNvPr id="5154" name="Picture 3" descr="C:\Documents and Settings\user\桌面\論文\png\track\Fungwong.png"/>
                  <p:cNvPicPr>
                    <a:picLocks noChangeAspect="1" noChangeArrowheads="1"/>
                  </p:cNvPicPr>
                  <p:nvPr/>
                </p:nvPicPr>
                <p:blipFill>
                  <a:blip r:embed="rId8">
                    <a:extLst>
                      <a:ext uri="{28A0092B-C50C-407E-A947-70E740481C1C}">
                        <a14:useLocalDpi xmlns="" xmlns:a14="http://schemas.microsoft.com/office/drawing/2010/main" val="0"/>
                      </a:ext>
                    </a:extLst>
                  </a:blip>
                  <a:srcRect l="9834" r="8359" b="5902"/>
                  <a:stretch>
                    <a:fillRect/>
                  </a:stretch>
                </p:blipFill>
                <p:spPr bwMode="auto">
                  <a:xfrm>
                    <a:off x="1691680" y="2495341"/>
                    <a:ext cx="3699753" cy="319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55" name="Picture 7" descr="C:\Documents and Settings\user\桌面\EASNFS_2009\typhoon\鳳凰080728\0728_12_lzst.gif"/>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5265712" y="2700579"/>
                    <a:ext cx="2762672" cy="2762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153" name="圖片 7" descr="C:\Documents and Settings\user\桌面\論文\png\track\Morakot_1.png"/>
                <p:cNvPicPr>
                  <a:picLocks noChangeAspect="1" noChangeArrowheads="1"/>
                </p:cNvPicPr>
                <p:nvPr/>
              </p:nvPicPr>
              <p:blipFill>
                <a:blip r:embed="rId10">
                  <a:extLst>
                    <a:ext uri="{28A0092B-C50C-407E-A947-70E740481C1C}">
                      <a14:useLocalDpi xmlns="" xmlns:a14="http://schemas.microsoft.com/office/drawing/2010/main" val="0"/>
                    </a:ext>
                  </a:extLst>
                </a:blip>
                <a:srcRect l="1247" t="2876"/>
                <a:stretch>
                  <a:fillRect/>
                </a:stretch>
              </p:blipFill>
              <p:spPr bwMode="auto">
                <a:xfrm>
                  <a:off x="-6267" y="421968"/>
                  <a:ext cx="2394178" cy="1178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5144" name="圖片 7" descr="C:\Documents and Settings\user\桌面\論文\png\track\Morakot_1.png"/>
            <p:cNvPicPr>
              <a:picLocks noChangeAspect="1" noChangeArrowheads="1"/>
            </p:cNvPicPr>
            <p:nvPr/>
          </p:nvPicPr>
          <p:blipFill>
            <a:blip r:embed="rId10">
              <a:extLst>
                <a:ext uri="{28A0092B-C50C-407E-A947-70E740481C1C}">
                  <a14:useLocalDpi xmlns="" xmlns:a14="http://schemas.microsoft.com/office/drawing/2010/main" val="0"/>
                </a:ext>
              </a:extLst>
            </a:blip>
            <a:srcRect l="1582" r="87085" b="94954"/>
            <a:stretch>
              <a:fillRect/>
            </a:stretch>
          </p:blipFill>
          <p:spPr bwMode="auto">
            <a:xfrm>
              <a:off x="35496" y="2167706"/>
              <a:ext cx="386474" cy="94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45" name="Picture 3" descr="C:\Documents and Settings\user\桌面\論文\png\track\Fungwong.png"/>
            <p:cNvPicPr>
              <a:picLocks noChangeAspect="1" noChangeArrowheads="1"/>
            </p:cNvPicPr>
            <p:nvPr/>
          </p:nvPicPr>
          <p:blipFill>
            <a:blip r:embed="rId8">
              <a:extLst>
                <a:ext uri="{28A0092B-C50C-407E-A947-70E740481C1C}">
                  <a14:useLocalDpi xmlns="" xmlns:a14="http://schemas.microsoft.com/office/drawing/2010/main" val="0"/>
                </a:ext>
              </a:extLst>
            </a:blip>
            <a:srcRect l="15546" r="68845" b="93878"/>
            <a:stretch>
              <a:fillRect/>
            </a:stretch>
          </p:blipFill>
          <p:spPr bwMode="auto">
            <a:xfrm>
              <a:off x="107504" y="3463850"/>
              <a:ext cx="379596" cy="109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46" name="Picture 4" descr="C:\Documents and Settings\user\桌面\論文\png\track\Haitung.png"/>
            <p:cNvPicPr>
              <a:picLocks noChangeAspect="1" noChangeArrowheads="1"/>
            </p:cNvPicPr>
            <p:nvPr/>
          </p:nvPicPr>
          <p:blipFill>
            <a:blip r:embed="rId7">
              <a:extLst>
                <a:ext uri="{28A0092B-C50C-407E-A947-70E740481C1C}">
                  <a14:useLocalDpi xmlns="" xmlns:a14="http://schemas.microsoft.com/office/drawing/2010/main" val="0"/>
                </a:ext>
              </a:extLst>
            </a:blip>
            <a:srcRect l="15427" r="72726" b="93851"/>
            <a:stretch>
              <a:fillRect/>
            </a:stretch>
          </p:blipFill>
          <p:spPr bwMode="auto">
            <a:xfrm>
              <a:off x="2411760" y="2153020"/>
              <a:ext cx="290286" cy="123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47" name="Picture 2" descr="C:\Documents and Settings\user\桌面\論文\png\track\Talim.png"/>
            <p:cNvPicPr>
              <a:picLocks noChangeAspect="1" noChangeArrowheads="1"/>
            </p:cNvPicPr>
            <p:nvPr/>
          </p:nvPicPr>
          <p:blipFill>
            <a:blip r:embed="rId4">
              <a:extLst>
                <a:ext uri="{28A0092B-C50C-407E-A947-70E740481C1C}">
                  <a14:useLocalDpi xmlns="" xmlns:a14="http://schemas.microsoft.com/office/drawing/2010/main" val="0"/>
                </a:ext>
              </a:extLst>
            </a:blip>
            <a:srcRect l="15506" r="75313" b="93552"/>
            <a:stretch>
              <a:fillRect/>
            </a:stretch>
          </p:blipFill>
          <p:spPr bwMode="auto">
            <a:xfrm>
              <a:off x="2411761" y="3501008"/>
              <a:ext cx="223817" cy="115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27" name="群組 41"/>
          <p:cNvGrpSpPr>
            <a:grpSpLocks/>
          </p:cNvGrpSpPr>
          <p:nvPr/>
        </p:nvGrpSpPr>
        <p:grpSpPr bwMode="auto">
          <a:xfrm>
            <a:off x="4603750" y="1831975"/>
            <a:ext cx="4505325" cy="2820988"/>
            <a:chOff x="4603108" y="1831973"/>
            <a:chExt cx="4505397" cy="2821163"/>
          </a:xfrm>
        </p:grpSpPr>
        <p:grpSp>
          <p:nvGrpSpPr>
            <p:cNvPr id="5131" name="群組 40"/>
            <p:cNvGrpSpPr>
              <a:grpSpLocks/>
            </p:cNvGrpSpPr>
            <p:nvPr/>
          </p:nvGrpSpPr>
          <p:grpSpPr bwMode="auto">
            <a:xfrm>
              <a:off x="4603108" y="1831973"/>
              <a:ext cx="4505397" cy="2821163"/>
              <a:chOff x="4603108" y="1831973"/>
              <a:chExt cx="4505397" cy="2821163"/>
            </a:xfrm>
          </p:grpSpPr>
          <p:grpSp>
            <p:nvGrpSpPr>
              <p:cNvPr id="5133" name="群組 25"/>
              <p:cNvGrpSpPr>
                <a:grpSpLocks/>
              </p:cNvGrpSpPr>
              <p:nvPr/>
            </p:nvGrpSpPr>
            <p:grpSpPr bwMode="auto">
              <a:xfrm>
                <a:off x="4603108" y="1831973"/>
                <a:ext cx="4505397" cy="2821163"/>
                <a:chOff x="35496" y="2845807"/>
                <a:chExt cx="5688632" cy="3751545"/>
              </a:xfrm>
            </p:grpSpPr>
            <p:sp>
              <p:nvSpPr>
                <p:cNvPr id="17" name="矩形 16"/>
                <p:cNvSpPr/>
                <p:nvPr/>
              </p:nvSpPr>
              <p:spPr>
                <a:xfrm>
                  <a:off x="815228" y="2845807"/>
                  <a:ext cx="2994650" cy="401122"/>
                </a:xfrm>
                <a:prstGeom prst="rect">
                  <a:avLst/>
                </a:prstGeom>
              </p:spPr>
              <p:txBody>
                <a:bodyPr wrap="none">
                  <a:spAutoFit/>
                </a:bodyPr>
                <a:lstStyle/>
                <a:p>
                  <a:pPr fontAlgn="auto">
                    <a:spcBef>
                      <a:spcPts val="0"/>
                    </a:spcBef>
                    <a:spcAft>
                      <a:spcPts val="0"/>
                    </a:spcAft>
                    <a:defRPr/>
                  </a:pPr>
                  <a:r>
                    <a:rPr kumimoji="0" lang="en-US" altLang="zh-TW" sz="2000" dirty="0">
                      <a:latin typeface="Arial Rounded MT Bold" pitchFamily="34" charset="0"/>
                      <a:ea typeface="+mj-ea"/>
                      <a:cs typeface="+mj-cs"/>
                    </a:rPr>
                    <a:t>Similar track with </a:t>
                  </a:r>
                  <a:r>
                    <a:rPr kumimoji="0" lang="en-US" altLang="zh-TW" sz="2000" dirty="0" err="1">
                      <a:latin typeface="Arial Rounded MT Bold" pitchFamily="34" charset="0"/>
                      <a:ea typeface="+mj-ea"/>
                      <a:cs typeface="+mj-cs"/>
                    </a:rPr>
                    <a:t>Goni</a:t>
                  </a:r>
                  <a:endParaRPr kumimoji="0" lang="zh-TW" altLang="en-US" sz="2000" dirty="0">
                    <a:latin typeface="Arial Rounded MT Bold" pitchFamily="34" charset="0"/>
                    <a:ea typeface="+mj-ea"/>
                    <a:cs typeface="+mj-cs"/>
                  </a:endParaRPr>
                </a:p>
              </p:txBody>
            </p:sp>
            <p:grpSp>
              <p:nvGrpSpPr>
                <p:cNvPr id="5136" name="群組 17"/>
                <p:cNvGrpSpPr>
                  <a:grpSpLocks/>
                </p:cNvGrpSpPr>
                <p:nvPr/>
              </p:nvGrpSpPr>
              <p:grpSpPr bwMode="auto">
                <a:xfrm>
                  <a:off x="35496" y="3341672"/>
                  <a:ext cx="5688632" cy="3255680"/>
                  <a:chOff x="35496" y="1317414"/>
                  <a:chExt cx="8931722" cy="4435810"/>
                </a:xfrm>
              </p:grpSpPr>
              <p:pic>
                <p:nvPicPr>
                  <p:cNvPr id="5137" name="圖片 14" descr="Fengshen_1"/>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4499992" y="3625056"/>
                    <a:ext cx="4448175"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8" name="圖片 15" descr="Linfa_1"/>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4499993" y="1317414"/>
                    <a:ext cx="4467225" cy="212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9" name="圖片 16" descr="Lionrock_1"/>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71438" y="3645024"/>
                    <a:ext cx="4429125"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40" name="群組 9"/>
                  <p:cNvGrpSpPr>
                    <a:grpSpLocks/>
                  </p:cNvGrpSpPr>
                  <p:nvPr/>
                </p:nvGrpSpPr>
                <p:grpSpPr bwMode="auto">
                  <a:xfrm>
                    <a:off x="35496" y="1358020"/>
                    <a:ext cx="4464297" cy="2051053"/>
                    <a:chOff x="35496" y="1358020"/>
                    <a:chExt cx="4464297" cy="2051053"/>
                  </a:xfrm>
                </p:grpSpPr>
                <p:pic>
                  <p:nvPicPr>
                    <p:cNvPr id="5141" name="圖片 9" descr="Goni"/>
                    <p:cNvPicPr>
                      <a:picLocks noChangeAspect="1" noChangeArrowheads="1"/>
                    </p:cNvPicPr>
                    <p:nvPr/>
                  </p:nvPicPr>
                  <p:blipFill>
                    <a:blip r:embed="rId14">
                      <a:extLst>
                        <a:ext uri="{28A0092B-C50C-407E-A947-70E740481C1C}">
                          <a14:useLocalDpi xmlns="" xmlns:a14="http://schemas.microsoft.com/office/drawing/2010/main" val="0"/>
                        </a:ext>
                      </a:extLst>
                    </a:blip>
                    <a:srcRect l="8359" t="5246" r="6392" b="9837"/>
                    <a:stretch>
                      <a:fillRect/>
                    </a:stretch>
                  </p:blipFill>
                  <p:spPr bwMode="auto">
                    <a:xfrm>
                      <a:off x="35496" y="1358020"/>
                      <a:ext cx="2746190" cy="2051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42" name="Picture 7" descr="C:\Documents and Settings\user\桌面\論文\8_5_12_twt1.gif"/>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2699792" y="1502237"/>
                      <a:ext cx="1800001" cy="180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pic>
            <p:nvPicPr>
              <p:cNvPr id="5134" name="圖片 9" descr="Goni"/>
              <p:cNvPicPr>
                <a:picLocks noChangeAspect="1" noChangeArrowheads="1"/>
              </p:cNvPicPr>
              <p:nvPr/>
            </p:nvPicPr>
            <p:blipFill>
              <a:blip r:embed="rId14">
                <a:extLst>
                  <a:ext uri="{28A0092B-C50C-407E-A947-70E740481C1C}">
                    <a14:useLocalDpi xmlns="" xmlns:a14="http://schemas.microsoft.com/office/drawing/2010/main" val="0"/>
                  </a:ext>
                </a:extLst>
              </a:blip>
              <a:srcRect l="11075" t="5246" r="75313" b="89038"/>
              <a:stretch>
                <a:fillRect/>
              </a:stretch>
            </p:blipFill>
            <p:spPr bwMode="auto">
              <a:xfrm>
                <a:off x="4644008" y="2162473"/>
                <a:ext cx="331838" cy="114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132" name="圖片 15" descr="Linfa_1"/>
            <p:cNvPicPr>
              <a:picLocks noChangeAspect="1" noChangeArrowheads="1"/>
            </p:cNvPicPr>
            <p:nvPr/>
          </p:nvPicPr>
          <p:blipFill>
            <a:blip r:embed="rId12">
              <a:extLst>
                <a:ext uri="{28A0092B-C50C-407E-A947-70E740481C1C}">
                  <a14:useLocalDpi xmlns="" xmlns:a14="http://schemas.microsoft.com/office/drawing/2010/main" val="0"/>
                </a:ext>
              </a:extLst>
            </a:blip>
            <a:srcRect l="3197" r="84692" b="94873"/>
            <a:stretch>
              <a:fillRect/>
            </a:stretch>
          </p:blipFill>
          <p:spPr bwMode="auto">
            <a:xfrm>
              <a:off x="6899004" y="2162473"/>
              <a:ext cx="463872" cy="10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128" name="圖片 16" descr="Lionrock_1"/>
          <p:cNvPicPr>
            <a:picLocks noChangeAspect="1" noChangeArrowheads="1"/>
          </p:cNvPicPr>
          <p:nvPr/>
        </p:nvPicPr>
        <p:blipFill>
          <a:blip r:embed="rId16">
            <a:extLst>
              <a:ext uri="{28A0092B-C50C-407E-A947-70E740481C1C}">
                <a14:useLocalDpi xmlns="" xmlns:a14="http://schemas.microsoft.com/office/drawing/2010/main" val="0"/>
              </a:ext>
            </a:extLst>
          </a:blip>
          <a:srcRect l="3220" r="85323" b="95889"/>
          <a:stretch>
            <a:fillRect/>
          </a:stretch>
        </p:blipFill>
        <p:spPr bwMode="auto">
          <a:xfrm>
            <a:off x="4665663" y="3451225"/>
            <a:ext cx="434975" cy="8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9" name="圖片 14" descr="Fengshen_1"/>
          <p:cNvPicPr>
            <a:picLocks noChangeAspect="1" noChangeArrowheads="1"/>
          </p:cNvPicPr>
          <p:nvPr/>
        </p:nvPicPr>
        <p:blipFill>
          <a:blip r:embed="rId17">
            <a:extLst>
              <a:ext uri="{28A0092B-C50C-407E-A947-70E740481C1C}">
                <a14:useLocalDpi xmlns="" xmlns:a14="http://schemas.microsoft.com/office/drawing/2010/main" val="0"/>
              </a:ext>
            </a:extLst>
          </a:blip>
          <a:srcRect l="3207" r="85007" b="95889"/>
          <a:stretch>
            <a:fillRect/>
          </a:stretch>
        </p:blipFill>
        <p:spPr bwMode="auto">
          <a:xfrm>
            <a:off x="6899275" y="3429000"/>
            <a:ext cx="477838" cy="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 name="文字方塊 42"/>
          <p:cNvSpPr txBox="1">
            <a:spLocks noChangeArrowheads="1"/>
          </p:cNvSpPr>
          <p:nvPr/>
        </p:nvSpPr>
        <p:spPr bwMode="auto">
          <a:xfrm>
            <a:off x="3565525" y="4852988"/>
            <a:ext cx="554355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buFont typeface="Arial" charset="0"/>
              <a:buChar char="•"/>
            </a:pPr>
            <a:r>
              <a:rPr kumimoji="0" lang="en-US" altLang="zh-TW" sz="1600">
                <a:latin typeface="Georgia" pitchFamily="18" charset="0"/>
                <a:ea typeface="Adobe 黑体 Std R" pitchFamily="34" charset="-128"/>
                <a:cs typeface="Times New Roman" pitchFamily="18" charset="0"/>
              </a:rPr>
              <a:t>Archives from EASNFS shows the similar tracks with typhoon </a:t>
            </a:r>
            <a:r>
              <a:rPr kumimoji="0" lang="en-US" altLang="zh-TW" sz="1600" b="1">
                <a:latin typeface="Georgia" pitchFamily="18" charset="0"/>
                <a:ea typeface="Adobe 黑体 Std R" pitchFamily="34" charset="-128"/>
                <a:cs typeface="Times New Roman" pitchFamily="18" charset="0"/>
              </a:rPr>
              <a:t>Morakot </a:t>
            </a:r>
            <a:r>
              <a:rPr kumimoji="0" lang="en-US" altLang="zh-TW" sz="1600">
                <a:latin typeface="Georgia" pitchFamily="18" charset="0"/>
                <a:ea typeface="Adobe 黑体 Std R" pitchFamily="34" charset="-128"/>
                <a:cs typeface="Times New Roman" pitchFamily="18" charset="0"/>
              </a:rPr>
              <a:t>and tropical depression </a:t>
            </a:r>
            <a:r>
              <a:rPr kumimoji="0" lang="en-US" altLang="zh-TW" sz="1600" b="1">
                <a:latin typeface="Georgia" pitchFamily="18" charset="0"/>
                <a:ea typeface="Adobe 黑体 Std R" pitchFamily="34" charset="-128"/>
                <a:cs typeface="Times New Roman" pitchFamily="18" charset="0"/>
              </a:rPr>
              <a:t>Goni </a:t>
            </a:r>
            <a:r>
              <a:rPr kumimoji="0" lang="en-US" altLang="zh-TW" sz="1600">
                <a:latin typeface="Georgia" pitchFamily="18" charset="0"/>
                <a:ea typeface="Adobe 黑体 Std R" pitchFamily="34" charset="-128"/>
                <a:cs typeface="Times New Roman" pitchFamily="18" charset="0"/>
              </a:rPr>
              <a:t>may induce cold eddy SE of Taiwan.</a:t>
            </a:r>
          </a:p>
          <a:p>
            <a:pPr eaLnBrk="1" hangingPunct="1">
              <a:buFont typeface="Arial" charset="0"/>
              <a:buChar char="•"/>
            </a:pPr>
            <a:r>
              <a:rPr kumimoji="0" lang="en-US" altLang="zh-TW" sz="1600">
                <a:latin typeface="Georgia" pitchFamily="18" charset="0"/>
                <a:ea typeface="Adobe 黑体 Std R" pitchFamily="34" charset="-128"/>
                <a:cs typeface="Times New Roman" pitchFamily="18" charset="0"/>
              </a:rPr>
              <a:t>(Table)An eddy appeared 2 days earlier, than other cases, before Morakot landed on Taiwan.</a:t>
            </a:r>
          </a:p>
          <a:p>
            <a:pPr eaLnBrk="1" hangingPunct="1">
              <a:buFont typeface="Wingdings" pitchFamily="2" charset="2"/>
              <a:buChar char="l"/>
            </a:pPr>
            <a:r>
              <a:rPr kumimoji="0" lang="en-US" altLang="zh-TW" sz="1600" b="1">
                <a:latin typeface="Georgia" pitchFamily="18" charset="0"/>
                <a:ea typeface="Adobe 黑体 Std R" pitchFamily="34" charset="-128"/>
                <a:cs typeface="Times New Roman" pitchFamily="18" charset="0"/>
              </a:rPr>
              <a:t>Cold eddy was formed by the influence of  Goni, then strengthened by Morakot.</a:t>
            </a:r>
            <a:endParaRPr kumimoji="0" lang="zh-TW" altLang="en-US" sz="1600" b="1">
              <a:latin typeface="Georgia" pitchFamily="18" charset="0"/>
              <a:ea typeface="Adobe 黑体 Std R" pitchFamily="34" charset="-128"/>
              <a:cs typeface="Times New Roman" pitchFamily="18" charset="0"/>
            </a:endParaRPr>
          </a:p>
        </p:txBody>
      </p:sp>
    </p:spTree>
    <p:extLst>
      <p:ext uri="{BB962C8B-B14F-4D97-AF65-F5344CB8AC3E}">
        <p14:creationId xmlns="" xmlns:p14="http://schemas.microsoft.com/office/powerpoint/2010/main" val="158053596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4840"/>
            <a:ext cx="8229600" cy="914400"/>
          </a:xfrm>
        </p:spPr>
        <p:txBody>
          <a:bodyPr>
            <a:normAutofit/>
          </a:bodyPr>
          <a:lstStyle/>
          <a:p>
            <a:r>
              <a:rPr lang="en-US" altLang="zh-TW" sz="3600" b="1" dirty="0" smtClean="0"/>
              <a:t>SUMMARY</a:t>
            </a:r>
            <a:endParaRPr lang="zh-TW" altLang="en-US" sz="3600" b="1" dirty="0" smtClean="0"/>
          </a:p>
        </p:txBody>
      </p:sp>
      <p:sp>
        <p:nvSpPr>
          <p:cNvPr id="3" name="內容版面配置區 2"/>
          <p:cNvSpPr>
            <a:spLocks noGrp="1"/>
          </p:cNvSpPr>
          <p:nvPr>
            <p:ph idx="1"/>
          </p:nvPr>
        </p:nvSpPr>
        <p:spPr>
          <a:xfrm>
            <a:off x="0" y="1188720"/>
            <a:ext cx="9144000" cy="5669279"/>
          </a:xfrm>
        </p:spPr>
        <p:txBody>
          <a:bodyPr>
            <a:normAutofit/>
          </a:bodyPr>
          <a:lstStyle/>
          <a:p>
            <a:r>
              <a:rPr lang="en-US" altLang="zh-TW" dirty="0" smtClean="0"/>
              <a:t>We do observe the evolution of oceanic response to the strong typhoon. We learn something meanwhile we know we have more to learn. Cooperation opportunity and suggestion to data analysis are welcome.</a:t>
            </a:r>
          </a:p>
          <a:p>
            <a:endParaRPr lang="en-US" altLang="zh-TW" dirty="0" smtClean="0"/>
          </a:p>
          <a:p>
            <a:r>
              <a:rPr lang="en-US" altLang="zh-TW" dirty="0" smtClean="0"/>
              <a:t>Although we don’t have perfect data during ITOP IOP in 2010, we still measure some good typhoon events in 2009, ex, LUPIT. In 2010, we successfully measure the wave field during Typhoon event.</a:t>
            </a:r>
          </a:p>
          <a:p>
            <a:endParaRPr lang="zh-TW" altLang="en-US" dirty="0" smtClean="0"/>
          </a:p>
          <a:p>
            <a:r>
              <a:rPr lang="en-US" altLang="zh-TW" dirty="0" smtClean="0"/>
              <a:t>The data description and downloading is available at </a:t>
            </a:r>
            <a:r>
              <a:rPr lang="en-US" altLang="zh-TW" dirty="0" smtClean="0">
                <a:hlinkClick r:id="rId2"/>
              </a:rPr>
              <a:t>http://kirin.apl.washington.edu/~itop/mooring_data_summary.html</a:t>
            </a:r>
            <a:r>
              <a:rPr lang="en-US" altLang="zh-TW" dirty="0" smtClean="0"/>
              <a:t>  (Thank RC and Barry to build up this site). Please contact </a:t>
            </a:r>
            <a:r>
              <a:rPr lang="en-US" altLang="zh-TW" dirty="0" err="1" smtClean="0"/>
              <a:t>Ya</a:t>
            </a:r>
            <a:r>
              <a:rPr lang="en-US" altLang="zh-TW" dirty="0" smtClean="0"/>
              <a:t>-Ting if you need wave data.</a:t>
            </a:r>
          </a:p>
        </p:txBody>
      </p:sp>
      <p:sp>
        <p:nvSpPr>
          <p:cNvPr id="4" name="文字方塊 3"/>
          <p:cNvSpPr txBox="1"/>
          <p:nvPr/>
        </p:nvSpPr>
        <p:spPr>
          <a:xfrm>
            <a:off x="9410700" y="2200275"/>
            <a:ext cx="184731" cy="369332"/>
          </a:xfrm>
          <a:prstGeom prst="rect">
            <a:avLst/>
          </a:prstGeom>
          <a:noFill/>
        </p:spPr>
        <p:txBody>
          <a:bodyPr wrap="none" rtlCol="0">
            <a:spAutoFit/>
          </a:bodyPr>
          <a:lstStyle/>
          <a:p>
            <a:endParaRPr lang="zh-TW" altLang="en-US" dirty="0"/>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1737" y="452177"/>
            <a:ext cx="8229600" cy="914400"/>
          </a:xfrm>
        </p:spPr>
        <p:txBody>
          <a:bodyPr/>
          <a:lstStyle/>
          <a:p>
            <a:r>
              <a:rPr lang="en-US" altLang="zh-TW" dirty="0" smtClean="0"/>
              <a:t>Meteorological Data</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6981" y="1215852"/>
            <a:ext cx="4276355" cy="5556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86537" y="1214190"/>
            <a:ext cx="4354710" cy="555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2933205" y="1941017"/>
            <a:ext cx="697627" cy="369332"/>
          </a:xfrm>
          <a:prstGeom prst="rect">
            <a:avLst/>
          </a:prstGeom>
          <a:noFill/>
        </p:spPr>
        <p:txBody>
          <a:bodyPr wrap="none" rtlCol="0">
            <a:spAutoFit/>
          </a:bodyPr>
          <a:lstStyle/>
          <a:p>
            <a:r>
              <a:rPr lang="en-US" altLang="zh-TW" b="1" i="1" dirty="0" err="1" smtClean="0">
                <a:solidFill>
                  <a:srgbClr val="FF0000"/>
                </a:solidFill>
              </a:rPr>
              <a:t>Lupit</a:t>
            </a:r>
            <a:endParaRPr lang="zh-TW" altLang="en-US" b="1" i="1" dirty="0">
              <a:solidFill>
                <a:srgbClr val="FF0000"/>
              </a:solidFill>
            </a:endParaRPr>
          </a:p>
        </p:txBody>
      </p:sp>
    </p:spTree>
    <p:extLst>
      <p:ext uri="{BB962C8B-B14F-4D97-AF65-F5344CB8AC3E}">
        <p14:creationId xmlns="" xmlns:p14="http://schemas.microsoft.com/office/powerpoint/2010/main" val="427548091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095270"/>
            <a:ext cx="4384890" cy="555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55196" y="1095270"/>
            <a:ext cx="4450518" cy="555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群組 4"/>
          <p:cNvGrpSpPr/>
          <p:nvPr/>
        </p:nvGrpSpPr>
        <p:grpSpPr>
          <a:xfrm>
            <a:off x="1612901" y="850103"/>
            <a:ext cx="562975" cy="617765"/>
            <a:chOff x="2603527" y="926305"/>
            <a:chExt cx="562975" cy="617765"/>
          </a:xfrm>
        </p:grpSpPr>
        <p:sp>
          <p:nvSpPr>
            <p:cNvPr id="6" name="文字方塊 5"/>
            <p:cNvSpPr txBox="1"/>
            <p:nvPr/>
          </p:nvSpPr>
          <p:spPr>
            <a:xfrm>
              <a:off x="2603527" y="926305"/>
              <a:ext cx="562975" cy="276999"/>
            </a:xfrm>
            <a:prstGeom prst="rect">
              <a:avLst/>
            </a:prstGeom>
            <a:noFill/>
          </p:spPr>
          <p:txBody>
            <a:bodyPr wrap="none" rtlCol="0">
              <a:spAutoFit/>
            </a:bodyPr>
            <a:lstStyle/>
            <a:p>
              <a:r>
                <a:rPr lang="en-US" altLang="zh-TW" sz="1200" b="1" dirty="0" err="1" smtClean="0">
                  <a:solidFill>
                    <a:srgbClr val="FF0000"/>
                  </a:solidFill>
                  <a:latin typeface="Arial" charset="0"/>
                  <a:ea typeface="微軟正黑體" pitchFamily="34" charset="-120"/>
                  <a:cs typeface="Arial" charset="0"/>
                </a:rPr>
                <a:t>Lupit</a:t>
              </a:r>
              <a:endParaRPr lang="zh-TW" altLang="en-US" sz="1200" b="1" dirty="0">
                <a:solidFill>
                  <a:srgbClr val="FF0000"/>
                </a:solidFill>
                <a:latin typeface="Arial" charset="0"/>
                <a:ea typeface="微軟正黑體" pitchFamily="34" charset="-120"/>
                <a:cs typeface="Arial" charset="0"/>
              </a:endParaRPr>
            </a:p>
          </p:txBody>
        </p:sp>
        <p:cxnSp>
          <p:nvCxnSpPr>
            <p:cNvPr id="7" name="直線單箭頭接點 6"/>
            <p:cNvCxnSpPr/>
            <p:nvPr/>
          </p:nvCxnSpPr>
          <p:spPr>
            <a:xfrm rot="5400000">
              <a:off x="2718901" y="1365783"/>
              <a:ext cx="354987"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9" name="群組 8"/>
          <p:cNvGrpSpPr/>
          <p:nvPr/>
        </p:nvGrpSpPr>
        <p:grpSpPr>
          <a:xfrm>
            <a:off x="963726" y="823069"/>
            <a:ext cx="782587" cy="633909"/>
            <a:chOff x="1627772" y="953701"/>
            <a:chExt cx="782587" cy="633909"/>
          </a:xfrm>
        </p:grpSpPr>
        <p:sp>
          <p:nvSpPr>
            <p:cNvPr id="10" name="文字方塊 9"/>
            <p:cNvSpPr txBox="1"/>
            <p:nvPr/>
          </p:nvSpPr>
          <p:spPr>
            <a:xfrm>
              <a:off x="1627772" y="953701"/>
              <a:ext cx="782587" cy="276999"/>
            </a:xfrm>
            <a:prstGeom prst="rect">
              <a:avLst/>
            </a:prstGeom>
            <a:noFill/>
          </p:spPr>
          <p:txBody>
            <a:bodyPr wrap="none" rtlCol="0">
              <a:spAutoFit/>
            </a:bodyPr>
            <a:lstStyle/>
            <a:p>
              <a:r>
                <a:rPr lang="en-US" altLang="zh-TW" sz="1200" b="1" dirty="0" err="1" smtClean="0">
                  <a:solidFill>
                    <a:schemeClr val="accent3">
                      <a:lumMod val="75000"/>
                    </a:schemeClr>
                  </a:solidFill>
                  <a:latin typeface="Arial" charset="0"/>
                  <a:ea typeface="微軟正黑體" pitchFamily="34" charset="-120"/>
                  <a:cs typeface="Arial" charset="0"/>
                </a:rPr>
                <a:t>Morakot</a:t>
              </a:r>
              <a:endParaRPr lang="zh-TW" altLang="en-US" sz="1200" dirty="0">
                <a:solidFill>
                  <a:schemeClr val="accent3">
                    <a:lumMod val="75000"/>
                  </a:schemeClr>
                </a:solidFill>
              </a:endParaRPr>
            </a:p>
          </p:txBody>
        </p:sp>
        <p:cxnSp>
          <p:nvCxnSpPr>
            <p:cNvPr id="11" name="直線單箭頭接點 10"/>
            <p:cNvCxnSpPr/>
            <p:nvPr/>
          </p:nvCxnSpPr>
          <p:spPr>
            <a:xfrm rot="5400000">
              <a:off x="1891561" y="1409323"/>
              <a:ext cx="354987" cy="1588"/>
            </a:xfrm>
            <a:prstGeom prst="straightConnector1">
              <a:avLst/>
            </a:prstGeom>
            <a:ln>
              <a:solidFill>
                <a:schemeClr val="accent3">
                  <a:lumMod val="75000"/>
                </a:schemeClr>
              </a:solidFill>
              <a:tailEnd type="arrow"/>
            </a:ln>
          </p:spPr>
          <p:style>
            <a:lnRef idx="3">
              <a:schemeClr val="accent1"/>
            </a:lnRef>
            <a:fillRef idx="0">
              <a:schemeClr val="accent1"/>
            </a:fillRef>
            <a:effectRef idx="2">
              <a:schemeClr val="accent1"/>
            </a:effectRef>
            <a:fontRef idx="minor">
              <a:schemeClr val="tx1"/>
            </a:fontRef>
          </p:style>
        </p:cxnSp>
      </p:grpSp>
      <p:grpSp>
        <p:nvGrpSpPr>
          <p:cNvPr id="12" name="群組 11"/>
          <p:cNvGrpSpPr/>
          <p:nvPr/>
        </p:nvGrpSpPr>
        <p:grpSpPr>
          <a:xfrm>
            <a:off x="7442421" y="644042"/>
            <a:ext cx="681597" cy="617765"/>
            <a:chOff x="2603527" y="926305"/>
            <a:chExt cx="681597" cy="617765"/>
          </a:xfrm>
        </p:grpSpPr>
        <p:sp>
          <p:nvSpPr>
            <p:cNvPr id="13" name="文字方塊 12"/>
            <p:cNvSpPr txBox="1"/>
            <p:nvPr/>
          </p:nvSpPr>
          <p:spPr>
            <a:xfrm>
              <a:off x="2603527" y="926305"/>
              <a:ext cx="681597" cy="276999"/>
            </a:xfrm>
            <a:prstGeom prst="rect">
              <a:avLst/>
            </a:prstGeom>
            <a:noFill/>
          </p:spPr>
          <p:txBody>
            <a:bodyPr wrap="none" rtlCol="0">
              <a:spAutoFit/>
            </a:bodyPr>
            <a:lstStyle/>
            <a:p>
              <a:r>
                <a:rPr lang="en-US" altLang="zh-TW" sz="1200" b="1" dirty="0" err="1" smtClean="0">
                  <a:solidFill>
                    <a:schemeClr val="accent5">
                      <a:lumMod val="75000"/>
                    </a:schemeClr>
                  </a:solidFill>
                  <a:latin typeface="Arial" charset="0"/>
                  <a:ea typeface="微軟正黑體" pitchFamily="34" charset="-120"/>
                  <a:cs typeface="Arial" charset="0"/>
                </a:rPr>
                <a:t>Fanapi</a:t>
              </a:r>
              <a:endParaRPr lang="zh-TW" altLang="en-US" sz="1200" b="1" dirty="0">
                <a:solidFill>
                  <a:schemeClr val="accent5">
                    <a:lumMod val="75000"/>
                  </a:schemeClr>
                </a:solidFill>
                <a:latin typeface="Arial" charset="0"/>
                <a:ea typeface="微軟正黑體" pitchFamily="34" charset="-120"/>
                <a:cs typeface="Arial" charset="0"/>
              </a:endParaRPr>
            </a:p>
          </p:txBody>
        </p:sp>
        <p:cxnSp>
          <p:nvCxnSpPr>
            <p:cNvPr id="14" name="直線單箭頭接點 13"/>
            <p:cNvCxnSpPr/>
            <p:nvPr/>
          </p:nvCxnSpPr>
          <p:spPr>
            <a:xfrm rot="5400000">
              <a:off x="2718901" y="1365783"/>
              <a:ext cx="354987" cy="1588"/>
            </a:xfrm>
            <a:prstGeom prst="straightConnector1">
              <a:avLst/>
            </a:prstGeom>
            <a:ln>
              <a:solidFill>
                <a:schemeClr val="accent5">
                  <a:lumMod val="75000"/>
                </a:schemeClr>
              </a:solidFill>
              <a:tailEnd type="arrow"/>
            </a:ln>
          </p:spPr>
          <p:style>
            <a:lnRef idx="3">
              <a:schemeClr val="accent1"/>
            </a:lnRef>
            <a:fillRef idx="0">
              <a:schemeClr val="accent1"/>
            </a:fillRef>
            <a:effectRef idx="2">
              <a:schemeClr val="accent1"/>
            </a:effectRef>
            <a:fontRef idx="minor">
              <a:schemeClr val="tx1"/>
            </a:fontRef>
          </p:style>
        </p:cxnSp>
      </p:grpSp>
      <p:grpSp>
        <p:nvGrpSpPr>
          <p:cNvPr id="15" name="群組 14"/>
          <p:cNvGrpSpPr/>
          <p:nvPr/>
        </p:nvGrpSpPr>
        <p:grpSpPr>
          <a:xfrm>
            <a:off x="6529684" y="602633"/>
            <a:ext cx="630301" cy="617765"/>
            <a:chOff x="2603527" y="926305"/>
            <a:chExt cx="630301" cy="617765"/>
          </a:xfrm>
        </p:grpSpPr>
        <p:sp>
          <p:nvSpPr>
            <p:cNvPr id="16" name="文字方塊 15"/>
            <p:cNvSpPr txBox="1"/>
            <p:nvPr/>
          </p:nvSpPr>
          <p:spPr>
            <a:xfrm>
              <a:off x="2603527" y="926305"/>
              <a:ext cx="630301" cy="276999"/>
            </a:xfrm>
            <a:prstGeom prst="rect">
              <a:avLst/>
            </a:prstGeom>
            <a:noFill/>
          </p:spPr>
          <p:txBody>
            <a:bodyPr wrap="none" rtlCol="0">
              <a:spAutoFit/>
            </a:bodyPr>
            <a:lstStyle/>
            <a:p>
              <a:r>
                <a:rPr lang="en-US" altLang="zh-TW" sz="1200" b="1" dirty="0" err="1" smtClean="0">
                  <a:solidFill>
                    <a:schemeClr val="accent6">
                      <a:lumMod val="75000"/>
                    </a:schemeClr>
                  </a:solidFill>
                  <a:latin typeface="Arial" charset="0"/>
                  <a:ea typeface="微軟正黑體" pitchFamily="34" charset="-120"/>
                  <a:cs typeface="Arial" charset="0"/>
                </a:rPr>
                <a:t>Malou</a:t>
              </a:r>
              <a:endParaRPr lang="zh-TW" altLang="en-US" sz="1200" b="1" dirty="0">
                <a:solidFill>
                  <a:schemeClr val="accent6">
                    <a:lumMod val="75000"/>
                  </a:schemeClr>
                </a:solidFill>
                <a:latin typeface="Arial" charset="0"/>
                <a:ea typeface="微軟正黑體" pitchFamily="34" charset="-120"/>
                <a:cs typeface="Arial" charset="0"/>
              </a:endParaRPr>
            </a:p>
          </p:txBody>
        </p:sp>
        <p:cxnSp>
          <p:nvCxnSpPr>
            <p:cNvPr id="17" name="直線單箭頭接點 16"/>
            <p:cNvCxnSpPr/>
            <p:nvPr/>
          </p:nvCxnSpPr>
          <p:spPr>
            <a:xfrm rot="5400000">
              <a:off x="2718901" y="1365783"/>
              <a:ext cx="354987" cy="1588"/>
            </a:xfrm>
            <a:prstGeom prst="straightConnector1">
              <a:avLst/>
            </a:prstGeom>
            <a:ln>
              <a:solidFill>
                <a:schemeClr val="accent6">
                  <a:lumMod val="75000"/>
                </a:schemeClr>
              </a:solidFill>
              <a:tailEnd type="arrow"/>
            </a:ln>
          </p:spPr>
          <p:style>
            <a:lnRef idx="3">
              <a:schemeClr val="accent1"/>
            </a:lnRef>
            <a:fillRef idx="0">
              <a:schemeClr val="accent1"/>
            </a:fillRef>
            <a:effectRef idx="2">
              <a:schemeClr val="accent1"/>
            </a:effectRef>
            <a:fontRef idx="minor">
              <a:schemeClr val="tx1"/>
            </a:fontRef>
          </p:style>
        </p:cxnSp>
      </p:grpSp>
      <p:grpSp>
        <p:nvGrpSpPr>
          <p:cNvPr id="18" name="群組 17"/>
          <p:cNvGrpSpPr/>
          <p:nvPr/>
        </p:nvGrpSpPr>
        <p:grpSpPr>
          <a:xfrm>
            <a:off x="5767585" y="555195"/>
            <a:ext cx="885179" cy="696557"/>
            <a:chOff x="2284018" y="761788"/>
            <a:chExt cx="885179" cy="696557"/>
          </a:xfrm>
        </p:grpSpPr>
        <p:sp>
          <p:nvSpPr>
            <p:cNvPr id="19" name="文字方塊 18"/>
            <p:cNvSpPr txBox="1"/>
            <p:nvPr/>
          </p:nvSpPr>
          <p:spPr>
            <a:xfrm>
              <a:off x="2284018" y="761788"/>
              <a:ext cx="885179" cy="276999"/>
            </a:xfrm>
            <a:prstGeom prst="rect">
              <a:avLst/>
            </a:prstGeom>
            <a:noFill/>
          </p:spPr>
          <p:txBody>
            <a:bodyPr wrap="none" rtlCol="0">
              <a:spAutoFit/>
            </a:bodyPr>
            <a:lstStyle/>
            <a:p>
              <a:r>
                <a:rPr lang="en-US" altLang="zh-TW" sz="1200" b="1" dirty="0" err="1" smtClean="0">
                  <a:solidFill>
                    <a:schemeClr val="accent4">
                      <a:lumMod val="75000"/>
                    </a:schemeClr>
                  </a:solidFill>
                  <a:latin typeface="Arial" charset="0"/>
                  <a:ea typeface="微軟正黑體" pitchFamily="34" charset="-120"/>
                  <a:cs typeface="Arial" charset="0"/>
                </a:rPr>
                <a:t>Kompasu</a:t>
              </a:r>
              <a:endParaRPr lang="zh-TW" altLang="en-US" sz="1200" b="1" dirty="0">
                <a:solidFill>
                  <a:schemeClr val="accent4">
                    <a:lumMod val="75000"/>
                  </a:schemeClr>
                </a:solidFill>
                <a:latin typeface="Arial" charset="0"/>
                <a:ea typeface="微軟正黑體" pitchFamily="34" charset="-120"/>
                <a:cs typeface="Arial" charset="0"/>
              </a:endParaRPr>
            </a:p>
          </p:txBody>
        </p:sp>
        <p:cxnSp>
          <p:nvCxnSpPr>
            <p:cNvPr id="20" name="直線單箭頭接點 19"/>
            <p:cNvCxnSpPr/>
            <p:nvPr/>
          </p:nvCxnSpPr>
          <p:spPr>
            <a:xfrm rot="5400000">
              <a:off x="2690326" y="1280058"/>
              <a:ext cx="354987" cy="1588"/>
            </a:xfrm>
            <a:prstGeom prst="straightConnector1">
              <a:avLst/>
            </a:prstGeom>
            <a:ln>
              <a:solidFill>
                <a:schemeClr val="accent4">
                  <a:lumMod val="75000"/>
                </a:schemeClr>
              </a:solidFill>
              <a:tailEnd type="arrow"/>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 xmlns:p14="http://schemas.microsoft.com/office/powerpoint/2010/main" val="20322936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2"/>
          <p:cNvGrpSpPr/>
          <p:nvPr/>
        </p:nvGrpSpPr>
        <p:grpSpPr>
          <a:xfrm>
            <a:off x="0" y="1797044"/>
            <a:ext cx="9043516" cy="4342500"/>
            <a:chOff x="1" y="1344868"/>
            <a:chExt cx="9043516" cy="4342500"/>
          </a:xfrm>
        </p:grpSpPr>
        <p:pic>
          <p:nvPicPr>
            <p:cNvPr id="6145" name="Picture 1"/>
            <p:cNvPicPr>
              <a:picLocks noChangeAspect="1" noChangeArrowheads="1"/>
            </p:cNvPicPr>
            <p:nvPr/>
          </p:nvPicPr>
          <p:blipFill>
            <a:blip r:embed="rId3"/>
            <a:srcRect/>
            <a:stretch>
              <a:fillRect/>
            </a:stretch>
          </p:blipFill>
          <p:spPr bwMode="auto">
            <a:xfrm>
              <a:off x="1" y="1344868"/>
              <a:ext cx="5373284" cy="3619373"/>
            </a:xfrm>
            <a:prstGeom prst="rect">
              <a:avLst/>
            </a:prstGeom>
            <a:noFill/>
            <a:ln w="9525">
              <a:noFill/>
              <a:round/>
              <a:headEnd/>
              <a:tailEnd/>
            </a:ln>
            <a:effectLst/>
          </p:spPr>
        </p:pic>
        <p:pic>
          <p:nvPicPr>
            <p:cNvPr id="205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29728" y="1391720"/>
              <a:ext cx="4013789" cy="42956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6" name="標題 1"/>
          <p:cNvSpPr>
            <a:spLocks noGrp="1"/>
          </p:cNvSpPr>
          <p:nvPr>
            <p:ph type="title"/>
          </p:nvPr>
        </p:nvSpPr>
        <p:spPr>
          <a:xfrm>
            <a:off x="457200" y="914400"/>
            <a:ext cx="8229600" cy="914400"/>
          </a:xfrm>
        </p:spPr>
        <p:txBody>
          <a:bodyPr/>
          <a:lstStyle/>
          <a:p>
            <a:r>
              <a:rPr lang="en-US" altLang="zh-TW" dirty="0" smtClean="0"/>
              <a:t>Summary of temperature profile</a:t>
            </a:r>
            <a:endParaRPr lang="zh-TW" altLang="en-US" dirty="0"/>
          </a:p>
        </p:txBody>
      </p:sp>
      <p:sp>
        <p:nvSpPr>
          <p:cNvPr id="7" name="文字方塊 6"/>
          <p:cNvSpPr txBox="1"/>
          <p:nvPr/>
        </p:nvSpPr>
        <p:spPr>
          <a:xfrm>
            <a:off x="374073" y="5461942"/>
            <a:ext cx="2661947" cy="369332"/>
          </a:xfrm>
          <a:prstGeom prst="rect">
            <a:avLst/>
          </a:prstGeom>
          <a:noFill/>
        </p:spPr>
        <p:txBody>
          <a:bodyPr wrap="none" rtlCol="0">
            <a:spAutoFit/>
          </a:bodyPr>
          <a:lstStyle/>
          <a:p>
            <a:r>
              <a:rPr lang="en-US" altLang="zh-TW" dirty="0" smtClean="0">
                <a:solidFill>
                  <a:schemeClr val="tx2">
                    <a:lumMod val="60000"/>
                    <a:lumOff val="40000"/>
                  </a:schemeClr>
                </a:solidFill>
              </a:rPr>
              <a:t>Primarily charged by NTU</a:t>
            </a:r>
            <a:endParaRPr lang="zh-TW" altLang="en-US" dirty="0">
              <a:solidFill>
                <a:schemeClr val="tx2">
                  <a:lumMod val="60000"/>
                  <a:lumOff val="40000"/>
                </a:schemeClr>
              </a:solidFill>
            </a:endParaRPr>
          </a:p>
        </p:txBody>
      </p:sp>
      <p:sp>
        <p:nvSpPr>
          <p:cNvPr id="14" name="文字方塊 13"/>
          <p:cNvSpPr txBox="1"/>
          <p:nvPr/>
        </p:nvSpPr>
        <p:spPr>
          <a:xfrm>
            <a:off x="6325911" y="1427712"/>
            <a:ext cx="2717732" cy="369332"/>
          </a:xfrm>
          <a:prstGeom prst="rect">
            <a:avLst/>
          </a:prstGeom>
          <a:noFill/>
        </p:spPr>
        <p:txBody>
          <a:bodyPr wrap="none" rtlCol="0">
            <a:spAutoFit/>
          </a:bodyPr>
          <a:lstStyle/>
          <a:p>
            <a:r>
              <a:rPr lang="en-US" altLang="zh-TW" dirty="0" smtClean="0">
                <a:solidFill>
                  <a:schemeClr val="accent6">
                    <a:lumMod val="50000"/>
                  </a:schemeClr>
                </a:solidFill>
              </a:rPr>
              <a:t>Primarily charged by TORI</a:t>
            </a:r>
            <a:endParaRPr lang="zh-TW" altLang="en-US" dirty="0">
              <a:solidFill>
                <a:schemeClr val="accent6">
                  <a:lumMod val="50000"/>
                </a:schemeClr>
              </a:solidFill>
            </a:endParaRPr>
          </a:p>
        </p:txBody>
      </p:sp>
      <p:cxnSp>
        <p:nvCxnSpPr>
          <p:cNvPr id="20" name="直線接點 19"/>
          <p:cNvCxnSpPr/>
          <p:nvPr/>
        </p:nvCxnSpPr>
        <p:spPr>
          <a:xfrm rot="5400000">
            <a:off x="-1538500" y="4167400"/>
            <a:ext cx="320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直線單箭頭接點 21"/>
          <p:cNvCxnSpPr/>
          <p:nvPr/>
        </p:nvCxnSpPr>
        <p:spPr>
          <a:xfrm>
            <a:off x="63500" y="2565400"/>
            <a:ext cx="3937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直線單箭頭接點 23"/>
          <p:cNvCxnSpPr/>
          <p:nvPr/>
        </p:nvCxnSpPr>
        <p:spPr>
          <a:xfrm>
            <a:off x="63500" y="3416300"/>
            <a:ext cx="3105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直線單箭頭接點 25"/>
          <p:cNvCxnSpPr/>
          <p:nvPr/>
        </p:nvCxnSpPr>
        <p:spPr>
          <a:xfrm>
            <a:off x="63500" y="4699000"/>
            <a:ext cx="3105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直線單箭頭接點 28"/>
          <p:cNvCxnSpPr/>
          <p:nvPr/>
        </p:nvCxnSpPr>
        <p:spPr>
          <a:xfrm>
            <a:off x="63500" y="5767774"/>
            <a:ext cx="496622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8" name="群組 37"/>
          <p:cNvGrpSpPr/>
          <p:nvPr/>
        </p:nvGrpSpPr>
        <p:grpSpPr>
          <a:xfrm>
            <a:off x="8602002" y="2643187"/>
            <a:ext cx="313400" cy="1766889"/>
            <a:chOff x="8602002" y="2643187"/>
            <a:chExt cx="313400" cy="1766889"/>
          </a:xfrm>
        </p:grpSpPr>
        <p:cxnSp>
          <p:nvCxnSpPr>
            <p:cNvPr id="31" name="直線單箭頭接點 30"/>
            <p:cNvCxnSpPr/>
            <p:nvPr/>
          </p:nvCxnSpPr>
          <p:spPr>
            <a:xfrm rot="10800000">
              <a:off x="8602002" y="2643188"/>
              <a:ext cx="288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直線單箭頭接點 33"/>
            <p:cNvCxnSpPr/>
            <p:nvPr/>
          </p:nvCxnSpPr>
          <p:spPr>
            <a:xfrm rot="10800000">
              <a:off x="8614702" y="3405188"/>
              <a:ext cx="288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直線單箭頭接點 34"/>
            <p:cNvCxnSpPr/>
            <p:nvPr/>
          </p:nvCxnSpPr>
          <p:spPr>
            <a:xfrm rot="10800000">
              <a:off x="8627402" y="4408488"/>
              <a:ext cx="288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直線接點 36"/>
            <p:cNvCxnSpPr/>
            <p:nvPr/>
          </p:nvCxnSpPr>
          <p:spPr>
            <a:xfrm rot="5400000">
              <a:off x="8025608" y="3520282"/>
              <a:ext cx="1754189" cy="0"/>
            </a:xfrm>
            <a:prstGeom prst="line">
              <a:avLst/>
            </a:prstGeom>
          </p:spPr>
          <p:style>
            <a:lnRef idx="2">
              <a:schemeClr val="accent2"/>
            </a:lnRef>
            <a:fillRef idx="0">
              <a:schemeClr val="accent2"/>
            </a:fillRef>
            <a:effectRef idx="1">
              <a:schemeClr val="accent2"/>
            </a:effectRef>
            <a:fontRef idx="minor">
              <a:schemeClr val="tx1"/>
            </a:fontRef>
          </p:style>
        </p:cxn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SA1 temperature &amp; velocity profile</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760100" y="2182177"/>
            <a:ext cx="6000000" cy="4500000"/>
          </a:xfrm>
        </p:spPr>
      </p:pic>
      <p:sp>
        <p:nvSpPr>
          <p:cNvPr id="5" name="文字方塊 4"/>
          <p:cNvSpPr txBox="1"/>
          <p:nvPr/>
        </p:nvSpPr>
        <p:spPr>
          <a:xfrm>
            <a:off x="5832325" y="2152033"/>
            <a:ext cx="1763624" cy="338554"/>
          </a:xfrm>
          <a:prstGeom prst="rect">
            <a:avLst/>
          </a:prstGeom>
          <a:solidFill>
            <a:schemeClr val="bg1"/>
          </a:solidFill>
        </p:spPr>
        <p:txBody>
          <a:bodyPr wrap="none" rtlCol="0">
            <a:spAutoFit/>
          </a:bodyPr>
          <a:lstStyle/>
          <a:p>
            <a:r>
              <a:rPr lang="en-US" altLang="zh-TW" sz="1600" b="1" dirty="0" smtClean="0"/>
              <a:t>E-W Velocity (m/s)</a:t>
            </a:r>
            <a:endParaRPr lang="zh-TW" altLang="en-US" sz="1600" b="1" dirty="0"/>
          </a:p>
        </p:txBody>
      </p:sp>
      <p:sp>
        <p:nvSpPr>
          <p:cNvPr id="7" name="文字方塊 6"/>
          <p:cNvSpPr txBox="1"/>
          <p:nvPr/>
        </p:nvSpPr>
        <p:spPr>
          <a:xfrm>
            <a:off x="5832325" y="4314103"/>
            <a:ext cx="1710725" cy="338554"/>
          </a:xfrm>
          <a:prstGeom prst="rect">
            <a:avLst/>
          </a:prstGeom>
          <a:solidFill>
            <a:schemeClr val="bg1"/>
          </a:solidFill>
        </p:spPr>
        <p:txBody>
          <a:bodyPr wrap="none" rtlCol="0">
            <a:spAutoFit/>
          </a:bodyPr>
          <a:lstStyle/>
          <a:p>
            <a:r>
              <a:rPr lang="en-US" altLang="zh-TW" sz="1600" b="1" dirty="0" smtClean="0"/>
              <a:t>N-S Velocity (m/s)</a:t>
            </a:r>
            <a:endParaRPr lang="zh-TW" altLang="en-US" sz="1600" b="1" dirty="0"/>
          </a:p>
        </p:txBody>
      </p:sp>
      <p:pic>
        <p:nvPicPr>
          <p:cNvPr id="3" name="圖片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91584" y="2653732"/>
            <a:ext cx="4742520" cy="3556890"/>
          </a:xfrm>
          <a:prstGeom prst="rect">
            <a:avLst/>
          </a:prstGeom>
        </p:spPr>
      </p:pic>
      <p:sp>
        <p:nvSpPr>
          <p:cNvPr id="6" name="文字方塊 5"/>
          <p:cNvSpPr txBox="1"/>
          <p:nvPr/>
        </p:nvSpPr>
        <p:spPr>
          <a:xfrm>
            <a:off x="1185705" y="2546309"/>
            <a:ext cx="1467389" cy="369332"/>
          </a:xfrm>
          <a:prstGeom prst="rect">
            <a:avLst/>
          </a:prstGeom>
          <a:solidFill>
            <a:schemeClr val="bg1"/>
          </a:solidFill>
        </p:spPr>
        <p:txBody>
          <a:bodyPr wrap="none" rtlCol="0">
            <a:spAutoFit/>
          </a:bodyPr>
          <a:lstStyle/>
          <a:p>
            <a:r>
              <a:rPr lang="en-US" altLang="zh-TW" b="1" dirty="0" smtClean="0"/>
              <a:t>Temperature</a:t>
            </a:r>
            <a:endParaRPr lang="zh-TW" altLang="en-US" b="1" dirty="0"/>
          </a:p>
        </p:txBody>
      </p:sp>
      <p:sp>
        <p:nvSpPr>
          <p:cNvPr id="8" name="文字方塊 7"/>
          <p:cNvSpPr txBox="1"/>
          <p:nvPr/>
        </p:nvSpPr>
        <p:spPr>
          <a:xfrm>
            <a:off x="5953125" y="1041916"/>
            <a:ext cx="782587" cy="400110"/>
          </a:xfrm>
          <a:prstGeom prst="rect">
            <a:avLst/>
          </a:prstGeom>
          <a:noFill/>
        </p:spPr>
        <p:txBody>
          <a:bodyPr wrap="none" rtlCol="0">
            <a:spAutoFit/>
          </a:bodyPr>
          <a:lstStyle/>
          <a:p>
            <a:r>
              <a:rPr lang="en-US" altLang="zh-TW" sz="2000" dirty="0" smtClean="0">
                <a:solidFill>
                  <a:srgbClr val="FF0000"/>
                </a:solidFill>
              </a:rPr>
              <a:t>(UW)</a:t>
            </a:r>
            <a:endParaRPr lang="zh-TW" altLang="en-US" sz="2000" dirty="0" smtClean="0">
              <a:solidFill>
                <a:srgbClr val="FF0000"/>
              </a:solidFill>
            </a:endParaRPr>
          </a:p>
        </p:txBody>
      </p:sp>
    </p:spTree>
    <p:extLst>
      <p:ext uri="{BB962C8B-B14F-4D97-AF65-F5344CB8AC3E}">
        <p14:creationId xmlns="" xmlns:p14="http://schemas.microsoft.com/office/powerpoint/2010/main" val="389053854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SA2 </a:t>
            </a:r>
            <a:r>
              <a:rPr lang="en-US" altLang="zh-TW" dirty="0"/>
              <a:t>temperature &amp; velocity profile</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760100" y="2246632"/>
            <a:ext cx="6000000" cy="4500000"/>
          </a:xfrm>
        </p:spPr>
      </p:pic>
      <p:sp>
        <p:nvSpPr>
          <p:cNvPr id="5" name="文字方塊 4"/>
          <p:cNvSpPr txBox="1"/>
          <p:nvPr/>
        </p:nvSpPr>
        <p:spPr>
          <a:xfrm>
            <a:off x="5881435" y="2213149"/>
            <a:ext cx="1763624" cy="338554"/>
          </a:xfrm>
          <a:prstGeom prst="rect">
            <a:avLst/>
          </a:prstGeom>
          <a:solidFill>
            <a:schemeClr val="bg1"/>
          </a:solidFill>
        </p:spPr>
        <p:txBody>
          <a:bodyPr wrap="none" rtlCol="0">
            <a:spAutoFit/>
          </a:bodyPr>
          <a:lstStyle/>
          <a:p>
            <a:r>
              <a:rPr lang="en-US" altLang="zh-TW" sz="1600" b="1" dirty="0" smtClean="0"/>
              <a:t>E-W Velocity (m/s)</a:t>
            </a:r>
            <a:endParaRPr lang="zh-TW" altLang="en-US" sz="1600" b="1" dirty="0"/>
          </a:p>
        </p:txBody>
      </p:sp>
      <p:sp>
        <p:nvSpPr>
          <p:cNvPr id="6" name="文字方塊 5"/>
          <p:cNvSpPr txBox="1"/>
          <p:nvPr/>
        </p:nvSpPr>
        <p:spPr>
          <a:xfrm>
            <a:off x="5881435" y="4375219"/>
            <a:ext cx="1710725" cy="338554"/>
          </a:xfrm>
          <a:prstGeom prst="rect">
            <a:avLst/>
          </a:prstGeom>
          <a:solidFill>
            <a:schemeClr val="bg1"/>
          </a:solidFill>
        </p:spPr>
        <p:txBody>
          <a:bodyPr wrap="none" rtlCol="0">
            <a:spAutoFit/>
          </a:bodyPr>
          <a:lstStyle/>
          <a:p>
            <a:r>
              <a:rPr lang="en-US" altLang="zh-TW" sz="1600" b="1" dirty="0" smtClean="0"/>
              <a:t>N-S Velocity (m/s)</a:t>
            </a:r>
            <a:endParaRPr lang="zh-TW" altLang="en-US" sz="1600" b="1" dirty="0"/>
          </a:p>
        </p:txBody>
      </p:sp>
      <p:pic>
        <p:nvPicPr>
          <p:cNvPr id="3" name="圖片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38195" y="2551703"/>
            <a:ext cx="4742400" cy="3556800"/>
          </a:xfrm>
          <a:prstGeom prst="rect">
            <a:avLst/>
          </a:prstGeom>
        </p:spPr>
      </p:pic>
      <p:sp>
        <p:nvSpPr>
          <p:cNvPr id="8" name="文字方塊 7"/>
          <p:cNvSpPr txBox="1"/>
          <p:nvPr/>
        </p:nvSpPr>
        <p:spPr>
          <a:xfrm>
            <a:off x="1188852" y="2425723"/>
            <a:ext cx="1467389" cy="369332"/>
          </a:xfrm>
          <a:prstGeom prst="rect">
            <a:avLst/>
          </a:prstGeom>
          <a:solidFill>
            <a:schemeClr val="bg1"/>
          </a:solidFill>
        </p:spPr>
        <p:txBody>
          <a:bodyPr wrap="none" rtlCol="0">
            <a:spAutoFit/>
          </a:bodyPr>
          <a:lstStyle/>
          <a:p>
            <a:r>
              <a:rPr lang="en-US" altLang="zh-TW" b="1" dirty="0" smtClean="0"/>
              <a:t>Temperature</a:t>
            </a:r>
            <a:endParaRPr lang="zh-TW" altLang="en-US" b="1" dirty="0"/>
          </a:p>
        </p:txBody>
      </p:sp>
      <p:sp>
        <p:nvSpPr>
          <p:cNvPr id="9" name="文字方塊 8"/>
          <p:cNvSpPr txBox="1"/>
          <p:nvPr/>
        </p:nvSpPr>
        <p:spPr>
          <a:xfrm>
            <a:off x="5953125" y="1041916"/>
            <a:ext cx="782587" cy="400110"/>
          </a:xfrm>
          <a:prstGeom prst="rect">
            <a:avLst/>
          </a:prstGeom>
          <a:noFill/>
        </p:spPr>
        <p:txBody>
          <a:bodyPr wrap="none" rtlCol="0">
            <a:spAutoFit/>
          </a:bodyPr>
          <a:lstStyle/>
          <a:p>
            <a:r>
              <a:rPr lang="en-US" altLang="zh-TW" sz="2000" dirty="0" smtClean="0">
                <a:solidFill>
                  <a:srgbClr val="FF0000"/>
                </a:solidFill>
              </a:rPr>
              <a:t>(UW)</a:t>
            </a:r>
            <a:endParaRPr lang="zh-TW" altLang="en-US" sz="2000" dirty="0" smtClean="0">
              <a:solidFill>
                <a:srgbClr val="FF0000"/>
              </a:solidFill>
            </a:endParaRPr>
          </a:p>
        </p:txBody>
      </p:sp>
    </p:spTree>
    <p:extLst>
      <p:ext uri="{BB962C8B-B14F-4D97-AF65-F5344CB8AC3E}">
        <p14:creationId xmlns="" xmlns:p14="http://schemas.microsoft.com/office/powerpoint/2010/main" val="2583397971"/>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304000" y="0"/>
            <a:ext cx="3840000" cy="2880000"/>
          </a:xfrm>
          <a:prstGeom prst="rect">
            <a:avLst/>
          </a:prstGeom>
        </p:spPr>
      </p:pic>
      <p:pic>
        <p:nvPicPr>
          <p:cNvPr id="3" name="圖片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02420" y="2711730"/>
            <a:ext cx="5611200" cy="4208400"/>
          </a:xfrm>
          <a:prstGeom prst="rect">
            <a:avLst/>
          </a:prstGeom>
        </p:spPr>
      </p:pic>
      <p:sp>
        <p:nvSpPr>
          <p:cNvPr id="2" name="標題 1"/>
          <p:cNvSpPr>
            <a:spLocks noGrp="1"/>
          </p:cNvSpPr>
          <p:nvPr>
            <p:ph type="title"/>
          </p:nvPr>
        </p:nvSpPr>
        <p:spPr>
          <a:xfrm>
            <a:off x="75362" y="894303"/>
            <a:ext cx="8229600" cy="914400"/>
          </a:xfrm>
        </p:spPr>
        <p:txBody>
          <a:bodyPr/>
          <a:lstStyle/>
          <a:p>
            <a:r>
              <a:rPr lang="en-US" altLang="zh-TW" dirty="0" smtClean="0"/>
              <a:t>SA4 </a:t>
            </a:r>
            <a:r>
              <a:rPr lang="en-US" altLang="zh-TW" dirty="0"/>
              <a:t>temperature &amp; velocity profile</a:t>
            </a:r>
            <a:endParaRPr lang="zh-TW" altLang="en-US" dirty="0"/>
          </a:p>
        </p:txBody>
      </p:sp>
      <p:pic>
        <p:nvPicPr>
          <p:cNvPr id="4" name="內容版面配置區 3"/>
          <p:cNvPicPr>
            <a:picLocks noGrp="1" noChangeAspect="1"/>
          </p:cNvPicPr>
          <p:nvPr>
            <p:ph idx="1"/>
          </p:nvPr>
        </p:nvPicPr>
        <p:blipFill>
          <a:blip r:embed="rId4">
            <a:extLst>
              <a:ext uri="{28A0092B-C50C-407E-A947-70E740481C1C}">
                <a14:useLocalDpi xmlns="" xmlns:a14="http://schemas.microsoft.com/office/drawing/2010/main" val="0"/>
              </a:ext>
            </a:extLst>
          </a:blip>
          <a:stretch>
            <a:fillRect/>
          </a:stretch>
        </p:blipFill>
        <p:spPr>
          <a:xfrm>
            <a:off x="4039565" y="2671538"/>
            <a:ext cx="5729817" cy="4297363"/>
          </a:xfrm>
        </p:spPr>
      </p:pic>
      <p:sp>
        <p:nvSpPr>
          <p:cNvPr id="5" name="文字方塊 4"/>
          <p:cNvSpPr txBox="1"/>
          <p:nvPr/>
        </p:nvSpPr>
        <p:spPr>
          <a:xfrm>
            <a:off x="6049104" y="2633636"/>
            <a:ext cx="1763624" cy="338554"/>
          </a:xfrm>
          <a:prstGeom prst="rect">
            <a:avLst/>
          </a:prstGeom>
          <a:solidFill>
            <a:schemeClr val="bg1"/>
          </a:solidFill>
        </p:spPr>
        <p:txBody>
          <a:bodyPr wrap="none" rtlCol="0">
            <a:spAutoFit/>
          </a:bodyPr>
          <a:lstStyle/>
          <a:p>
            <a:r>
              <a:rPr lang="en-US" altLang="zh-TW" sz="1600" b="1" dirty="0" smtClean="0"/>
              <a:t>E-W Velocity (m/s)</a:t>
            </a:r>
            <a:endParaRPr lang="zh-TW" altLang="en-US" sz="1600" b="1" dirty="0"/>
          </a:p>
        </p:txBody>
      </p:sp>
      <p:sp>
        <p:nvSpPr>
          <p:cNvPr id="6" name="文字方塊 5"/>
          <p:cNvSpPr txBox="1"/>
          <p:nvPr/>
        </p:nvSpPr>
        <p:spPr>
          <a:xfrm>
            <a:off x="6049112" y="4666621"/>
            <a:ext cx="1710725" cy="338554"/>
          </a:xfrm>
          <a:prstGeom prst="rect">
            <a:avLst/>
          </a:prstGeom>
          <a:solidFill>
            <a:schemeClr val="bg1"/>
          </a:solidFill>
        </p:spPr>
        <p:txBody>
          <a:bodyPr wrap="none" rtlCol="0">
            <a:spAutoFit/>
          </a:bodyPr>
          <a:lstStyle/>
          <a:p>
            <a:r>
              <a:rPr lang="en-US" altLang="zh-TW" sz="1600" b="1" dirty="0" smtClean="0"/>
              <a:t>N-S Velocity (m/s)</a:t>
            </a:r>
            <a:endParaRPr lang="zh-TW" altLang="en-US" sz="1600" b="1" dirty="0"/>
          </a:p>
        </p:txBody>
      </p:sp>
      <p:sp>
        <p:nvSpPr>
          <p:cNvPr id="9" name="文字方塊 8"/>
          <p:cNvSpPr txBox="1"/>
          <p:nvPr/>
        </p:nvSpPr>
        <p:spPr>
          <a:xfrm>
            <a:off x="1348158" y="4664331"/>
            <a:ext cx="1710725" cy="338554"/>
          </a:xfrm>
          <a:prstGeom prst="rect">
            <a:avLst/>
          </a:prstGeom>
          <a:solidFill>
            <a:schemeClr val="bg1"/>
          </a:solidFill>
        </p:spPr>
        <p:txBody>
          <a:bodyPr wrap="none" rtlCol="0">
            <a:spAutoFit/>
          </a:bodyPr>
          <a:lstStyle/>
          <a:p>
            <a:r>
              <a:rPr lang="en-US" altLang="zh-TW" sz="1600" b="1" dirty="0" smtClean="0"/>
              <a:t>N-S Velocity (m/s)</a:t>
            </a:r>
            <a:endParaRPr lang="zh-TW" altLang="en-US" sz="1600" b="1" dirty="0"/>
          </a:p>
        </p:txBody>
      </p:sp>
      <p:sp>
        <p:nvSpPr>
          <p:cNvPr id="8" name="文字方塊 7"/>
          <p:cNvSpPr txBox="1"/>
          <p:nvPr/>
        </p:nvSpPr>
        <p:spPr>
          <a:xfrm>
            <a:off x="815606" y="2661490"/>
            <a:ext cx="1763624" cy="338554"/>
          </a:xfrm>
          <a:prstGeom prst="rect">
            <a:avLst/>
          </a:prstGeom>
          <a:solidFill>
            <a:schemeClr val="bg1"/>
          </a:solidFill>
        </p:spPr>
        <p:txBody>
          <a:bodyPr wrap="none" rtlCol="0">
            <a:spAutoFit/>
          </a:bodyPr>
          <a:lstStyle/>
          <a:p>
            <a:r>
              <a:rPr lang="en-US" altLang="zh-TW" sz="1600" b="1" dirty="0" smtClean="0"/>
              <a:t>E-W Velocity (m/s)</a:t>
            </a:r>
            <a:endParaRPr lang="zh-TW" altLang="en-US" sz="1600" b="1" dirty="0"/>
          </a:p>
        </p:txBody>
      </p:sp>
      <p:sp>
        <p:nvSpPr>
          <p:cNvPr id="10" name="文字方塊 9"/>
          <p:cNvSpPr txBox="1"/>
          <p:nvPr/>
        </p:nvSpPr>
        <p:spPr>
          <a:xfrm>
            <a:off x="209550" y="1439371"/>
            <a:ext cx="782587" cy="400110"/>
          </a:xfrm>
          <a:prstGeom prst="rect">
            <a:avLst/>
          </a:prstGeom>
          <a:noFill/>
        </p:spPr>
        <p:txBody>
          <a:bodyPr wrap="none" rtlCol="0">
            <a:spAutoFit/>
          </a:bodyPr>
          <a:lstStyle/>
          <a:p>
            <a:r>
              <a:rPr lang="en-US" altLang="zh-TW" sz="2000" dirty="0" smtClean="0">
                <a:solidFill>
                  <a:srgbClr val="FF0000"/>
                </a:solidFill>
              </a:rPr>
              <a:t>(UW)</a:t>
            </a:r>
            <a:endParaRPr lang="zh-TW" altLang="en-US" sz="2000" dirty="0" smtClean="0">
              <a:solidFill>
                <a:srgbClr val="FF0000"/>
              </a:solidFill>
            </a:endParaRPr>
          </a:p>
        </p:txBody>
      </p:sp>
    </p:spTree>
    <p:extLst>
      <p:ext uri="{BB962C8B-B14F-4D97-AF65-F5344CB8AC3E}">
        <p14:creationId xmlns="" xmlns:p14="http://schemas.microsoft.com/office/powerpoint/2010/main" val="99011492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Wave measurement &amp; results from SWAN</a:t>
            </a:r>
            <a:br>
              <a:rPr lang="en-US" altLang="zh-TW" dirty="0" smtClean="0"/>
            </a:br>
            <a:r>
              <a:rPr lang="en-US" altLang="zh-TW" dirty="0" smtClean="0"/>
              <a:t>                                       (with COAMPS and EASNFS inputs)</a:t>
            </a:r>
            <a:endParaRPr lang="zh-TW" altLang="en-US" dirty="0"/>
          </a:p>
        </p:txBody>
      </p:sp>
      <p:sp>
        <p:nvSpPr>
          <p:cNvPr id="3" name="內容版面配置區 2"/>
          <p:cNvSpPr>
            <a:spLocks noGrp="1"/>
          </p:cNvSpPr>
          <p:nvPr>
            <p:ph idx="1"/>
          </p:nvPr>
        </p:nvSpPr>
        <p:spPr>
          <a:xfrm>
            <a:off x="457200" y="5014127"/>
            <a:ext cx="8229600" cy="1112036"/>
          </a:xfrm>
        </p:spPr>
        <p:txBody>
          <a:bodyPr/>
          <a:lstStyle/>
          <a:p>
            <a:r>
              <a:rPr lang="en-US" altLang="zh-TW" dirty="0" smtClean="0"/>
              <a:t>Good agreement in wave height from </a:t>
            </a:r>
            <a:r>
              <a:rPr lang="en-US" altLang="zh-TW" dirty="0" err="1" smtClean="0"/>
              <a:t>nowcast</a:t>
            </a:r>
            <a:r>
              <a:rPr lang="en-US" altLang="zh-TW" dirty="0" smtClean="0"/>
              <a:t> and 24-hrs forecast.</a:t>
            </a:r>
          </a:p>
          <a:p>
            <a:r>
              <a:rPr lang="en-US" altLang="zh-TW" dirty="0" smtClean="0"/>
              <a:t>Underestimate in wave period.</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288" y="1969200"/>
            <a:ext cx="4557713"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68132" y="1969200"/>
            <a:ext cx="4407981" cy="297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1081636" y="2827707"/>
            <a:ext cx="877163" cy="369332"/>
          </a:xfrm>
          <a:prstGeom prst="rect">
            <a:avLst/>
          </a:prstGeom>
          <a:noFill/>
        </p:spPr>
        <p:txBody>
          <a:bodyPr wrap="none" rtlCol="0">
            <a:spAutoFit/>
          </a:bodyPr>
          <a:lstStyle/>
          <a:p>
            <a:r>
              <a:rPr lang="en-US" altLang="zh-TW" b="1" i="1" dirty="0" err="1" smtClean="0">
                <a:solidFill>
                  <a:srgbClr val="FF0000"/>
                </a:solidFill>
              </a:rPr>
              <a:t>Fanapi</a:t>
            </a:r>
            <a:endParaRPr lang="zh-TW" altLang="en-US" b="1" i="1" dirty="0">
              <a:solidFill>
                <a:srgbClr val="FF0000"/>
              </a:solidFill>
            </a:endParaRPr>
          </a:p>
        </p:txBody>
      </p:sp>
      <p:sp>
        <p:nvSpPr>
          <p:cNvPr id="7" name="文字方塊 6"/>
          <p:cNvSpPr txBox="1"/>
          <p:nvPr/>
        </p:nvSpPr>
        <p:spPr>
          <a:xfrm>
            <a:off x="2885036" y="2307007"/>
            <a:ext cx="671979" cy="369332"/>
          </a:xfrm>
          <a:prstGeom prst="rect">
            <a:avLst/>
          </a:prstGeom>
          <a:noFill/>
        </p:spPr>
        <p:txBody>
          <a:bodyPr wrap="none" rtlCol="0">
            <a:spAutoFit/>
          </a:bodyPr>
          <a:lstStyle/>
          <a:p>
            <a:r>
              <a:rPr lang="en-US" altLang="zh-TW" b="1" i="1" dirty="0" err="1" smtClean="0">
                <a:solidFill>
                  <a:srgbClr val="FF0000"/>
                </a:solidFill>
              </a:rPr>
              <a:t>Megi</a:t>
            </a:r>
            <a:endParaRPr lang="zh-TW" altLang="en-US" b="1" i="1" dirty="0">
              <a:solidFill>
                <a:srgbClr val="FF0000"/>
              </a:solidFill>
            </a:endParaRPr>
          </a:p>
        </p:txBody>
      </p:sp>
    </p:spTree>
    <p:extLst>
      <p:ext uri="{BB962C8B-B14F-4D97-AF65-F5344CB8AC3E}">
        <p14:creationId xmlns="" xmlns:p14="http://schemas.microsoft.com/office/powerpoint/2010/main" val="197788069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Project Status 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都會">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3355</TotalTime>
  <Words>978</Words>
  <Application>Microsoft Office PowerPoint</Application>
  <PresentationFormat>如螢幕大小 (4:3)</PresentationFormat>
  <Paragraphs>202</Paragraphs>
  <Slides>25</Slides>
  <Notes>8</Notes>
  <HiddenSlides>1</HiddenSlides>
  <MMClips>0</MMClips>
  <ScaleCrop>false</ScaleCrop>
  <HeadingPairs>
    <vt:vector size="4" baseType="variant">
      <vt:variant>
        <vt:lpstr>佈景主題</vt:lpstr>
      </vt:variant>
      <vt:variant>
        <vt:i4>1</vt:i4>
      </vt:variant>
      <vt:variant>
        <vt:lpstr>投影片標題</vt:lpstr>
      </vt:variant>
      <vt:variant>
        <vt:i4>25</vt:i4>
      </vt:variant>
    </vt:vector>
  </HeadingPairs>
  <TitlesOfParts>
    <vt:vector size="26" baseType="lpstr">
      <vt:lpstr>Project Status Report</vt:lpstr>
      <vt:lpstr>Moored Measurement Results</vt:lpstr>
      <vt:lpstr>投影片 2</vt:lpstr>
      <vt:lpstr>Meteorological Data</vt:lpstr>
      <vt:lpstr>投影片 4</vt:lpstr>
      <vt:lpstr>Summary of temperature profile</vt:lpstr>
      <vt:lpstr>SA1 temperature &amp; velocity profile</vt:lpstr>
      <vt:lpstr>SA2 temperature &amp; velocity profile</vt:lpstr>
      <vt:lpstr>SA4 temperature &amp; velocity profile</vt:lpstr>
      <vt:lpstr>Wave measurement &amp; results from SWAN                                        (with COAMPS and EASNFS inputs)</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SA4</vt:lpstr>
      <vt:lpstr>投影片 21</vt:lpstr>
      <vt:lpstr>投影片 22</vt:lpstr>
      <vt:lpstr>投影片 23</vt:lpstr>
      <vt:lpstr>投影片 24</vt:lpstr>
      <vt:lpstr>SUMMARY</vt:lpstr>
    </vt:vector>
  </TitlesOfParts>
  <Company>NTU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海洋對颱風的反應</dc:title>
  <dc:creator>Ya-Ting Chang</dc:creator>
  <cp:lastModifiedBy>mhchang</cp:lastModifiedBy>
  <cp:revision>101</cp:revision>
  <dcterms:created xsi:type="dcterms:W3CDTF">2011-04-07T02:47:19Z</dcterms:created>
  <dcterms:modified xsi:type="dcterms:W3CDTF">2011-05-17T03:14:24Z</dcterms:modified>
</cp:coreProperties>
</file>