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76" r:id="rId4"/>
    <p:sldId id="258" r:id="rId5"/>
    <p:sldId id="259" r:id="rId6"/>
    <p:sldId id="260" r:id="rId7"/>
    <p:sldId id="262" r:id="rId8"/>
    <p:sldId id="261" r:id="rId9"/>
    <p:sldId id="266" r:id="rId10"/>
    <p:sldId id="263" r:id="rId11"/>
    <p:sldId id="264" r:id="rId12"/>
    <p:sldId id="268" r:id="rId13"/>
    <p:sldId id="274" r:id="rId14"/>
    <p:sldId id="265" r:id="rId15"/>
    <p:sldId id="272" r:id="rId16"/>
    <p:sldId id="273" r:id="rId17"/>
    <p:sldId id="267" r:id="rId18"/>
    <p:sldId id="270" r:id="rId19"/>
    <p:sldId id="275" r:id="rId20"/>
    <p:sldId id="27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69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93BF2-65AE-44A0-AC39-3A7E9E67EBE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ITOP Meeting 16-20 May 2011    Williams et 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E9A9-4021-4355-9ACA-B2F2FF3839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7E731-010F-41F5-B58E-09A6B516E43C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ITOP Meeting 16-20 May 2011    Williams et al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3B6B1-079E-4069-B36B-2E807AFAF6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3B6B1-079E-4069-B36B-2E807AFAF6F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ITOP Meeting 16-20 May 2011    Williams et al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FEC79-22E0-4B5C-A839-C34662F9F391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06E3-9166-42D1-A0DD-DFA5F5163068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6D06-3D05-4B7E-B790-9511CABC7D06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66D0-AE26-45B8-9CC9-00D2246E814D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39FC-FEEC-4F6D-A056-9992014DF38F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CB01-814D-4791-B03C-493050393816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C1EE-7D59-43CA-8CDF-738643439020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362F0-C713-4338-B89E-8E8947021602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95844-9EF5-453D-8A3F-9CD70172EF4D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7180-4063-4847-82E7-B42DD68FE2D6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7437E-BB41-4CA3-A93A-8F442E5EBE13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4455-90F2-4FBF-A822-12679764D401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8F7D116-4508-4F7F-AF5B-DB2363670637}" type="datetime1">
              <a:rPr lang="en-US" smtClean="0"/>
              <a:pPr/>
              <a:t>5/17/2011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Williams et al, ITOP Meeting, Santa Fe, 16-20 May 2011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E86EB89-83FD-41C9-BAC8-B0ADC6D803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2770" name="Picture 2" descr="RSMAS 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" y="5552440"/>
            <a:ext cx="1447800" cy="772161"/>
          </a:xfrm>
          <a:prstGeom prst="rect">
            <a:avLst/>
          </a:prstGeom>
          <a:noFill/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60" r:id="rId12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nwilliams@rsmas.miami.edu" TargetMode="External"/><Relationship Id="rId2" Type="http://schemas.openxmlformats.org/officeDocument/2006/relationships/hyperlink" Target="http://www.rsmas.miami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wdrennan@rsmas.miami.edu" TargetMode="External"/><Relationship Id="rId4" Type="http://schemas.openxmlformats.org/officeDocument/2006/relationships/hyperlink" Target="mailto:hgraber@rsmas.miami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agora.ex.nii.ac.jp/digital-typhoon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nrlmry.navy.mil/tc-bin/tc_home2.cgi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7772400" cy="19812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Overview of the </a:t>
            </a:r>
            <a:r>
              <a:rPr lang="en-US" sz="4000" dirty="0" err="1" smtClean="0"/>
              <a:t>ITOP</a:t>
            </a:r>
            <a:r>
              <a:rPr lang="en-US" sz="4000" dirty="0" smtClean="0"/>
              <a:t> 2010 Measurements </a:t>
            </a:r>
            <a:r>
              <a:rPr lang="en-US" sz="4000" dirty="0"/>
              <a:t>from </a:t>
            </a:r>
            <a:r>
              <a:rPr lang="en-US" sz="4000" dirty="0" smtClean="0"/>
              <a:t>the UM </a:t>
            </a:r>
            <a:r>
              <a:rPr lang="en-US" sz="4000" dirty="0" err="1" smtClean="0"/>
              <a:t>ASIS</a:t>
            </a:r>
            <a:r>
              <a:rPr lang="en-US" sz="4000" dirty="0" smtClean="0"/>
              <a:t> </a:t>
            </a:r>
            <a:r>
              <a:rPr lang="en-US" sz="4000" dirty="0"/>
              <a:t>and EASI Buoys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5105400"/>
            <a:ext cx="6858000" cy="1219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Neil J Williams, Hans C Graber, William M </a:t>
            </a:r>
            <a:r>
              <a:rPr lang="en-US" dirty="0" err="1" smtClean="0"/>
              <a:t>Drennan</a:t>
            </a:r>
            <a:endParaRPr lang="en-US" dirty="0" smtClean="0"/>
          </a:p>
          <a:p>
            <a:r>
              <a:rPr lang="en-US" dirty="0" smtClean="0"/>
              <a:t>University of Miami’s Rosenstiel School of Marine and Atmospheric Science, Applied Marine Physics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EASI Instrumentation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76400"/>
            <a:ext cx="426184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SC042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1847850"/>
            <a:ext cx="4419600" cy="33147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EASI Sensors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35623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838200"/>
            <a:ext cx="1760323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810000"/>
            <a:ext cx="3232015" cy="233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4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219200"/>
            <a:ext cx="11525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6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5650" y="1200150"/>
            <a:ext cx="25527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3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4724400"/>
            <a:ext cx="16002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EASI Sensors (cont)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Atmospheric		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Oceanographic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57200" y="2209800"/>
            <a:ext cx="4040188" cy="335280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Wind Speed and Direction (Gill R2A,WP, </a:t>
            </a:r>
            <a:r>
              <a:rPr lang="en-US" dirty="0" err="1" smtClean="0"/>
              <a:t>KGill</a:t>
            </a:r>
            <a:r>
              <a:rPr lang="en-US" dirty="0" smtClean="0"/>
              <a:t>, </a:t>
            </a:r>
            <a:r>
              <a:rPr lang="en-US" dirty="0" err="1" smtClean="0"/>
              <a:t>RM</a:t>
            </a:r>
            <a:r>
              <a:rPr lang="en-US" dirty="0" smtClean="0"/>
              <a:t> Young)</a:t>
            </a:r>
          </a:p>
          <a:p>
            <a:r>
              <a:rPr lang="en-US" dirty="0" smtClean="0"/>
              <a:t>CO2 and H2O concentration (</a:t>
            </a:r>
            <a:r>
              <a:rPr lang="en-US" dirty="0" err="1" smtClean="0"/>
              <a:t>Licor</a:t>
            </a:r>
            <a:r>
              <a:rPr lang="en-US" dirty="0" smtClean="0"/>
              <a:t> open and closed path)</a:t>
            </a:r>
          </a:p>
          <a:p>
            <a:r>
              <a:rPr lang="en-US" dirty="0" smtClean="0"/>
              <a:t>Marine Aerosol (CLASP, sea spray)</a:t>
            </a:r>
          </a:p>
          <a:p>
            <a:r>
              <a:rPr lang="en-US" dirty="0" smtClean="0"/>
              <a:t>Temperature, Relative Humidity (</a:t>
            </a:r>
            <a:r>
              <a:rPr lang="en-US" dirty="0" err="1" smtClean="0"/>
              <a:t>Rotronic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Pressure (</a:t>
            </a:r>
            <a:r>
              <a:rPr lang="en-US" dirty="0" err="1" smtClean="0"/>
              <a:t>Setra</a:t>
            </a:r>
            <a:r>
              <a:rPr lang="en-US" dirty="0" smtClean="0"/>
              <a:t>)</a:t>
            </a:r>
          </a:p>
          <a:p>
            <a:r>
              <a:rPr lang="en-US" dirty="0" smtClean="0"/>
              <a:t>Long and Short Wave Radiation (</a:t>
            </a:r>
            <a:r>
              <a:rPr lang="en-US" dirty="0" err="1" smtClean="0"/>
              <a:t>Eppley</a:t>
            </a:r>
            <a:r>
              <a:rPr lang="en-US" dirty="0" smtClean="0"/>
              <a:t> </a:t>
            </a:r>
            <a:r>
              <a:rPr lang="en-US" dirty="0" err="1" smtClean="0"/>
              <a:t>PIR</a:t>
            </a:r>
            <a:r>
              <a:rPr lang="en-US" dirty="0" smtClean="0"/>
              <a:t>, </a:t>
            </a:r>
            <a:r>
              <a:rPr lang="en-US" dirty="0" err="1" smtClean="0"/>
              <a:t>PSP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041775" cy="3276601"/>
          </a:xfrm>
        </p:spPr>
        <p:txBody>
          <a:bodyPr/>
          <a:lstStyle/>
          <a:p>
            <a:r>
              <a:rPr lang="en-US" dirty="0" smtClean="0"/>
              <a:t>Temperature (</a:t>
            </a:r>
            <a:r>
              <a:rPr lang="en-US" dirty="0" err="1" smtClean="0"/>
              <a:t>RBR</a:t>
            </a:r>
            <a:r>
              <a:rPr lang="en-US" dirty="0" smtClean="0"/>
              <a:t>, </a:t>
            </a:r>
            <a:r>
              <a:rPr lang="en-US" dirty="0" err="1" smtClean="0"/>
              <a:t>Brancker</a:t>
            </a:r>
            <a:r>
              <a:rPr lang="en-US" dirty="0" smtClean="0"/>
              <a:t>, </a:t>
            </a:r>
            <a:r>
              <a:rPr lang="en-US" dirty="0" err="1" smtClean="0"/>
              <a:t>Hugrun</a:t>
            </a:r>
            <a:r>
              <a:rPr lang="en-US" dirty="0" smtClean="0"/>
              <a:t>, </a:t>
            </a:r>
            <a:r>
              <a:rPr lang="en-US" dirty="0" err="1" smtClean="0"/>
              <a:t>TSKA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Pressure</a:t>
            </a:r>
          </a:p>
          <a:p>
            <a:r>
              <a:rPr lang="en-US" dirty="0" smtClean="0"/>
              <a:t>Dissolved oxygen</a:t>
            </a:r>
          </a:p>
          <a:p>
            <a:r>
              <a:rPr lang="en-US" dirty="0" smtClean="0"/>
              <a:t>Depths to 500 m, most in upper 200 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81200" y="5715000"/>
            <a:ext cx="692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(Plus full motion pack including accelerometers and rate gyros)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ASIS</a:t>
            </a:r>
            <a:r>
              <a:rPr lang="en-US" dirty="0" smtClean="0"/>
              <a:t> Instrumentation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52600"/>
            <a:ext cx="42528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SIS-EASI 1 South Site post-deploy ITOP2010 0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752600"/>
            <a:ext cx="39624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676400"/>
            <a:ext cx="3132774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ASIS</a:t>
            </a:r>
            <a:r>
              <a:rPr lang="en-US" dirty="0" smtClean="0"/>
              <a:t> Sensors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4038600"/>
            <a:ext cx="267096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1000"/>
            <a:ext cx="1516741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124200"/>
            <a:ext cx="2057400" cy="81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371600"/>
            <a:ext cx="2282053" cy="477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124200"/>
            <a:ext cx="219976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ASIS</a:t>
            </a:r>
            <a:r>
              <a:rPr lang="en-US" dirty="0" smtClean="0"/>
              <a:t> Sensors (cont)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Atmospheric		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Oceanographic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Wind Speed and Direction (Gill R2A)</a:t>
            </a:r>
          </a:p>
          <a:p>
            <a:r>
              <a:rPr lang="en-US" dirty="0" smtClean="0"/>
              <a:t>Temperature, Relative Humidity (</a:t>
            </a:r>
            <a:r>
              <a:rPr lang="en-US" dirty="0" err="1" smtClean="0"/>
              <a:t>Rotronic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45025" y="2362201"/>
            <a:ext cx="4041775" cy="3200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Wave Spectrum, Capacitive Wave Wire Array (8)</a:t>
            </a:r>
          </a:p>
          <a:p>
            <a:r>
              <a:rPr lang="en-US" dirty="0" smtClean="0"/>
              <a:t>Temperature (</a:t>
            </a:r>
            <a:r>
              <a:rPr lang="en-US" dirty="0" err="1" smtClean="0"/>
              <a:t>RBR</a:t>
            </a:r>
            <a:r>
              <a:rPr lang="en-US" dirty="0" smtClean="0"/>
              <a:t>, </a:t>
            </a:r>
            <a:r>
              <a:rPr lang="en-US" dirty="0" err="1" smtClean="0"/>
              <a:t>Brancker</a:t>
            </a:r>
            <a:r>
              <a:rPr lang="en-US" dirty="0" smtClean="0"/>
              <a:t>, </a:t>
            </a:r>
            <a:r>
              <a:rPr lang="en-US" dirty="0" err="1" smtClean="0"/>
              <a:t>Hugrun</a:t>
            </a:r>
            <a:r>
              <a:rPr lang="en-US" dirty="0" smtClean="0"/>
              <a:t>, </a:t>
            </a:r>
            <a:r>
              <a:rPr lang="en-US" dirty="0" err="1" smtClean="0"/>
              <a:t>TSKA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Pressure</a:t>
            </a:r>
          </a:p>
          <a:p>
            <a:r>
              <a:rPr lang="en-US" dirty="0" smtClean="0"/>
              <a:t>Dissolved oxygen</a:t>
            </a:r>
          </a:p>
          <a:p>
            <a:r>
              <a:rPr lang="en-US" dirty="0" smtClean="0"/>
              <a:t>Depths 1 to 7 m</a:t>
            </a:r>
          </a:p>
          <a:p>
            <a:r>
              <a:rPr lang="en-US" dirty="0" smtClean="0"/>
              <a:t>Current (both ADV and </a:t>
            </a:r>
            <a:r>
              <a:rPr lang="en-US" dirty="0" err="1" smtClean="0"/>
              <a:t>ADCP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81200" y="5715000"/>
            <a:ext cx="692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(Plus full motion pack including accelerometers and rate gyros)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Overview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Stand-alone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EASI/</a:t>
            </a:r>
            <a:r>
              <a:rPr lang="en-US" dirty="0" err="1" smtClean="0"/>
              <a:t>ASIS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1"/>
            <a:ext cx="4040188" cy="3200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Individual recorders sample at different rates based on storage capacity and number of channels recorded</a:t>
            </a:r>
          </a:p>
          <a:p>
            <a:r>
              <a:rPr lang="en-US" dirty="0" smtClean="0"/>
              <a:t>Rates vary from 4 sec for </a:t>
            </a:r>
            <a:r>
              <a:rPr lang="en-US" dirty="0" err="1" smtClean="0"/>
              <a:t>RBR</a:t>
            </a:r>
            <a:r>
              <a:rPr lang="en-US" dirty="0" smtClean="0"/>
              <a:t> 1050 type to 20 min for </a:t>
            </a:r>
            <a:r>
              <a:rPr lang="en-US" dirty="0" err="1" smtClean="0"/>
              <a:t>ADCP</a:t>
            </a:r>
            <a:endParaRPr lang="en-US" dirty="0" smtClean="0"/>
          </a:p>
          <a:p>
            <a:r>
              <a:rPr lang="en-US" dirty="0" smtClean="0"/>
              <a:t>Most systems are storage limited and set for max sample rate that would last through end of Oct,2010</a:t>
            </a:r>
          </a:p>
          <a:p>
            <a:r>
              <a:rPr lang="en-US" dirty="0" smtClean="0"/>
              <a:t>Test deployments of three </a:t>
            </a:r>
            <a:r>
              <a:rPr lang="en-US" dirty="0" err="1" smtClean="0"/>
              <a:t>SIO</a:t>
            </a:r>
            <a:r>
              <a:rPr lang="en-US" dirty="0" smtClean="0"/>
              <a:t> </a:t>
            </a:r>
            <a:r>
              <a:rPr lang="en-US" dirty="0" err="1" smtClean="0"/>
              <a:t>miniwaves</a:t>
            </a:r>
            <a:r>
              <a:rPr lang="en-US" smtClean="0"/>
              <a:t> drifting buoys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1"/>
            <a:ext cx="4041775" cy="3124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All </a:t>
            </a:r>
            <a:r>
              <a:rPr lang="en-US" dirty="0" err="1" smtClean="0"/>
              <a:t>ASIS</a:t>
            </a:r>
            <a:r>
              <a:rPr lang="en-US" dirty="0" smtClean="0"/>
              <a:t> data is sampled at 20 Hz (including ADV probes)</a:t>
            </a:r>
          </a:p>
          <a:p>
            <a:r>
              <a:rPr lang="en-US" dirty="0" smtClean="0"/>
              <a:t>Redundant systems aboard EASI record at different rates (20 Hz, 5 Hz) due to storage limitations on Campbell Systems</a:t>
            </a:r>
          </a:p>
          <a:p>
            <a:r>
              <a:rPr lang="en-US" dirty="0" smtClean="0"/>
              <a:t>All main system </a:t>
            </a:r>
            <a:r>
              <a:rPr lang="en-US" dirty="0" err="1" smtClean="0"/>
              <a:t>DAC’s</a:t>
            </a:r>
            <a:r>
              <a:rPr lang="en-US" dirty="0" smtClean="0"/>
              <a:t> recorded through 31 Oct</a:t>
            </a:r>
          </a:p>
          <a:p>
            <a:r>
              <a:rPr lang="en-US" dirty="0" smtClean="0"/>
              <a:t>Some systems remained active through December</a:t>
            </a:r>
          </a:p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SIO</a:t>
            </a:r>
            <a:r>
              <a:rPr lang="en-US" dirty="0" smtClean="0"/>
              <a:t> Wave Buoy deployment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3993926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3168869" cy="270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343400"/>
            <a:ext cx="1824038" cy="1799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62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Two EASI/</a:t>
            </a:r>
            <a:r>
              <a:rPr lang="en-US" dirty="0" err="1" smtClean="0"/>
              <a:t>ASIS</a:t>
            </a:r>
            <a:r>
              <a:rPr lang="en-US" dirty="0" smtClean="0"/>
              <a:t> moorings were deployed in the Philippines Sea, collected data from early August through October 2010 and survived encounters with several major typhoons</a:t>
            </a:r>
          </a:p>
          <a:p>
            <a:r>
              <a:rPr lang="en-US" dirty="0" smtClean="0"/>
              <a:t>There is a wide range of atmospheric and oceanographic data available including wind, wave, temperature and pressure</a:t>
            </a:r>
          </a:p>
          <a:p>
            <a:r>
              <a:rPr lang="en-US" dirty="0" smtClean="0"/>
              <a:t>EASI/</a:t>
            </a:r>
            <a:r>
              <a:rPr lang="en-US" dirty="0" err="1" smtClean="0"/>
              <a:t>ASIS</a:t>
            </a:r>
            <a:r>
              <a:rPr lang="en-US" dirty="0" smtClean="0"/>
              <a:t> data is sampled at 5 Hz or faster and full motion correction is available</a:t>
            </a:r>
          </a:p>
          <a:p>
            <a:r>
              <a:rPr lang="en-US" dirty="0" smtClean="0"/>
              <a:t>Hans Graber’s talk to follow will go into more detail on preliminary processed 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Thanks to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38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To </a:t>
            </a:r>
            <a:r>
              <a:rPr lang="en-US" dirty="0" err="1" smtClean="0"/>
              <a:t>ONR</a:t>
            </a:r>
            <a:r>
              <a:rPr lang="en-US" dirty="0" smtClean="0"/>
              <a:t> for sponsoring our participation</a:t>
            </a:r>
          </a:p>
          <a:p>
            <a:r>
              <a:rPr lang="en-US" dirty="0" smtClean="0"/>
              <a:t>To </a:t>
            </a:r>
            <a:r>
              <a:rPr lang="en-US" dirty="0" err="1" smtClean="0"/>
              <a:t>WHOI’s</a:t>
            </a:r>
            <a:r>
              <a:rPr lang="en-US" dirty="0" smtClean="0"/>
              <a:t> mooring group for deployment/recovery assistance</a:t>
            </a:r>
          </a:p>
          <a:p>
            <a:r>
              <a:rPr lang="en-US" dirty="0" smtClean="0"/>
              <a:t>To the many </a:t>
            </a:r>
            <a:r>
              <a:rPr lang="en-US" dirty="0" err="1" smtClean="0"/>
              <a:t>ITOP</a:t>
            </a:r>
            <a:r>
              <a:rPr lang="en-US" dirty="0" smtClean="0"/>
              <a:t> </a:t>
            </a:r>
            <a:r>
              <a:rPr lang="en-US" dirty="0" err="1" smtClean="0"/>
              <a:t>PI’s</a:t>
            </a:r>
            <a:r>
              <a:rPr lang="en-US" dirty="0" smtClean="0"/>
              <a:t> who helped out with equipment recovery and other assistance. </a:t>
            </a:r>
          </a:p>
          <a:p>
            <a:r>
              <a:rPr lang="en-US" dirty="0" smtClean="0"/>
              <a:t>To our Taiwanese colleagues for their wonderful shore support both before and after the cruise</a:t>
            </a:r>
          </a:p>
          <a:p>
            <a:r>
              <a:rPr lang="en-US" dirty="0" smtClean="0"/>
              <a:t>To the Captains and crews of the Roger </a:t>
            </a:r>
            <a:r>
              <a:rPr lang="en-US" dirty="0" err="1" smtClean="0"/>
              <a:t>Revelle</a:t>
            </a:r>
            <a:r>
              <a:rPr lang="en-US" dirty="0" smtClean="0"/>
              <a:t> for their skill and perseverance under some pretty nasty sea conditions and difficult operations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Dates, locations, key typhoons, etc</a:t>
            </a:r>
          </a:p>
          <a:p>
            <a:r>
              <a:rPr lang="en-US" dirty="0" smtClean="0"/>
              <a:t>Descriptions of Mooring and Buoys</a:t>
            </a:r>
          </a:p>
          <a:p>
            <a:r>
              <a:rPr lang="en-US" dirty="0" smtClean="0"/>
              <a:t>Types of sensors and placement</a:t>
            </a:r>
          </a:p>
          <a:p>
            <a:r>
              <a:rPr lang="en-US" dirty="0" smtClean="0"/>
              <a:t>Data overview (details: H Graber talk)</a:t>
            </a:r>
          </a:p>
          <a:p>
            <a:r>
              <a:rPr lang="en-US" dirty="0" smtClean="0"/>
              <a:t>Summary </a:t>
            </a:r>
          </a:p>
          <a:p>
            <a:r>
              <a:rPr lang="en-US" dirty="0" smtClean="0"/>
              <a:t>Contact information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600200"/>
            <a:ext cx="8382000" cy="409956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dirty="0" smtClean="0"/>
              <a:t>University of Miami</a:t>
            </a:r>
          </a:p>
          <a:p>
            <a:pPr algn="ctr">
              <a:buNone/>
            </a:pPr>
            <a:r>
              <a:rPr lang="en-US" dirty="0" err="1" smtClean="0"/>
              <a:t>RSMAS</a:t>
            </a:r>
            <a:r>
              <a:rPr lang="en-US" dirty="0" smtClean="0"/>
              <a:t>-AMP</a:t>
            </a:r>
          </a:p>
          <a:p>
            <a:pPr algn="ctr">
              <a:buNone/>
            </a:pPr>
            <a:r>
              <a:rPr lang="en-US" dirty="0" smtClean="0"/>
              <a:t>4600 Rickenbacker </a:t>
            </a:r>
            <a:r>
              <a:rPr lang="en-US" dirty="0" err="1" smtClean="0"/>
              <a:t>Cswy</a:t>
            </a:r>
            <a:endParaRPr lang="en-US" dirty="0" smtClean="0"/>
          </a:p>
          <a:p>
            <a:pPr algn="ctr">
              <a:buNone/>
            </a:pPr>
            <a:r>
              <a:rPr lang="en-US" dirty="0" smtClean="0"/>
              <a:t>Miami, FL 33149</a:t>
            </a:r>
          </a:p>
          <a:p>
            <a:pPr algn="ctr">
              <a:buNone/>
            </a:pPr>
            <a:r>
              <a:rPr lang="en-US" dirty="0" smtClean="0">
                <a:hlinkClick r:id="rId2"/>
              </a:rPr>
              <a:t>http://www.rsmas.miami.edu</a:t>
            </a:r>
            <a:r>
              <a:rPr lang="en-US" dirty="0" smtClean="0"/>
              <a:t> 305-421-xxxx</a:t>
            </a:r>
          </a:p>
          <a:p>
            <a:pPr algn="ctr">
              <a:buNone/>
            </a:pPr>
            <a:r>
              <a:rPr lang="en-US" dirty="0" smtClean="0"/>
              <a:t>Email: xxxx@rsmas.miami.edu</a:t>
            </a:r>
          </a:p>
          <a:p>
            <a:pPr algn="ctr">
              <a:buNone/>
            </a:pPr>
            <a:r>
              <a:rPr lang="en-US" dirty="0" smtClean="0"/>
              <a:t>Dr. Neil J Williams </a:t>
            </a:r>
            <a:r>
              <a:rPr lang="en-US" dirty="0" err="1" smtClean="0">
                <a:hlinkClick r:id="rId3"/>
              </a:rPr>
              <a:t>nwilliams</a:t>
            </a:r>
            <a:r>
              <a:rPr lang="en-US" dirty="0" smtClean="0">
                <a:hlinkClick r:id="rId3"/>
              </a:rPr>
              <a:t>@</a:t>
            </a:r>
            <a:r>
              <a:rPr lang="en-US" dirty="0" smtClean="0"/>
              <a:t> x4656</a:t>
            </a:r>
          </a:p>
          <a:p>
            <a:pPr algn="ctr">
              <a:buNone/>
            </a:pPr>
            <a:r>
              <a:rPr lang="en-US" dirty="0" smtClean="0"/>
              <a:t>Dr. Hans C Graber </a:t>
            </a:r>
            <a:r>
              <a:rPr lang="en-US" dirty="0" err="1" smtClean="0">
                <a:hlinkClick r:id="rId4"/>
              </a:rPr>
              <a:t>hgraber</a:t>
            </a:r>
            <a:r>
              <a:rPr lang="en-US" dirty="0" smtClean="0">
                <a:hlinkClick r:id="rId4"/>
              </a:rPr>
              <a:t>@</a:t>
            </a:r>
            <a:r>
              <a:rPr lang="en-US" dirty="0" smtClean="0"/>
              <a:t> x4952</a:t>
            </a:r>
          </a:p>
          <a:p>
            <a:pPr algn="ctr">
              <a:buNone/>
            </a:pPr>
            <a:r>
              <a:rPr lang="en-US" dirty="0" smtClean="0"/>
              <a:t>Dr. William M </a:t>
            </a:r>
            <a:r>
              <a:rPr lang="en-US" dirty="0" err="1" smtClean="0"/>
              <a:t>Drennan</a:t>
            </a:r>
            <a:r>
              <a:rPr lang="en-US" dirty="0" smtClean="0"/>
              <a:t> </a:t>
            </a:r>
            <a:r>
              <a:rPr lang="en-US" dirty="0" err="1" smtClean="0">
                <a:hlinkClick r:id="rId5"/>
              </a:rPr>
              <a:t>wdrennan</a:t>
            </a:r>
            <a:r>
              <a:rPr lang="en-US" dirty="0" smtClean="0">
                <a:hlinkClick r:id="rId5"/>
              </a:rPr>
              <a:t>@</a:t>
            </a:r>
            <a:r>
              <a:rPr lang="en-US" dirty="0" smtClean="0"/>
              <a:t> x4798</a:t>
            </a:r>
          </a:p>
          <a:p>
            <a:pPr algn="ctr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Williams et al, </a:t>
            </a:r>
            <a:r>
              <a:rPr lang="en-US" dirty="0" err="1" smtClean="0"/>
              <a:t>ITOP</a:t>
            </a:r>
            <a:r>
              <a:rPr lang="en-US" dirty="0" smtClean="0"/>
              <a:t> Meeting, Santa Fe, 16-20 May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Typhoon Season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Tracks	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 smtClean="0"/>
              <a:t>Calendar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Content Placeholder 10"/>
          <p:cNvPicPr>
            <a:picLocks noGrp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209800"/>
            <a:ext cx="4270375" cy="355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514601"/>
            <a:ext cx="34290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133600" y="55626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Sources: U Wisconsin, Madison and </a:t>
            </a:r>
            <a:r>
              <a:rPr lang="en-US" dirty="0" smtClean="0">
                <a:hlinkClick r:id="rId4"/>
              </a:rPr>
              <a:t>http://agora.ex.nii.ac.jp/digital-typhoon/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31424"/>
            <a:ext cx="7391400" cy="426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and Relevant Storms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Locations and Storm Tracks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57400" y="5791200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 </a:t>
            </a:r>
            <a:r>
              <a:rPr lang="en-US" dirty="0" err="1" smtClean="0"/>
              <a:t>kml’s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http://www.nrlmry.navy.mil/tc-bin/tc_home2.cgi</a:t>
            </a: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19200"/>
            <a:ext cx="6858000" cy="420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581400" y="1828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Fanapi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4267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Megi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86400" y="182880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Chaba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95600" y="3581400"/>
            <a:ext cx="161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19.6 N, 127.3E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895600" y="2667000"/>
            <a:ext cx="1614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21.2 N, 127.0E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Extreme Air-Sea Interaction (EASI) Buoy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r>
              <a:rPr lang="en-US" dirty="0" smtClean="0"/>
              <a:t>16000 lbs (7200kg) in air (18000 lbs , 8100 kg buoyant)</a:t>
            </a:r>
          </a:p>
          <a:p>
            <a:r>
              <a:rPr lang="en-US" dirty="0" smtClean="0"/>
              <a:t>20 ft (6 m)x 10 ft (3 m) x 26 ft (8 m) with masts</a:t>
            </a:r>
          </a:p>
          <a:p>
            <a:r>
              <a:rPr lang="en-US" dirty="0" smtClean="0"/>
              <a:t>Dual redundant data and sensor systems</a:t>
            </a:r>
          </a:p>
          <a:p>
            <a:r>
              <a:rPr lang="en-US" dirty="0" smtClean="0"/>
              <a:t>Argos and Iridium telemetry (new for 2010)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" name="Content Placeholder 9" descr="EASI 601South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24448" y="1600200"/>
            <a:ext cx="268610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Air-Sea Interaction Spar (</a:t>
            </a:r>
            <a:r>
              <a:rPr lang="en-US" dirty="0" err="1" smtClean="0"/>
              <a:t>ASIS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9623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3300 lbs (1500 kg), 40 ft (12 m) x 8 ft (2.4 m </a:t>
            </a:r>
            <a:r>
              <a:rPr lang="en-US" dirty="0" err="1" smtClean="0"/>
              <a:t>diam</a:t>
            </a:r>
            <a:r>
              <a:rPr lang="en-US" dirty="0" smtClean="0"/>
              <a:t>) approx.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ITOP</a:t>
            </a:r>
            <a:r>
              <a:rPr lang="en-US" dirty="0" smtClean="0"/>
              <a:t>, primarily a directional wave measurement buoy, but instrumented with other sensors including wind, DO, temperature, and current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3252" y="1600200"/>
            <a:ext cx="314849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EASI-</a:t>
            </a:r>
            <a:r>
              <a:rPr lang="en-US" dirty="0" err="1" smtClean="0"/>
              <a:t>ASIS</a:t>
            </a:r>
            <a:r>
              <a:rPr lang="en-US" dirty="0" smtClean="0"/>
              <a:t> Moorings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91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5600 m water depth</a:t>
            </a:r>
          </a:p>
          <a:p>
            <a:r>
              <a:rPr lang="en-US" dirty="0" smtClean="0"/>
              <a:t>EASI acts as tether buoy for </a:t>
            </a:r>
            <a:r>
              <a:rPr lang="en-US" dirty="0" err="1" smtClean="0"/>
              <a:t>ASIS</a:t>
            </a:r>
            <a:endParaRPr lang="en-US" dirty="0" smtClean="0"/>
          </a:p>
          <a:p>
            <a:r>
              <a:rPr lang="en-US" dirty="0" smtClean="0"/>
              <a:t>Inverse </a:t>
            </a:r>
            <a:r>
              <a:rPr lang="en-US" dirty="0" err="1" smtClean="0"/>
              <a:t>catenary</a:t>
            </a:r>
            <a:r>
              <a:rPr lang="en-US" dirty="0" smtClean="0"/>
              <a:t> mooring with 1-1/2 in chain, 2000 m wire rope (7/16”, 3/8”), 5000 m synthetic (1” nylon, 1.1” poly)</a:t>
            </a:r>
          </a:p>
          <a:p>
            <a:r>
              <a:rPr lang="en-US" dirty="0" smtClean="0"/>
              <a:t>Upper 500 m instrumented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8412" y="1600200"/>
            <a:ext cx="35381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EASI-</a:t>
            </a:r>
            <a:r>
              <a:rPr lang="en-US" dirty="0" err="1" smtClean="0"/>
              <a:t>ASIS</a:t>
            </a:r>
            <a:r>
              <a:rPr lang="en-US" dirty="0" smtClean="0"/>
              <a:t> tethered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Williams et al, ITOP Meeting, Santa Fe, 16-20 May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6EB89-83FD-41C9-BAC8-B0ADC6D803D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90029"/>
            <a:ext cx="6677024" cy="380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3651</TotalTime>
  <Words>1026</Words>
  <Application>Microsoft Office PowerPoint</Application>
  <PresentationFormat>On-screen Show (4:3)</PresentationFormat>
  <Paragraphs>141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Apex</vt:lpstr>
      <vt:lpstr>Overview of the ITOP 2010 Measurements from the UM ASIS and EASI Buoys </vt:lpstr>
      <vt:lpstr>Outline</vt:lpstr>
      <vt:lpstr>2010 Typhoon Season</vt:lpstr>
      <vt:lpstr>Timeline and Relevant Storms</vt:lpstr>
      <vt:lpstr>Locations and Storm Tracks</vt:lpstr>
      <vt:lpstr>Extreme Air-Sea Interaction (EASI) Buoy</vt:lpstr>
      <vt:lpstr>Air-Sea Interaction Spar (ASIS)</vt:lpstr>
      <vt:lpstr>EASI-ASIS Moorings</vt:lpstr>
      <vt:lpstr>EASI-ASIS tethered</vt:lpstr>
      <vt:lpstr>EASI Instrumentation</vt:lpstr>
      <vt:lpstr>EASI Sensors</vt:lpstr>
      <vt:lpstr>EASI Sensors (cont)</vt:lpstr>
      <vt:lpstr>ASIS Instrumentation</vt:lpstr>
      <vt:lpstr>ASIS Sensors</vt:lpstr>
      <vt:lpstr>ASIS Sensors (cont)</vt:lpstr>
      <vt:lpstr>Data Overview </vt:lpstr>
      <vt:lpstr>SIO Wave Buoy deployment</vt:lpstr>
      <vt:lpstr>Summary</vt:lpstr>
      <vt:lpstr>Many Thanks to  </vt:lpstr>
      <vt:lpstr>Contact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Neil J Williams</dc:creator>
  <cp:lastModifiedBy>Dr. Neil J Williams</cp:lastModifiedBy>
  <cp:revision>111</cp:revision>
  <dcterms:created xsi:type="dcterms:W3CDTF">2011-05-04T19:15:52Z</dcterms:created>
  <dcterms:modified xsi:type="dcterms:W3CDTF">2011-05-17T05:20:00Z</dcterms:modified>
</cp:coreProperties>
</file>