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85" r:id="rId1"/>
  </p:sldMasterIdLst>
  <p:notesMasterIdLst>
    <p:notesMasterId r:id="rId63"/>
  </p:notesMasterIdLst>
  <p:sldIdLst>
    <p:sldId id="256" r:id="rId2"/>
    <p:sldId id="261" r:id="rId3"/>
    <p:sldId id="314"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318" r:id="rId21"/>
    <p:sldId id="319" r:id="rId22"/>
    <p:sldId id="320" r:id="rId23"/>
    <p:sldId id="286" r:id="rId24"/>
    <p:sldId id="287" r:id="rId25"/>
    <p:sldId id="288" r:id="rId26"/>
    <p:sldId id="289" r:id="rId27"/>
    <p:sldId id="291" r:id="rId28"/>
    <p:sldId id="292" r:id="rId29"/>
    <p:sldId id="293" r:id="rId30"/>
    <p:sldId id="294" r:id="rId31"/>
    <p:sldId id="295" r:id="rId32"/>
    <p:sldId id="325" r:id="rId33"/>
    <p:sldId id="263" r:id="rId34"/>
    <p:sldId id="262" r:id="rId35"/>
    <p:sldId id="297" r:id="rId36"/>
    <p:sldId id="323" r:id="rId37"/>
    <p:sldId id="296"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26" r:id="rId53"/>
    <p:sldId id="327" r:id="rId54"/>
    <p:sldId id="264" r:id="rId55"/>
    <p:sldId id="313" r:id="rId56"/>
    <p:sldId id="328" r:id="rId57"/>
    <p:sldId id="265" r:id="rId58"/>
    <p:sldId id="329" r:id="rId59"/>
    <p:sldId id="322" r:id="rId60"/>
    <p:sldId id="321" r:id="rId61"/>
    <p:sldId id="268"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0750" autoAdjust="0"/>
    <p:restoredTop sz="92050" autoAdjust="0"/>
  </p:normalViewPr>
  <p:slideViewPr>
    <p:cSldViewPr snapToGrid="0" snapToObjects="1">
      <p:cViewPr varScale="1">
        <p:scale>
          <a:sx n="102" d="100"/>
          <a:sy n="102" d="100"/>
        </p:scale>
        <p:origin x="-130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C64C67-A0E6-6C4D-9771-9AF859955182}" type="datetimeFigureOut">
              <a:rPr lang="en-US" smtClean="0"/>
              <a:pPr/>
              <a:t>5/16/11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11C403-D6DA-9742-8020-6E3D1EB93CD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Jim Price</a:t>
            </a:r>
            <a:r>
              <a:rPr lang="en-US" baseline="0" dirty="0" smtClean="0"/>
              <a:t> estimated that the SST on the wake warmed with an </a:t>
            </a:r>
            <a:r>
              <a:rPr lang="en-US" baseline="0" dirty="0" err="1" smtClean="0"/>
              <a:t>e</a:t>
            </a:r>
            <a:r>
              <a:rPr lang="en-US" baseline="0" dirty="0" smtClean="0"/>
              <a:t>-folding time of approximately 6 and a half days.</a:t>
            </a:r>
          </a:p>
          <a:p>
            <a:endParaRPr lang="en-US" dirty="0"/>
          </a:p>
        </p:txBody>
      </p:sp>
      <p:sp>
        <p:nvSpPr>
          <p:cNvPr id="4" name="Slide Number Placeholder 3"/>
          <p:cNvSpPr>
            <a:spLocks noGrp="1"/>
          </p:cNvSpPr>
          <p:nvPr>
            <p:ph type="sldNum" sz="quarter" idx="10"/>
          </p:nvPr>
        </p:nvSpPr>
        <p:spPr/>
        <p:txBody>
          <a:bodyPr/>
          <a:lstStyle/>
          <a:p>
            <a:fld id="{3611C403-D6DA-9742-8020-6E3D1EB93CD4}"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far, I have work on the first 5 of these data sets, though I will primarily focus on EM-APEX observations during this talk.</a:t>
            </a:r>
            <a:endParaRPr lang="en-US" dirty="0"/>
          </a:p>
        </p:txBody>
      </p:sp>
      <p:sp>
        <p:nvSpPr>
          <p:cNvPr id="4" name="Slide Number Placeholder 3"/>
          <p:cNvSpPr>
            <a:spLocks noGrp="1"/>
          </p:cNvSpPr>
          <p:nvPr>
            <p:ph type="sldNum" sz="quarter" idx="10"/>
          </p:nvPr>
        </p:nvSpPr>
        <p:spPr/>
        <p:txBody>
          <a:bodyPr/>
          <a:lstStyle/>
          <a:p>
            <a:fld id="{3611C403-D6DA-9742-8020-6E3D1EB93CD4}"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are the two floats that were in the strongest part of the wake. We can see that the ‘wake’ water that was formed was around 26.5 degrees and mostly contained between the 22.5 and 23 kg/m^3 potential density anomaly contours. You can see at the end of the time series, the temperature profile is still much different from what it was pre-Fanapi.</a:t>
            </a:r>
            <a:endParaRPr lang="en-US" dirty="0"/>
          </a:p>
        </p:txBody>
      </p:sp>
      <p:sp>
        <p:nvSpPr>
          <p:cNvPr id="4" name="Slide Number Placeholder 3"/>
          <p:cNvSpPr>
            <a:spLocks noGrp="1"/>
          </p:cNvSpPr>
          <p:nvPr>
            <p:ph type="sldNum" sz="quarter" idx="10"/>
          </p:nvPr>
        </p:nvSpPr>
        <p:spPr/>
        <p:txBody>
          <a:bodyPr/>
          <a:lstStyle/>
          <a:p>
            <a:fld id="{3611C403-D6DA-9742-8020-6E3D1EB93CD4}"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BD0A68-416B-4244-A28E-C61A7929190E}" type="datetimeFigureOut">
              <a:rPr lang="en-US" smtClean="0"/>
              <a:pPr/>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D0A68-416B-4244-A28E-C61A7929190E}" type="datetimeFigureOut">
              <a:rPr lang="en-US" smtClean="0"/>
              <a:pPr/>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D0A68-416B-4244-A28E-C61A7929190E}" type="datetimeFigureOut">
              <a:rPr lang="en-US" smtClean="0"/>
              <a:pPr/>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D0A68-416B-4244-A28E-C61A7929190E}" type="datetimeFigureOut">
              <a:rPr lang="en-US" smtClean="0"/>
              <a:pPr/>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BD0A68-416B-4244-A28E-C61A7929190E}" type="datetimeFigureOut">
              <a:rPr lang="en-US" smtClean="0"/>
              <a:pPr/>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BD0A68-416B-4244-A28E-C61A7929190E}" type="datetimeFigureOut">
              <a:rPr lang="en-US" smtClean="0"/>
              <a:pPr/>
              <a:t>5/16/11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BD0A68-416B-4244-A28E-C61A7929190E}" type="datetimeFigureOut">
              <a:rPr lang="en-US" smtClean="0"/>
              <a:pPr/>
              <a:t>5/16/11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BD0A68-416B-4244-A28E-C61A7929190E}" type="datetimeFigureOut">
              <a:rPr lang="en-US" smtClean="0"/>
              <a:pPr/>
              <a:t>5/16/11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BD0A68-416B-4244-A28E-C61A7929190E}" type="datetimeFigureOut">
              <a:rPr lang="en-US" smtClean="0"/>
              <a:pPr/>
              <a:t>5/16/11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D0A68-416B-4244-A28E-C61A7929190E}" type="datetimeFigureOut">
              <a:rPr lang="en-US" smtClean="0"/>
              <a:pPr/>
              <a:t>5/16/11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D0A68-416B-4244-A28E-C61A7929190E}" type="datetimeFigureOut">
              <a:rPr lang="en-US" smtClean="0"/>
              <a:pPr/>
              <a:t>5/16/11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6D4F6-2763-DD49-85FC-E54FD3B7976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D0A68-416B-4244-A28E-C61A7929190E}" type="datetimeFigureOut">
              <a:rPr lang="en-US" smtClean="0"/>
              <a:pPr/>
              <a:t>5/16/11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6D4F6-2763-DD49-85FC-E54FD3B7976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tiff"/></Relationships>
</file>

<file path=ppt/slides/_rels/slide61.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57.png"/><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153018" y="1671903"/>
            <a:ext cx="4876800" cy="3657600"/>
          </a:xfrm>
          <a:prstGeom prst="rect">
            <a:avLst/>
          </a:prstGeom>
        </p:spPr>
      </p:pic>
      <p:sp>
        <p:nvSpPr>
          <p:cNvPr id="2" name="Title 1"/>
          <p:cNvSpPr>
            <a:spLocks noGrp="1"/>
          </p:cNvSpPr>
          <p:nvPr>
            <p:ph type="ctrTitle"/>
          </p:nvPr>
        </p:nvSpPr>
        <p:spPr>
          <a:xfrm>
            <a:off x="685800" y="198558"/>
            <a:ext cx="7772400" cy="1470025"/>
          </a:xfrm>
        </p:spPr>
        <p:txBody>
          <a:bodyPr>
            <a:normAutofit/>
          </a:bodyPr>
          <a:lstStyle/>
          <a:p>
            <a:r>
              <a:rPr lang="en-US" dirty="0" smtClean="0"/>
              <a:t>Uncovering the Wake </a:t>
            </a:r>
            <a:br>
              <a:rPr lang="en-US" dirty="0" smtClean="0"/>
            </a:br>
            <a:r>
              <a:rPr lang="en-US" dirty="0" smtClean="0"/>
              <a:t>of Typhoon Fanapi</a:t>
            </a:r>
            <a:endParaRPr lang="en-US" dirty="0"/>
          </a:p>
        </p:txBody>
      </p:sp>
      <p:sp>
        <p:nvSpPr>
          <p:cNvPr id="3" name="Subtitle 2"/>
          <p:cNvSpPr>
            <a:spLocks noGrp="1"/>
          </p:cNvSpPr>
          <p:nvPr>
            <p:ph type="subTitle" idx="1"/>
          </p:nvPr>
        </p:nvSpPr>
        <p:spPr>
          <a:xfrm>
            <a:off x="1371600" y="5329503"/>
            <a:ext cx="6400800" cy="1528497"/>
          </a:xfrm>
        </p:spPr>
        <p:txBody>
          <a:bodyPr>
            <a:normAutofit fontScale="70000" lnSpcReduction="20000"/>
          </a:bodyPr>
          <a:lstStyle/>
          <a:p>
            <a:r>
              <a:rPr lang="en-US" dirty="0" smtClean="0"/>
              <a:t>Rosalinda Fortier, E. </a:t>
            </a:r>
            <a:r>
              <a:rPr lang="en-US" dirty="0" err="1" smtClean="0"/>
              <a:t>D’Asaro</a:t>
            </a:r>
            <a:r>
              <a:rPr lang="en-US" dirty="0" smtClean="0"/>
              <a:t>, R.-C. Lien, J. Price, L. </a:t>
            </a:r>
            <a:r>
              <a:rPr lang="en-US" dirty="0" err="1" smtClean="0"/>
              <a:t>Centurioni</a:t>
            </a:r>
            <a:r>
              <a:rPr lang="en-US" dirty="0" smtClean="0"/>
              <a:t>, J. </a:t>
            </a:r>
            <a:r>
              <a:rPr lang="en-US" dirty="0" err="1" smtClean="0"/>
              <a:t>Morzel</a:t>
            </a:r>
            <a:r>
              <a:rPr lang="en-US" dirty="0" smtClean="0"/>
              <a:t>, P. </a:t>
            </a:r>
            <a:r>
              <a:rPr lang="en-US" dirty="0" err="1" smtClean="0"/>
              <a:t>Niiler</a:t>
            </a:r>
            <a:r>
              <a:rPr lang="en-US" dirty="0" smtClean="0"/>
              <a:t>, </a:t>
            </a:r>
            <a:r>
              <a:rPr lang="en-US" dirty="0" smtClean="0"/>
              <a:t>L. </a:t>
            </a:r>
            <a:r>
              <a:rPr lang="en-US" dirty="0" err="1" smtClean="0"/>
              <a:t>Rainville</a:t>
            </a:r>
            <a:r>
              <a:rPr lang="en-US" dirty="0" smtClean="0"/>
              <a:t>, T. </a:t>
            </a:r>
            <a:r>
              <a:rPr lang="en-US" dirty="0" smtClean="0"/>
              <a:t>Sanford</a:t>
            </a:r>
            <a:endParaRPr lang="en-US" dirty="0" smtClean="0"/>
          </a:p>
          <a:p>
            <a:r>
              <a:rPr lang="en-US" dirty="0" smtClean="0"/>
              <a:t>17 </a:t>
            </a:r>
            <a:r>
              <a:rPr lang="en-US" dirty="0" smtClean="0"/>
              <a:t>May </a:t>
            </a:r>
            <a:r>
              <a:rPr lang="en-US" dirty="0" smtClean="0"/>
              <a:t>2011</a:t>
            </a:r>
          </a:p>
          <a:p>
            <a:r>
              <a:rPr lang="en-US" dirty="0" smtClean="0"/>
              <a:t>ITOP Meeting, Santa Fe</a:t>
            </a:r>
            <a:endParaRPr lang="en-US" dirty="0" smtClean="0"/>
          </a:p>
        </p:txBody>
      </p:sp>
      <p:pic>
        <p:nvPicPr>
          <p:cNvPr id="6" name="Picture 5" descr="Screen shot 2011-05-17 at 2.45.52 AM.png"/>
          <p:cNvPicPr>
            <a:picLocks noChangeAspect="1"/>
          </p:cNvPicPr>
          <p:nvPr/>
        </p:nvPicPr>
        <p:blipFill>
          <a:blip r:embed="rId3"/>
          <a:stretch>
            <a:fillRect/>
          </a:stretch>
        </p:blipFill>
        <p:spPr>
          <a:xfrm>
            <a:off x="7123843" y="5902300"/>
            <a:ext cx="2020157" cy="933706"/>
          </a:xfrm>
          <a:prstGeom prst="rect">
            <a:avLst/>
          </a:prstGeom>
        </p:spPr>
      </p:pic>
      <p:pic>
        <p:nvPicPr>
          <p:cNvPr id="7" name="Picture 6" descr="Screen shot 2011-05-17 at 2.50.44 AM.png"/>
          <p:cNvPicPr>
            <a:picLocks noChangeAspect="1"/>
          </p:cNvPicPr>
          <p:nvPr/>
        </p:nvPicPr>
        <p:blipFill>
          <a:blip r:embed="rId4"/>
          <a:stretch>
            <a:fillRect/>
          </a:stretch>
        </p:blipFill>
        <p:spPr>
          <a:xfrm>
            <a:off x="1" y="5638800"/>
            <a:ext cx="1283709" cy="1219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13 Sep 2010 (yd </a:t>
            </a:r>
            <a:r>
              <a:rPr lang="en-US" sz="3200" dirty="0" smtClean="0"/>
              <a:t>256</a:t>
            </a:r>
            <a:r>
              <a:rPr lang="en-US" sz="3200" dirty="0" smtClean="0"/>
              <a:t> UTC</a:t>
            </a:r>
            <a:r>
              <a:rPr lang="en-US" sz="3200" dirty="0" smtClean="0"/>
              <a:t>)</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708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14 Sep 2010 (yd </a:t>
            </a:r>
            <a:r>
              <a:rPr lang="en-US" sz="3200" dirty="0" smtClean="0"/>
              <a:t>257</a:t>
            </a:r>
            <a:r>
              <a:rPr lang="en-US" sz="3200" dirty="0" smtClean="0"/>
              <a:t> UTC</a:t>
            </a:r>
            <a:r>
              <a:rPr lang="en-US" sz="3200" dirty="0" smtClean="0"/>
              <a:t>)</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4732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15 Sep 2010 (yd </a:t>
            </a:r>
            <a:r>
              <a:rPr lang="en-US" sz="3200" dirty="0" smtClean="0"/>
              <a:t>258 UTC)</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07313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16 Sep 2010 (yd </a:t>
            </a:r>
            <a:r>
              <a:rPr lang="en-US" sz="3200" dirty="0" smtClean="0"/>
              <a:t>259</a:t>
            </a:r>
            <a:r>
              <a:rPr lang="en-US" sz="3200" dirty="0" smtClean="0"/>
              <a:t> UTC</a:t>
            </a:r>
            <a:r>
              <a:rPr lang="en-US" sz="3200" dirty="0" smtClean="0"/>
              <a:t>)</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1482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17 Sep 2010 (yd </a:t>
            </a:r>
            <a:r>
              <a:rPr lang="en-US" sz="3200" dirty="0" smtClean="0"/>
              <a:t>260</a:t>
            </a:r>
            <a:r>
              <a:rPr lang="en-US" sz="3200" dirty="0" smtClean="0"/>
              <a:t> UTC</a:t>
            </a:r>
            <a:r>
              <a:rPr lang="en-US" sz="3200" dirty="0" smtClean="0"/>
              <a:t>)</a:t>
            </a:r>
            <a:endParaRPr lang="en-US" sz="3200" dirty="0"/>
          </a:p>
        </p:txBody>
      </p:sp>
      <p:sp>
        <p:nvSpPr>
          <p:cNvPr id="4" name="TextBox 3"/>
          <p:cNvSpPr txBox="1"/>
          <p:nvPr/>
        </p:nvSpPr>
        <p:spPr>
          <a:xfrm>
            <a:off x="5354105" y="4694446"/>
            <a:ext cx="1444363" cy="769441"/>
          </a:xfrm>
          <a:prstGeom prst="rect">
            <a:avLst/>
          </a:prstGeom>
          <a:noFill/>
        </p:spPr>
        <p:txBody>
          <a:bodyPr wrap="square" rtlCol="0">
            <a:spAutoFit/>
          </a:bodyPr>
          <a:lstStyle/>
          <a:p>
            <a:r>
              <a:rPr lang="en-US" sz="4400" dirty="0" smtClean="0"/>
              <a:t>Day 0</a:t>
            </a:r>
            <a:endParaRPr lang="en-US" sz="4400" dirty="0"/>
          </a:p>
        </p:txBody>
      </p:sp>
      <p:sp>
        <p:nvSpPr>
          <p:cNvPr id="5" name="TextBox 4"/>
          <p:cNvSpPr txBox="1"/>
          <p:nvPr/>
        </p:nvSpPr>
        <p:spPr>
          <a:xfrm>
            <a:off x="1780049" y="6172200"/>
            <a:ext cx="5950162" cy="369332"/>
          </a:xfrm>
          <a:prstGeom prst="rect">
            <a:avLst/>
          </a:prstGeom>
          <a:noFill/>
        </p:spPr>
        <p:txBody>
          <a:bodyPr wrap="square" rtlCol="0">
            <a:spAutoFit/>
          </a:bodyPr>
          <a:lstStyle/>
          <a:p>
            <a:r>
              <a:rPr lang="en-US" dirty="0" smtClean="0"/>
              <a:t>This is the day of the first deployment flight… call it Day 0</a:t>
            </a:r>
            <a:endParaRPr lang="en-US" dirty="0"/>
          </a:p>
        </p:txBody>
      </p:sp>
      <p:cxnSp>
        <p:nvCxnSpPr>
          <p:cNvPr id="7" name="Straight Connector 6"/>
          <p:cNvCxnSpPr/>
          <p:nvPr/>
        </p:nvCxnSpPr>
        <p:spPr>
          <a:xfrm rot="5400000">
            <a:off x="5409124" y="2871231"/>
            <a:ext cx="750056" cy="588003"/>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92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18 Sep 2010 (yd </a:t>
            </a:r>
            <a:r>
              <a:rPr lang="en-US" sz="3200" dirty="0" smtClean="0"/>
              <a:t>261</a:t>
            </a:r>
            <a:r>
              <a:rPr lang="en-US" sz="3200" dirty="0" smtClean="0"/>
              <a:t> UTC</a:t>
            </a:r>
            <a:r>
              <a:rPr lang="en-US" sz="3200" dirty="0" smtClean="0"/>
              <a:t>)</a:t>
            </a:r>
            <a:endParaRPr lang="en-US" sz="3200" dirty="0"/>
          </a:p>
        </p:txBody>
      </p:sp>
      <p:sp>
        <p:nvSpPr>
          <p:cNvPr id="4" name="TextBox 3"/>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1</a:t>
            </a:r>
            <a:endParaRPr lang="en-US" sz="4400" dirty="0"/>
          </a:p>
        </p:txBody>
      </p:sp>
      <p:sp>
        <p:nvSpPr>
          <p:cNvPr id="5" name="TextBox 4"/>
          <p:cNvSpPr txBox="1"/>
          <p:nvPr/>
        </p:nvSpPr>
        <p:spPr>
          <a:xfrm>
            <a:off x="5807437" y="2574909"/>
            <a:ext cx="1502065" cy="584776"/>
          </a:xfrm>
          <a:prstGeom prst="rect">
            <a:avLst/>
          </a:prstGeom>
          <a:noFill/>
        </p:spPr>
        <p:txBody>
          <a:bodyPr wrap="square" rtlCol="0">
            <a:spAutoFit/>
          </a:bodyPr>
          <a:lstStyle/>
          <a:p>
            <a:r>
              <a:rPr lang="en-US" sz="3200" dirty="0" smtClean="0">
                <a:solidFill>
                  <a:schemeClr val="bg1"/>
                </a:solidFill>
              </a:rPr>
              <a:t>~26.5°C</a:t>
            </a:r>
            <a:endParaRPr lang="en-US" sz="3200"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05800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19 Sep 2010 (yd </a:t>
            </a:r>
            <a:r>
              <a:rPr lang="en-US" sz="3200" dirty="0" smtClean="0"/>
              <a:t>262</a:t>
            </a:r>
            <a:r>
              <a:rPr lang="en-US" sz="3200" dirty="0" smtClean="0"/>
              <a:t> </a:t>
            </a:r>
            <a:r>
              <a:rPr lang="en-US" sz="3200" dirty="0" smtClean="0"/>
              <a:t>U</a:t>
            </a:r>
            <a:r>
              <a:rPr lang="en-US" sz="3200" dirty="0" smtClean="0"/>
              <a:t>TC</a:t>
            </a:r>
            <a:r>
              <a:rPr lang="en-US" sz="3200" dirty="0" smtClean="0"/>
              <a:t>)</a:t>
            </a:r>
            <a:endParaRPr lang="en-US" sz="3200" dirty="0"/>
          </a:p>
        </p:txBody>
      </p:sp>
      <p:sp>
        <p:nvSpPr>
          <p:cNvPr id="4" name="TextBox 3"/>
          <p:cNvSpPr txBox="1"/>
          <p:nvPr/>
        </p:nvSpPr>
        <p:spPr>
          <a:xfrm>
            <a:off x="5354104" y="4694446"/>
            <a:ext cx="1444363" cy="769441"/>
          </a:xfrm>
          <a:prstGeom prst="rect">
            <a:avLst/>
          </a:prstGeom>
          <a:noFill/>
        </p:spPr>
        <p:txBody>
          <a:bodyPr wrap="square" rtlCol="0">
            <a:spAutoFit/>
          </a:bodyPr>
          <a:lstStyle/>
          <a:p>
            <a:r>
              <a:rPr lang="en-US" sz="4400" dirty="0" smtClean="0"/>
              <a:t>Day</a:t>
            </a:r>
            <a:r>
              <a:rPr lang="en-US" sz="4400" dirty="0" smtClean="0"/>
              <a:t> 2</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66743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20 Sep 2010 (yd </a:t>
            </a:r>
            <a:r>
              <a:rPr lang="en-US" sz="3200" dirty="0" smtClean="0"/>
              <a:t>263</a:t>
            </a:r>
            <a:r>
              <a:rPr lang="en-US" sz="3200" dirty="0" smtClean="0"/>
              <a:t> UTC</a:t>
            </a:r>
            <a:r>
              <a:rPr lang="en-US" sz="3200" dirty="0" smtClean="0"/>
              <a:t>)</a:t>
            </a:r>
            <a:endParaRPr lang="en-US" sz="3200" dirty="0"/>
          </a:p>
        </p:txBody>
      </p:sp>
      <p:sp>
        <p:nvSpPr>
          <p:cNvPr id="4" name="TextBox 3"/>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3</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05499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21 Sep 2010 (yd </a:t>
            </a:r>
            <a:r>
              <a:rPr lang="en-US" sz="3200" dirty="0" smtClean="0"/>
              <a:t>264</a:t>
            </a:r>
            <a:r>
              <a:rPr lang="en-US" sz="3200" dirty="0" smtClean="0"/>
              <a:t> UTC</a:t>
            </a:r>
            <a:r>
              <a:rPr lang="en-US" sz="3200" dirty="0" smtClean="0"/>
              <a:t>)</a:t>
            </a:r>
            <a:endParaRPr lang="en-US" sz="3200" dirty="0"/>
          </a:p>
        </p:txBody>
      </p:sp>
      <p:sp>
        <p:nvSpPr>
          <p:cNvPr id="4" name="TextBox 3"/>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a:t>
            </a:r>
            <a:r>
              <a:rPr lang="en-US" sz="4400" dirty="0" smtClean="0"/>
              <a:t>4</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0024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22 Sep 2010 (yd </a:t>
            </a:r>
            <a:r>
              <a:rPr lang="en-US" sz="3200" dirty="0" smtClean="0"/>
              <a:t>265</a:t>
            </a:r>
            <a:r>
              <a:rPr lang="en-US" sz="3200" dirty="0" smtClean="0"/>
              <a:t> UTC</a:t>
            </a:r>
            <a:r>
              <a:rPr lang="en-US" sz="3200" dirty="0" smtClean="0"/>
              <a:t>)</a:t>
            </a:r>
            <a:endParaRPr lang="en-US" sz="3200" dirty="0"/>
          </a:p>
        </p:txBody>
      </p:sp>
      <p:sp>
        <p:nvSpPr>
          <p:cNvPr id="4" name="TextBox 3"/>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5</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0868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a:bodyPr>
          <a:lstStyle/>
          <a:p>
            <a:r>
              <a:rPr lang="en-US" dirty="0" smtClean="0"/>
              <a:t>More subsurface observations were made in the cold wake of Typhoon Fanapi than ever before in a tropical cyclone </a:t>
            </a:r>
          </a:p>
          <a:p>
            <a:r>
              <a:rPr lang="en-US" dirty="0" smtClean="0"/>
              <a:t>Satellite SST imagery suggests that the cold wake faded within a week of forming</a:t>
            </a:r>
          </a:p>
          <a:p>
            <a:r>
              <a:rPr lang="en-US" dirty="0" smtClean="0"/>
              <a:t>However, in situ observations show a ‘subsurface’ wake persists for at least 12 days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anapi_sst266.tif"/>
          <p:cNvPicPr>
            <a:picLocks noChangeAspect="1"/>
          </p:cNvPicPr>
          <p:nvPr/>
        </p:nvPicPr>
        <p:blipFill>
          <a:blip r:embed="rId2" cstate="print"/>
          <a:stretch>
            <a:fillRect/>
          </a:stretch>
        </p:blipFill>
        <p:spPr>
          <a:xfrm>
            <a:off x="914400" y="685800"/>
            <a:ext cx="7315200" cy="5486400"/>
          </a:xfrm>
          <a:prstGeom prst="rect">
            <a:avLst/>
          </a:prstGeom>
        </p:spPr>
      </p:pic>
      <p:sp>
        <p:nvSpPr>
          <p:cNvPr id="4" name="TextBox 3"/>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23 Sep 2010 (yd </a:t>
            </a:r>
            <a:r>
              <a:rPr lang="en-US" sz="3200" dirty="0" smtClean="0"/>
              <a:t>266</a:t>
            </a:r>
            <a:r>
              <a:rPr lang="en-US" sz="3200" dirty="0" smtClean="0"/>
              <a:t> UTC</a:t>
            </a:r>
            <a:r>
              <a:rPr lang="en-US" sz="3200" dirty="0" smtClean="0"/>
              <a:t>)</a:t>
            </a:r>
            <a:endParaRPr lang="en-US" sz="3200" dirty="0"/>
          </a:p>
        </p:txBody>
      </p:sp>
      <p:sp>
        <p:nvSpPr>
          <p:cNvPr id="5" name="TextBox 4"/>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6</a:t>
            </a:r>
            <a:endParaRPr lang="en-US" sz="4400"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1400868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anapi_sst267.tif"/>
          <p:cNvPicPr>
            <a:picLocks noChangeAspect="1"/>
          </p:cNvPicPr>
          <p:nvPr/>
        </p:nvPicPr>
        <p:blipFill>
          <a:blip r:embed="rId2" cstate="print"/>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24 Sep 2010 (yd </a:t>
            </a:r>
            <a:r>
              <a:rPr lang="en-US" sz="3200" dirty="0" smtClean="0"/>
              <a:t>267</a:t>
            </a:r>
            <a:r>
              <a:rPr lang="en-US" sz="3200" dirty="0" smtClean="0"/>
              <a:t> UTC</a:t>
            </a:r>
            <a:r>
              <a:rPr lang="en-US" sz="3200" dirty="0" smtClean="0"/>
              <a:t>)</a:t>
            </a:r>
            <a:endParaRPr lang="en-US" sz="3200" dirty="0"/>
          </a:p>
        </p:txBody>
      </p:sp>
      <p:sp>
        <p:nvSpPr>
          <p:cNvPr id="4" name="TextBox 3"/>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7</a:t>
            </a:r>
            <a:endParaRPr lang="en-US" sz="4400"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1400868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anapi_sst268.tif"/>
          <p:cNvPicPr>
            <a:picLocks noChangeAspect="1"/>
          </p:cNvPicPr>
          <p:nvPr/>
        </p:nvPicPr>
        <p:blipFill>
          <a:blip r:embed="rId2" cstate="print"/>
          <a:stretch>
            <a:fillRect/>
          </a:stretch>
        </p:blipFill>
        <p:spPr>
          <a:xfrm>
            <a:off x="914400" y="685800"/>
            <a:ext cx="7315200" cy="5486400"/>
          </a:xfrm>
          <a:prstGeom prst="rect">
            <a:avLst/>
          </a:prstGeom>
        </p:spPr>
      </p:pic>
      <p:sp>
        <p:nvSpPr>
          <p:cNvPr id="4" name="TextBox 3"/>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25 Sep 2010 (yd </a:t>
            </a:r>
            <a:r>
              <a:rPr lang="en-US" sz="3200" dirty="0" smtClean="0"/>
              <a:t>268</a:t>
            </a:r>
            <a:r>
              <a:rPr lang="en-US" sz="3200" dirty="0" smtClean="0"/>
              <a:t> UTC</a:t>
            </a:r>
            <a:r>
              <a:rPr lang="en-US" sz="3200" dirty="0" smtClean="0"/>
              <a:t>)</a:t>
            </a:r>
            <a:endParaRPr lang="en-US" sz="3200" dirty="0"/>
          </a:p>
        </p:txBody>
      </p:sp>
      <p:sp>
        <p:nvSpPr>
          <p:cNvPr id="5" name="TextBox 4"/>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8</a:t>
            </a:r>
            <a:endParaRPr lang="en-US" sz="4400"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1400868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pic>
        <p:nvPicPr>
          <p:cNvPr id="3" name="Picture 2"/>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pic>
        <p:nvPicPr>
          <p:cNvPr id="4" name="Picture 3"/>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5" name="TextBox 4"/>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26 Sep 2010 (yd </a:t>
            </a:r>
            <a:r>
              <a:rPr lang="en-US" sz="3200" dirty="0" smtClean="0"/>
              <a:t>269</a:t>
            </a:r>
            <a:r>
              <a:rPr lang="en-US" sz="3200" dirty="0" smtClean="0"/>
              <a:t> UTC</a:t>
            </a:r>
            <a:r>
              <a:rPr lang="en-US" sz="3200" dirty="0" smtClean="0"/>
              <a:t>)</a:t>
            </a:r>
            <a:endParaRPr lang="en-US" sz="3200" dirty="0"/>
          </a:p>
        </p:txBody>
      </p:sp>
      <p:sp>
        <p:nvSpPr>
          <p:cNvPr id="6" name="TextBox 5"/>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9</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9594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27 Sep 2010 (yd </a:t>
            </a:r>
            <a:r>
              <a:rPr lang="en-US" sz="3200" dirty="0" smtClean="0"/>
              <a:t>270 UTC)</a:t>
            </a:r>
            <a:endParaRPr lang="en-US" sz="3200" dirty="0"/>
          </a:p>
        </p:txBody>
      </p:sp>
      <p:sp>
        <p:nvSpPr>
          <p:cNvPr id="4" name="TextBox 3"/>
          <p:cNvSpPr txBox="1"/>
          <p:nvPr/>
        </p:nvSpPr>
        <p:spPr>
          <a:xfrm>
            <a:off x="5120141" y="4694446"/>
            <a:ext cx="1838332" cy="769441"/>
          </a:xfrm>
          <a:prstGeom prst="rect">
            <a:avLst/>
          </a:prstGeom>
          <a:noFill/>
        </p:spPr>
        <p:txBody>
          <a:bodyPr wrap="square" rtlCol="0">
            <a:spAutoFit/>
          </a:bodyPr>
          <a:lstStyle/>
          <a:p>
            <a:r>
              <a:rPr lang="en-US" sz="4400" dirty="0" smtClean="0"/>
              <a:t>Day</a:t>
            </a:r>
            <a:r>
              <a:rPr lang="en-US" sz="4400" dirty="0" smtClean="0"/>
              <a:t> 10</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7963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28 Sep 2010 (yd </a:t>
            </a:r>
            <a:r>
              <a:rPr lang="en-US" sz="3200" dirty="0" smtClean="0"/>
              <a:t>271</a:t>
            </a:r>
            <a:r>
              <a:rPr lang="en-US" sz="3200" dirty="0" smtClean="0"/>
              <a:t> UTC</a:t>
            </a:r>
            <a:r>
              <a:rPr lang="en-US" sz="3200" dirty="0" smtClean="0"/>
              <a:t>)</a:t>
            </a:r>
            <a:endParaRPr lang="en-US" sz="3200" dirty="0"/>
          </a:p>
        </p:txBody>
      </p:sp>
      <p:sp>
        <p:nvSpPr>
          <p:cNvPr id="4" name="TextBox 3"/>
          <p:cNvSpPr txBox="1"/>
          <p:nvPr/>
        </p:nvSpPr>
        <p:spPr>
          <a:xfrm>
            <a:off x="5125857" y="4694446"/>
            <a:ext cx="1892616" cy="769441"/>
          </a:xfrm>
          <a:prstGeom prst="rect">
            <a:avLst/>
          </a:prstGeom>
          <a:noFill/>
        </p:spPr>
        <p:txBody>
          <a:bodyPr wrap="square" rtlCol="0">
            <a:spAutoFit/>
          </a:bodyPr>
          <a:lstStyle/>
          <a:p>
            <a:r>
              <a:rPr lang="en-US" sz="4400" dirty="0" smtClean="0"/>
              <a:t>Day </a:t>
            </a:r>
            <a:r>
              <a:rPr lang="en-US" sz="4400" dirty="0" smtClean="0"/>
              <a:t>11</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5600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29 Sep 2010 (yd </a:t>
            </a:r>
            <a:r>
              <a:rPr lang="en-US" sz="3200" dirty="0" smtClean="0"/>
              <a:t>272</a:t>
            </a:r>
            <a:r>
              <a:rPr lang="en-US" sz="3200" dirty="0" smtClean="0"/>
              <a:t> UTC</a:t>
            </a:r>
            <a:r>
              <a:rPr lang="en-US" sz="3200" dirty="0" smtClean="0"/>
              <a:t>)</a:t>
            </a:r>
            <a:endParaRPr lang="en-US" sz="3200" dirty="0"/>
          </a:p>
        </p:txBody>
      </p:sp>
      <p:sp>
        <p:nvSpPr>
          <p:cNvPr id="5" name="TextBox 4"/>
          <p:cNvSpPr txBox="1"/>
          <p:nvPr/>
        </p:nvSpPr>
        <p:spPr>
          <a:xfrm>
            <a:off x="5125857" y="4694446"/>
            <a:ext cx="1892616" cy="769441"/>
          </a:xfrm>
          <a:prstGeom prst="rect">
            <a:avLst/>
          </a:prstGeom>
          <a:noFill/>
        </p:spPr>
        <p:txBody>
          <a:bodyPr wrap="square" rtlCol="0">
            <a:spAutoFit/>
          </a:bodyPr>
          <a:lstStyle/>
          <a:p>
            <a:r>
              <a:rPr lang="en-US" sz="4400" dirty="0" smtClean="0"/>
              <a:t>Day </a:t>
            </a:r>
            <a:r>
              <a:rPr lang="en-US" sz="4400" dirty="0" smtClean="0"/>
              <a:t>12</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1791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30 Sep 2010 (yd </a:t>
            </a:r>
            <a:r>
              <a:rPr lang="en-US" sz="3200" dirty="0" smtClean="0"/>
              <a:t>273</a:t>
            </a:r>
            <a:r>
              <a:rPr lang="en-US" sz="3200" dirty="0" smtClean="0"/>
              <a:t> UTC</a:t>
            </a:r>
            <a:r>
              <a:rPr lang="en-US" sz="3200" dirty="0" smtClean="0"/>
              <a:t>)</a:t>
            </a:r>
            <a:endParaRPr lang="en-US" sz="3200" dirty="0"/>
          </a:p>
        </p:txBody>
      </p:sp>
      <p:sp>
        <p:nvSpPr>
          <p:cNvPr id="5" name="TextBox 4"/>
          <p:cNvSpPr txBox="1"/>
          <p:nvPr/>
        </p:nvSpPr>
        <p:spPr>
          <a:xfrm>
            <a:off x="5125857" y="4694446"/>
            <a:ext cx="1892616" cy="769441"/>
          </a:xfrm>
          <a:prstGeom prst="rect">
            <a:avLst/>
          </a:prstGeom>
          <a:noFill/>
        </p:spPr>
        <p:txBody>
          <a:bodyPr wrap="square" rtlCol="0">
            <a:spAutoFit/>
          </a:bodyPr>
          <a:lstStyle/>
          <a:p>
            <a:r>
              <a:rPr lang="en-US" sz="4400" dirty="0" smtClean="0"/>
              <a:t>Day </a:t>
            </a:r>
            <a:r>
              <a:rPr lang="en-US" sz="4400" dirty="0" smtClean="0"/>
              <a:t>13</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49340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 Oct 2010 (yd </a:t>
            </a:r>
            <a:r>
              <a:rPr lang="en-US" sz="3200" dirty="0" smtClean="0"/>
              <a:t>274</a:t>
            </a:r>
            <a:r>
              <a:rPr lang="en-US" sz="3200" dirty="0" smtClean="0"/>
              <a:t> UTC</a:t>
            </a:r>
            <a:r>
              <a:rPr lang="en-US" sz="3200" dirty="0" smtClean="0"/>
              <a:t>)</a:t>
            </a:r>
            <a:endParaRPr lang="en-US" sz="3200" dirty="0"/>
          </a:p>
        </p:txBody>
      </p:sp>
      <p:sp>
        <p:nvSpPr>
          <p:cNvPr id="5" name="TextBox 4"/>
          <p:cNvSpPr txBox="1"/>
          <p:nvPr/>
        </p:nvSpPr>
        <p:spPr>
          <a:xfrm>
            <a:off x="5125857" y="4694446"/>
            <a:ext cx="1892616" cy="769441"/>
          </a:xfrm>
          <a:prstGeom prst="rect">
            <a:avLst/>
          </a:prstGeom>
          <a:noFill/>
        </p:spPr>
        <p:txBody>
          <a:bodyPr wrap="square" rtlCol="0">
            <a:spAutoFit/>
          </a:bodyPr>
          <a:lstStyle/>
          <a:p>
            <a:r>
              <a:rPr lang="en-US" sz="4400" dirty="0" smtClean="0"/>
              <a:t>Day </a:t>
            </a:r>
            <a:r>
              <a:rPr lang="en-US" sz="4400" dirty="0" smtClean="0"/>
              <a:t>14</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6886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4" name="TextBox 3"/>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2 Oct 2010 (yd </a:t>
            </a:r>
            <a:r>
              <a:rPr lang="en-US" sz="3200" dirty="0" smtClean="0"/>
              <a:t>275</a:t>
            </a:r>
            <a:r>
              <a:rPr lang="en-US" sz="3200" dirty="0" smtClean="0"/>
              <a:t> UTC</a:t>
            </a:r>
            <a:r>
              <a:rPr lang="en-US" sz="3200" dirty="0" smtClean="0"/>
              <a:t>)</a:t>
            </a:r>
            <a:endParaRPr lang="en-US" sz="3200" dirty="0"/>
          </a:p>
        </p:txBody>
      </p:sp>
      <p:sp>
        <p:nvSpPr>
          <p:cNvPr id="6" name="TextBox 5"/>
          <p:cNvSpPr txBox="1"/>
          <p:nvPr/>
        </p:nvSpPr>
        <p:spPr>
          <a:xfrm>
            <a:off x="5125857" y="4694446"/>
            <a:ext cx="1892616" cy="769441"/>
          </a:xfrm>
          <a:prstGeom prst="rect">
            <a:avLst/>
          </a:prstGeom>
          <a:noFill/>
        </p:spPr>
        <p:txBody>
          <a:bodyPr wrap="square" rtlCol="0">
            <a:spAutoFit/>
          </a:bodyPr>
          <a:lstStyle/>
          <a:p>
            <a:r>
              <a:rPr lang="en-US" sz="4400" dirty="0" smtClean="0"/>
              <a:t>Day </a:t>
            </a:r>
            <a:r>
              <a:rPr lang="en-US" sz="4400" dirty="0" smtClean="0"/>
              <a:t>15</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60306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Fanapi SST movie (from Jim Price)</a:t>
            </a:r>
            <a:endParaRPr lang="en-US" dirty="0"/>
          </a:p>
        </p:txBody>
      </p:sp>
      <p:sp>
        <p:nvSpPr>
          <p:cNvPr id="3" name="Content Placeholder 2"/>
          <p:cNvSpPr>
            <a:spLocks noGrp="1"/>
          </p:cNvSpPr>
          <p:nvPr>
            <p:ph idx="1"/>
          </p:nvPr>
        </p:nvSpPr>
        <p:spPr>
          <a:xfrm>
            <a:off x="457200" y="1600200"/>
            <a:ext cx="3813632" cy="4525963"/>
          </a:xfrm>
        </p:spPr>
        <p:txBody>
          <a:bodyPr>
            <a:normAutofit fontScale="92500"/>
          </a:bodyPr>
          <a:lstStyle/>
          <a:p>
            <a:r>
              <a:rPr lang="en-US" dirty="0" smtClean="0"/>
              <a:t>Merged SST from JPL POET server</a:t>
            </a:r>
          </a:p>
          <a:p>
            <a:r>
              <a:rPr lang="en-US" dirty="0" smtClean="0"/>
              <a:t>One-day interval Remote Sensing Systems (RSS)</a:t>
            </a:r>
          </a:p>
          <a:p>
            <a:r>
              <a:rPr lang="en-US" dirty="0" err="1" smtClean="0"/>
              <a:t>MicroWave</a:t>
            </a:r>
            <a:r>
              <a:rPr lang="en-US" dirty="0" smtClean="0"/>
              <a:t> plus Infra Red (MW + IR) </a:t>
            </a:r>
          </a:p>
          <a:p>
            <a:r>
              <a:rPr lang="en-US" dirty="0" smtClean="0"/>
              <a:t>Optimum Interpolation (OI)…..</a:t>
            </a:r>
          </a:p>
        </p:txBody>
      </p:sp>
      <p:pic>
        <p:nvPicPr>
          <p:cNvPr id="4" name="Picture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250"/>
          <a:stretch>
            <a:fillRect/>
          </a:stretch>
        </p:blipFill>
        <p:spPr>
          <a:xfrm>
            <a:off x="4378686" y="1953079"/>
            <a:ext cx="4765314" cy="3812249"/>
          </a:xfrm>
          <a:prstGeom prst="rect">
            <a:avLst/>
          </a:prstGeom>
        </p:spPr>
      </p:pic>
      <p:sp>
        <p:nvSpPr>
          <p:cNvPr id="5" name="TextBox 4"/>
          <p:cNvSpPr txBox="1"/>
          <p:nvPr/>
        </p:nvSpPr>
        <p:spPr>
          <a:xfrm>
            <a:off x="4719082" y="1600200"/>
            <a:ext cx="3967718" cy="584776"/>
          </a:xfrm>
          <a:prstGeom prst="rect">
            <a:avLst/>
          </a:prstGeom>
          <a:solidFill>
            <a:schemeClr val="bg1"/>
          </a:solidFill>
        </p:spPr>
        <p:txBody>
          <a:bodyPr wrap="square" rtlCol="0">
            <a:spAutoFit/>
          </a:bodyPr>
          <a:lstStyle/>
          <a:p>
            <a:r>
              <a:rPr lang="en-US" sz="3200" dirty="0" smtClean="0"/>
              <a:t>20 Sep 2010, yd 263.5</a:t>
            </a:r>
            <a:endParaRPr lang="en-US" sz="3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3 Oct 2010 (yd </a:t>
            </a:r>
            <a:r>
              <a:rPr lang="en-US" sz="3200" dirty="0" smtClean="0"/>
              <a:t>276</a:t>
            </a:r>
            <a:r>
              <a:rPr lang="en-US" sz="3200" dirty="0" smtClean="0"/>
              <a:t> UTC</a:t>
            </a:r>
            <a:r>
              <a:rPr lang="en-US" sz="3200" dirty="0" smtClean="0"/>
              <a:t>)</a:t>
            </a:r>
            <a:endParaRPr lang="en-US" sz="3200" dirty="0"/>
          </a:p>
        </p:txBody>
      </p:sp>
      <p:sp>
        <p:nvSpPr>
          <p:cNvPr id="5" name="TextBox 4"/>
          <p:cNvSpPr txBox="1"/>
          <p:nvPr/>
        </p:nvSpPr>
        <p:spPr>
          <a:xfrm>
            <a:off x="5125857" y="4694446"/>
            <a:ext cx="1892616" cy="769441"/>
          </a:xfrm>
          <a:prstGeom prst="rect">
            <a:avLst/>
          </a:prstGeom>
          <a:noFill/>
        </p:spPr>
        <p:txBody>
          <a:bodyPr wrap="square" rtlCol="0">
            <a:spAutoFit/>
          </a:bodyPr>
          <a:lstStyle/>
          <a:p>
            <a:r>
              <a:rPr lang="en-US" sz="4400" dirty="0" smtClean="0"/>
              <a:t>Day </a:t>
            </a:r>
            <a:r>
              <a:rPr lang="en-US" sz="4400" dirty="0" smtClean="0"/>
              <a:t>16</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95593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4 Oct 2010 (yd </a:t>
            </a:r>
            <a:r>
              <a:rPr lang="en-US" sz="3200" dirty="0" smtClean="0"/>
              <a:t>277</a:t>
            </a:r>
            <a:r>
              <a:rPr lang="en-US" sz="3200" dirty="0" smtClean="0"/>
              <a:t> UTC</a:t>
            </a:r>
            <a:r>
              <a:rPr lang="en-US" sz="3200" dirty="0" smtClean="0"/>
              <a:t>)</a:t>
            </a:r>
            <a:endParaRPr lang="en-US" sz="3200" dirty="0"/>
          </a:p>
        </p:txBody>
      </p:sp>
      <p:sp>
        <p:nvSpPr>
          <p:cNvPr id="5" name="TextBox 4"/>
          <p:cNvSpPr txBox="1"/>
          <p:nvPr/>
        </p:nvSpPr>
        <p:spPr>
          <a:xfrm>
            <a:off x="5125857" y="4694446"/>
            <a:ext cx="1892616" cy="769441"/>
          </a:xfrm>
          <a:prstGeom prst="rect">
            <a:avLst/>
          </a:prstGeom>
          <a:noFill/>
        </p:spPr>
        <p:txBody>
          <a:bodyPr wrap="square" rtlCol="0">
            <a:spAutoFit/>
          </a:bodyPr>
          <a:lstStyle/>
          <a:p>
            <a:r>
              <a:rPr lang="en-US" sz="4400" dirty="0" smtClean="0"/>
              <a:t>Day </a:t>
            </a:r>
            <a:r>
              <a:rPr lang="en-US" sz="4400" dirty="0" smtClean="0"/>
              <a:t>17</a:t>
            </a:r>
            <a:endParaRPr lang="en-US" sz="4400" dirty="0"/>
          </a:p>
        </p:txBody>
      </p:sp>
      <p:sp>
        <p:nvSpPr>
          <p:cNvPr id="6" name="TextBox 5"/>
          <p:cNvSpPr txBox="1"/>
          <p:nvPr/>
        </p:nvSpPr>
        <p:spPr>
          <a:xfrm>
            <a:off x="460014" y="6172200"/>
            <a:ext cx="8320226" cy="369332"/>
          </a:xfrm>
          <a:prstGeom prst="rect">
            <a:avLst/>
          </a:prstGeom>
          <a:noFill/>
        </p:spPr>
        <p:txBody>
          <a:bodyPr wrap="square" rtlCol="0">
            <a:spAutoFit/>
          </a:bodyPr>
          <a:lstStyle/>
          <a:p>
            <a:r>
              <a:rPr lang="en-US" dirty="0" smtClean="0"/>
              <a:t>…may still be able to see the remnants of a cold wake, but take another look at Day 1…</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86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18 Sep 2010 (yd </a:t>
            </a:r>
            <a:r>
              <a:rPr lang="en-US" sz="3200" dirty="0" smtClean="0"/>
              <a:t>261</a:t>
            </a:r>
            <a:r>
              <a:rPr lang="en-US" sz="3200" dirty="0" smtClean="0"/>
              <a:t> UTC</a:t>
            </a:r>
            <a:r>
              <a:rPr lang="en-US" sz="3200" dirty="0" smtClean="0"/>
              <a:t>)</a:t>
            </a:r>
            <a:endParaRPr lang="en-US" sz="3200" dirty="0"/>
          </a:p>
        </p:txBody>
      </p:sp>
      <p:sp>
        <p:nvSpPr>
          <p:cNvPr id="4" name="TextBox 3"/>
          <p:cNvSpPr txBox="1"/>
          <p:nvPr/>
        </p:nvSpPr>
        <p:spPr>
          <a:xfrm>
            <a:off x="5354105" y="4694446"/>
            <a:ext cx="1444363" cy="769441"/>
          </a:xfrm>
          <a:prstGeom prst="rect">
            <a:avLst/>
          </a:prstGeom>
          <a:noFill/>
        </p:spPr>
        <p:txBody>
          <a:bodyPr wrap="square" rtlCol="0">
            <a:spAutoFit/>
          </a:bodyPr>
          <a:lstStyle/>
          <a:p>
            <a:r>
              <a:rPr lang="en-US" sz="4400" dirty="0" smtClean="0"/>
              <a:t>Day</a:t>
            </a:r>
            <a:r>
              <a:rPr lang="en-US" sz="4400" dirty="0" smtClean="0"/>
              <a:t> 1</a:t>
            </a:r>
            <a:endParaRPr lang="en-US"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05800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Remote Sensing vs. Subsurface </a:t>
            </a:r>
            <a:r>
              <a:rPr lang="en-US" dirty="0" err="1" smtClean="0"/>
              <a:t>Obs</a:t>
            </a:r>
            <a:endParaRPr lang="en-US" dirty="0"/>
          </a:p>
        </p:txBody>
      </p:sp>
      <p:sp>
        <p:nvSpPr>
          <p:cNvPr id="3" name="Content Placeholder 2"/>
          <p:cNvSpPr>
            <a:spLocks noGrp="1"/>
          </p:cNvSpPr>
          <p:nvPr>
            <p:ph idx="1"/>
          </p:nvPr>
        </p:nvSpPr>
        <p:spPr/>
        <p:txBody>
          <a:bodyPr/>
          <a:lstStyle/>
          <a:p>
            <a:r>
              <a:rPr lang="en-US" dirty="0" smtClean="0"/>
              <a:t>Analysis shows the </a:t>
            </a:r>
            <a:r>
              <a:rPr lang="en-US" dirty="0" err="1" smtClean="0"/>
              <a:t>e</a:t>
            </a:r>
            <a:r>
              <a:rPr lang="en-US" dirty="0" smtClean="0"/>
              <a:t>-folding time </a:t>
            </a:r>
            <a:r>
              <a:rPr lang="en-US" dirty="0" smtClean="0"/>
              <a:t>for </a:t>
            </a:r>
            <a:r>
              <a:rPr lang="en-US" dirty="0" smtClean="0"/>
              <a:t>SST </a:t>
            </a:r>
            <a:r>
              <a:rPr lang="en-US" dirty="0" smtClean="0"/>
              <a:t>warming after Fanapi was</a:t>
            </a:r>
            <a:r>
              <a:rPr lang="en-US" dirty="0" smtClean="0"/>
              <a:t> </a:t>
            </a:r>
            <a:r>
              <a:rPr lang="en-US" dirty="0" smtClean="0"/>
              <a:t>about a week</a:t>
            </a:r>
            <a:endParaRPr lang="en-US" dirty="0" smtClean="0"/>
          </a:p>
          <a:p>
            <a:r>
              <a:rPr lang="en-US" dirty="0" smtClean="0"/>
              <a:t>But does the wake really disintegrate this quickly? </a:t>
            </a:r>
          </a:p>
          <a:p>
            <a:r>
              <a:rPr lang="en-US" dirty="0" smtClean="0"/>
              <a:t>S</a:t>
            </a:r>
            <a:r>
              <a:rPr lang="en-US" dirty="0" smtClean="0"/>
              <a:t>ubsurface observations can </a:t>
            </a:r>
            <a:r>
              <a:rPr lang="en-US" dirty="0" smtClean="0"/>
              <a:t>tell us another story of what happened to that 26.5°C water we saw on Day 1…</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Subsurface data</a:t>
            </a:r>
            <a:endParaRPr lang="en-US" dirty="0"/>
          </a:p>
        </p:txBody>
      </p:sp>
      <p:graphicFrame>
        <p:nvGraphicFramePr>
          <p:cNvPr id="4" name="Content Placeholder 4"/>
          <p:cNvGraphicFramePr>
            <a:graphicFrameLocks/>
          </p:cNvGraphicFramePr>
          <p:nvPr/>
        </p:nvGraphicFramePr>
        <p:xfrm>
          <a:off x="1851757" y="1492350"/>
          <a:ext cx="5629657" cy="4725250"/>
        </p:xfrm>
        <a:graphic>
          <a:graphicData uri="http://schemas.openxmlformats.org/drawingml/2006/table">
            <a:tbl>
              <a:tblPr firstRow="1" bandRow="1">
                <a:tableStyleId>{5C22544A-7EE6-4342-B048-85BDC9FD1C3A}</a:tableStyleId>
              </a:tblPr>
              <a:tblGrid>
                <a:gridCol w="1390397"/>
                <a:gridCol w="1339963"/>
                <a:gridCol w="2899297"/>
              </a:tblGrid>
              <a:tr h="408517">
                <a:tc>
                  <a:txBody>
                    <a:bodyPr/>
                    <a:lstStyle/>
                    <a:p>
                      <a:r>
                        <a:rPr lang="en-US" dirty="0" smtClean="0"/>
                        <a:t>Platform</a:t>
                      </a:r>
                      <a:endParaRPr lang="en-US" dirty="0"/>
                    </a:p>
                  </a:txBody>
                  <a:tcPr/>
                </a:tc>
                <a:tc>
                  <a:txBody>
                    <a:bodyPr/>
                    <a:lstStyle/>
                    <a:p>
                      <a:r>
                        <a:rPr lang="en-US" dirty="0" smtClean="0"/>
                        <a:t>Number of instruments</a:t>
                      </a:r>
                      <a:endParaRPr lang="en-US" dirty="0"/>
                    </a:p>
                  </a:txBody>
                  <a:tcPr/>
                </a:tc>
                <a:tc>
                  <a:txBody>
                    <a:bodyPr/>
                    <a:lstStyle/>
                    <a:p>
                      <a:r>
                        <a:rPr lang="en-US" dirty="0" smtClean="0"/>
                        <a:t>Timeframe</a:t>
                      </a:r>
                      <a:endParaRPr lang="en-US" dirty="0"/>
                    </a:p>
                  </a:txBody>
                  <a:tcPr/>
                </a:tc>
              </a:tr>
              <a:tr h="408517">
                <a:tc>
                  <a:txBody>
                    <a:bodyPr/>
                    <a:lstStyle/>
                    <a:p>
                      <a:r>
                        <a:rPr lang="en-US" dirty="0" smtClean="0"/>
                        <a:t>EM-APEX</a:t>
                      </a:r>
                      <a:endParaRPr lang="en-US" dirty="0"/>
                    </a:p>
                  </a:txBody>
                  <a:tcPr/>
                </a:tc>
                <a:tc>
                  <a:txBody>
                    <a:bodyPr/>
                    <a:lstStyle/>
                    <a:p>
                      <a:r>
                        <a:rPr lang="en-US" dirty="0" smtClean="0"/>
                        <a:t>7</a:t>
                      </a:r>
                      <a:endParaRPr lang="en-US" dirty="0"/>
                    </a:p>
                  </a:txBody>
                  <a:tcPr/>
                </a:tc>
                <a:tc>
                  <a:txBody>
                    <a:bodyPr/>
                    <a:lstStyle/>
                    <a:p>
                      <a:r>
                        <a:rPr lang="en-US" dirty="0" smtClean="0"/>
                        <a:t>17 Sept – 27 Sept</a:t>
                      </a:r>
                      <a:endParaRPr lang="en-US" dirty="0"/>
                    </a:p>
                  </a:txBody>
                  <a:tcPr/>
                </a:tc>
              </a:tr>
              <a:tr h="408517">
                <a:tc>
                  <a:txBody>
                    <a:bodyPr/>
                    <a:lstStyle/>
                    <a:p>
                      <a:r>
                        <a:rPr lang="en-US" dirty="0" err="1" smtClean="0"/>
                        <a:t>Seagliders</a:t>
                      </a:r>
                      <a:endParaRPr lang="en-US" dirty="0"/>
                    </a:p>
                  </a:txBody>
                  <a:tcPr/>
                </a:tc>
                <a:tc>
                  <a:txBody>
                    <a:bodyPr/>
                    <a:lstStyle/>
                    <a:p>
                      <a:r>
                        <a:rPr lang="en-US" dirty="0" smtClean="0"/>
                        <a:t>9</a:t>
                      </a:r>
                      <a:endParaRPr lang="en-US" dirty="0"/>
                    </a:p>
                  </a:txBody>
                  <a:tcPr/>
                </a:tc>
                <a:tc>
                  <a:txBody>
                    <a:bodyPr/>
                    <a:lstStyle/>
                    <a:p>
                      <a:r>
                        <a:rPr lang="en-US" dirty="0" smtClean="0"/>
                        <a:t>22</a:t>
                      </a:r>
                      <a:r>
                        <a:rPr lang="en-US" baseline="0" dirty="0" smtClean="0"/>
                        <a:t> Sept – 13 Nov</a:t>
                      </a:r>
                      <a:endParaRPr lang="en-US" dirty="0"/>
                    </a:p>
                  </a:txBody>
                  <a:tcPr/>
                </a:tc>
              </a:tr>
              <a:tr h="408517">
                <a:tc>
                  <a:txBody>
                    <a:bodyPr/>
                    <a:lstStyle/>
                    <a:p>
                      <a:r>
                        <a:rPr lang="en-US" dirty="0" err="1" smtClean="0"/>
                        <a:t>uwCTD</a:t>
                      </a:r>
                      <a:endParaRPr lang="en-US" dirty="0"/>
                    </a:p>
                  </a:txBody>
                  <a:tcPr/>
                </a:tc>
                <a:tc>
                  <a:txBody>
                    <a:bodyPr/>
                    <a:lstStyle/>
                    <a:p>
                      <a:r>
                        <a:rPr lang="en-US" dirty="0" smtClean="0"/>
                        <a:t>1</a:t>
                      </a:r>
                      <a:endParaRPr lang="en-US" dirty="0"/>
                    </a:p>
                  </a:txBody>
                  <a:tcPr/>
                </a:tc>
                <a:tc>
                  <a:txBody>
                    <a:bodyPr/>
                    <a:lstStyle/>
                    <a:p>
                      <a:r>
                        <a:rPr lang="en-US" dirty="0" smtClean="0"/>
                        <a:t>21</a:t>
                      </a:r>
                      <a:r>
                        <a:rPr lang="en-US" baseline="0" dirty="0" smtClean="0"/>
                        <a:t> Sept – 10 Oct</a:t>
                      </a:r>
                      <a:endParaRPr lang="en-US" dirty="0"/>
                    </a:p>
                  </a:txBody>
                  <a:tcPr/>
                </a:tc>
              </a:tr>
              <a:tr h="408517">
                <a:tc>
                  <a:txBody>
                    <a:bodyPr/>
                    <a:lstStyle/>
                    <a:p>
                      <a:r>
                        <a:rPr lang="en-US" dirty="0" smtClean="0"/>
                        <a:t>ADOS</a:t>
                      </a:r>
                      <a:endParaRPr lang="en-US" dirty="0"/>
                    </a:p>
                  </a:txBody>
                  <a:tcPr/>
                </a:tc>
                <a:tc>
                  <a:txBody>
                    <a:bodyPr/>
                    <a:lstStyle/>
                    <a:p>
                      <a:r>
                        <a:rPr lang="en-US" dirty="0" smtClean="0"/>
                        <a:t>14</a:t>
                      </a:r>
                      <a:endParaRPr lang="en-US" dirty="0"/>
                    </a:p>
                  </a:txBody>
                  <a:tcPr/>
                </a:tc>
                <a:tc>
                  <a:txBody>
                    <a:bodyPr/>
                    <a:lstStyle/>
                    <a:p>
                      <a:r>
                        <a:rPr lang="en-US" dirty="0" smtClean="0"/>
                        <a:t>17 Sept</a:t>
                      </a:r>
                      <a:r>
                        <a:rPr lang="en-US" baseline="0" dirty="0" smtClean="0"/>
                        <a:t> – mid Oct</a:t>
                      </a:r>
                      <a:endParaRPr lang="en-US" dirty="0"/>
                    </a:p>
                  </a:txBody>
                  <a:tcPr/>
                </a:tc>
              </a:tr>
              <a:tr h="408517">
                <a:tc>
                  <a:txBody>
                    <a:bodyPr/>
                    <a:lstStyle/>
                    <a:p>
                      <a:r>
                        <a:rPr lang="en-US" dirty="0" err="1" smtClean="0"/>
                        <a:t>SVPb</a:t>
                      </a:r>
                      <a:endParaRPr lang="en-US" dirty="0"/>
                    </a:p>
                  </a:txBody>
                  <a:tcPr/>
                </a:tc>
                <a:tc>
                  <a:txBody>
                    <a:bodyPr/>
                    <a:lstStyle/>
                    <a:p>
                      <a:r>
                        <a:rPr lang="en-US" dirty="0" smtClean="0"/>
                        <a:t>14</a:t>
                      </a:r>
                      <a:endParaRPr lang="en-US" dirty="0"/>
                    </a:p>
                  </a:txBody>
                  <a:tcPr/>
                </a:tc>
                <a:tc>
                  <a:txBody>
                    <a:bodyPr/>
                    <a:lstStyle/>
                    <a:p>
                      <a:r>
                        <a:rPr lang="en-US" dirty="0" smtClean="0"/>
                        <a:t>17 Sept – mid Oct </a:t>
                      </a:r>
                      <a:endParaRPr lang="en-US" dirty="0"/>
                    </a:p>
                  </a:txBody>
                  <a:tcPr/>
                </a:tc>
              </a:tr>
              <a:tr h="408517">
                <a:tc>
                  <a:txBody>
                    <a:bodyPr/>
                    <a:lstStyle/>
                    <a:p>
                      <a:r>
                        <a:rPr lang="en-US" dirty="0" err="1" smtClean="0"/>
                        <a:t>SVPt</a:t>
                      </a:r>
                      <a:endParaRPr lang="en-US" dirty="0"/>
                    </a:p>
                  </a:txBody>
                  <a:tcPr/>
                </a:tc>
                <a:tc>
                  <a:txBody>
                    <a:bodyPr/>
                    <a:lstStyle/>
                    <a:p>
                      <a:r>
                        <a:rPr lang="en-US" dirty="0" smtClean="0"/>
                        <a:t>19</a:t>
                      </a:r>
                      <a:endParaRPr lang="en-US" dirty="0"/>
                    </a:p>
                  </a:txBody>
                  <a:tcPr/>
                </a:tc>
                <a:tc>
                  <a:txBody>
                    <a:bodyPr/>
                    <a:lstStyle/>
                    <a:p>
                      <a:r>
                        <a:rPr lang="en-US" dirty="0" smtClean="0"/>
                        <a:t>17 Sept – mid Oct </a:t>
                      </a:r>
                      <a:endParaRPr lang="en-US" dirty="0"/>
                    </a:p>
                  </a:txBody>
                  <a:tcPr/>
                </a:tc>
              </a:tr>
              <a:tr h="408517">
                <a:tc>
                  <a:txBody>
                    <a:bodyPr/>
                    <a:lstStyle/>
                    <a:p>
                      <a:r>
                        <a:rPr lang="en-US" dirty="0" err="1" smtClean="0"/>
                        <a:t>Superdrifters</a:t>
                      </a:r>
                      <a:endParaRPr lang="en-US" dirty="0"/>
                    </a:p>
                  </a:txBody>
                  <a:tcPr/>
                </a:tc>
                <a:tc>
                  <a:txBody>
                    <a:bodyPr/>
                    <a:lstStyle/>
                    <a:p>
                      <a:r>
                        <a:rPr lang="en-US" dirty="0" smtClean="0"/>
                        <a:t>3 (</a:t>
                      </a:r>
                      <a:r>
                        <a:rPr lang="en-US" baseline="0" dirty="0" smtClean="0"/>
                        <a:t>1)</a:t>
                      </a:r>
                      <a:endParaRPr lang="en-US" dirty="0"/>
                    </a:p>
                  </a:txBody>
                  <a:tcPr/>
                </a:tc>
                <a:tc>
                  <a:txBody>
                    <a:bodyPr/>
                    <a:lstStyle/>
                    <a:p>
                      <a:r>
                        <a:rPr lang="en-US" dirty="0" smtClean="0"/>
                        <a:t>18 Sept – mid</a:t>
                      </a:r>
                      <a:r>
                        <a:rPr lang="en-US" baseline="0" dirty="0" smtClean="0"/>
                        <a:t> </a:t>
                      </a:r>
                      <a:r>
                        <a:rPr lang="en-US" dirty="0" smtClean="0"/>
                        <a:t>Oct </a:t>
                      </a:r>
                      <a:endParaRPr lang="en-US" dirty="0"/>
                    </a:p>
                  </a:txBody>
                  <a:tcPr/>
                </a:tc>
              </a:tr>
              <a:tr h="408517">
                <a:tc>
                  <a:txBody>
                    <a:bodyPr/>
                    <a:lstStyle/>
                    <a:p>
                      <a:r>
                        <a:rPr lang="en-US" dirty="0" err="1" smtClean="0"/>
                        <a:t>Lagrangian</a:t>
                      </a:r>
                      <a:endParaRPr lang="en-US" dirty="0"/>
                    </a:p>
                  </a:txBody>
                  <a:tcPr/>
                </a:tc>
                <a:tc>
                  <a:txBody>
                    <a:bodyPr/>
                    <a:lstStyle/>
                    <a:p>
                      <a:r>
                        <a:rPr lang="en-US" dirty="0" smtClean="0"/>
                        <a:t>4</a:t>
                      </a:r>
                      <a:endParaRPr lang="en-US" dirty="0"/>
                    </a:p>
                  </a:txBody>
                  <a:tcPr/>
                </a:tc>
                <a:tc>
                  <a:txBody>
                    <a:bodyPr/>
                    <a:lstStyle/>
                    <a:p>
                      <a:r>
                        <a:rPr lang="en-US" dirty="0" smtClean="0"/>
                        <a:t>17 Sept – 30 Sept</a:t>
                      </a:r>
                      <a:endParaRPr lang="en-US" dirty="0"/>
                    </a:p>
                  </a:txBody>
                  <a:tcPr/>
                </a:tc>
              </a:tr>
              <a:tr h="408517">
                <a:tc>
                  <a:txBody>
                    <a:bodyPr/>
                    <a:lstStyle/>
                    <a:p>
                      <a:r>
                        <a:rPr lang="en-US" dirty="0" err="1" smtClean="0"/>
                        <a:t>AXBTs</a:t>
                      </a:r>
                      <a:endParaRPr lang="en-US" dirty="0"/>
                    </a:p>
                  </a:txBody>
                  <a:tcPr/>
                </a:tc>
                <a:tc>
                  <a:txBody>
                    <a:bodyPr/>
                    <a:lstStyle/>
                    <a:p>
                      <a:r>
                        <a:rPr lang="en-US" dirty="0" smtClean="0"/>
                        <a:t>lots</a:t>
                      </a:r>
                      <a:endParaRPr lang="en-US" dirty="0"/>
                    </a:p>
                  </a:txBody>
                  <a:tcPr/>
                </a:tc>
                <a:tc>
                  <a:txBody>
                    <a:bodyPr/>
                    <a:lstStyle/>
                    <a:p>
                      <a:r>
                        <a:rPr lang="en-US" dirty="0" smtClean="0"/>
                        <a:t>18 Sept</a:t>
                      </a:r>
                      <a:r>
                        <a:rPr lang="en-US" baseline="0" dirty="0" smtClean="0"/>
                        <a:t> – mid Oct </a:t>
                      </a:r>
                      <a:endParaRPr lang="en-US" dirty="0"/>
                    </a:p>
                  </a:txBody>
                  <a:tcPr/>
                </a:tc>
              </a:tr>
              <a:tr h="408517">
                <a:tc>
                  <a:txBody>
                    <a:bodyPr/>
                    <a:lstStyle/>
                    <a:p>
                      <a:r>
                        <a:rPr lang="en-US" dirty="0" smtClean="0"/>
                        <a:t>Moorings</a:t>
                      </a:r>
                      <a:endParaRPr lang="en-US" dirty="0"/>
                    </a:p>
                  </a:txBody>
                  <a:tcPr/>
                </a:tc>
                <a:tc>
                  <a:txBody>
                    <a:bodyPr/>
                    <a:lstStyle/>
                    <a:p>
                      <a:r>
                        <a:rPr lang="en-US" dirty="0" smtClean="0"/>
                        <a:t>7</a:t>
                      </a:r>
                      <a:endParaRPr lang="en-US" dirty="0"/>
                    </a:p>
                  </a:txBody>
                  <a:tcPr/>
                </a:tc>
                <a:tc>
                  <a:txBody>
                    <a:bodyPr/>
                    <a:lstStyle/>
                    <a:p>
                      <a:r>
                        <a:rPr lang="en-US" dirty="0" smtClean="0"/>
                        <a:t>Aug - Nov</a:t>
                      </a:r>
                      <a:endParaRPr lang="en-US" dirty="0"/>
                    </a:p>
                  </a:txBody>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T4910.png"/>
          <p:cNvPicPr>
            <a:picLocks noChangeAspect="1"/>
          </p:cNvPicPr>
          <p:nvPr/>
        </p:nvPicPr>
        <p:blipFill>
          <a:blip r:embed="rId3"/>
          <a:srcRect l="10043" t="34195" r="8537" b="38579"/>
          <a:stretch>
            <a:fillRect/>
          </a:stretch>
        </p:blipFill>
        <p:spPr>
          <a:xfrm>
            <a:off x="905553" y="1225063"/>
            <a:ext cx="7445139" cy="1425830"/>
          </a:xfrm>
          <a:prstGeom prst="rect">
            <a:avLst/>
          </a:prstGeom>
        </p:spPr>
      </p:pic>
      <p:pic>
        <p:nvPicPr>
          <p:cNvPr id="11" name="Picture 10" descr="dTdz4910.png"/>
          <p:cNvPicPr>
            <a:picLocks noChangeAspect="1"/>
          </p:cNvPicPr>
          <p:nvPr/>
        </p:nvPicPr>
        <p:blipFill>
          <a:blip r:embed="rId4"/>
          <a:srcRect l="10043" t="34195" r="8537" b="38579"/>
          <a:stretch>
            <a:fillRect/>
          </a:stretch>
        </p:blipFill>
        <p:spPr>
          <a:xfrm>
            <a:off x="905590" y="2471305"/>
            <a:ext cx="7445102" cy="1425830"/>
          </a:xfrm>
          <a:prstGeom prst="rect">
            <a:avLst/>
          </a:prstGeom>
        </p:spPr>
      </p:pic>
      <p:pic>
        <p:nvPicPr>
          <p:cNvPr id="5" name="Picture 4"/>
          <p:cNvPicPr>
            <a:picLocks noChangeAspect="1"/>
          </p:cNvPicPr>
          <p:nvPr/>
        </p:nvPicPr>
        <p:blipFill>
          <a:blip r:embed="rId5"/>
          <a:srcRect l="6500" r="9000"/>
          <a:stretch>
            <a:fillRect/>
          </a:stretch>
        </p:blipFill>
        <p:spPr>
          <a:xfrm>
            <a:off x="0" y="801092"/>
            <a:ext cx="9144000" cy="6056908"/>
          </a:xfrm>
          <a:prstGeom prst="rect">
            <a:avLst/>
          </a:prstGeom>
        </p:spPr>
      </p:pic>
      <p:sp>
        <p:nvSpPr>
          <p:cNvPr id="6" name="Title 5"/>
          <p:cNvSpPr>
            <a:spLocks noGrp="1"/>
          </p:cNvSpPr>
          <p:nvPr>
            <p:ph type="title"/>
          </p:nvPr>
        </p:nvSpPr>
        <p:spPr>
          <a:xfrm>
            <a:off x="457200" y="28830"/>
            <a:ext cx="8229600" cy="1143000"/>
          </a:xfrm>
        </p:spPr>
        <p:txBody>
          <a:bodyPr/>
          <a:lstStyle/>
          <a:p>
            <a:r>
              <a:rPr lang="en-US" dirty="0" smtClean="0"/>
              <a:t>EM-APEX Time Series</a:t>
            </a:r>
            <a:endParaRPr lang="en-US" dirty="0"/>
          </a:p>
        </p:txBody>
      </p:sp>
      <p:sp>
        <p:nvSpPr>
          <p:cNvPr id="7" name="TextBox 6"/>
          <p:cNvSpPr txBox="1"/>
          <p:nvPr/>
        </p:nvSpPr>
        <p:spPr>
          <a:xfrm>
            <a:off x="2325050" y="6488668"/>
            <a:ext cx="4281368" cy="369332"/>
          </a:xfrm>
          <a:prstGeom prst="rect">
            <a:avLst/>
          </a:prstGeom>
          <a:noFill/>
        </p:spPr>
        <p:txBody>
          <a:bodyPr wrap="square" rtlCol="0">
            <a:spAutoFit/>
          </a:bodyPr>
          <a:lstStyle/>
          <a:p>
            <a:pPr algn="ctr"/>
            <a:r>
              <a:rPr lang="en-US" dirty="0" smtClean="0"/>
              <a:t>Year Day [UTC]</a:t>
            </a:r>
            <a:endParaRPr lang="en-US" dirty="0"/>
          </a:p>
        </p:txBody>
      </p:sp>
      <p:sp>
        <p:nvSpPr>
          <p:cNvPr id="8" name="TextBox 7"/>
          <p:cNvSpPr txBox="1"/>
          <p:nvPr/>
        </p:nvSpPr>
        <p:spPr>
          <a:xfrm rot="16200000">
            <a:off x="7189788" y="5070995"/>
            <a:ext cx="2994023" cy="369332"/>
          </a:xfrm>
          <a:prstGeom prst="rect">
            <a:avLst/>
          </a:prstGeom>
          <a:noFill/>
        </p:spPr>
        <p:txBody>
          <a:bodyPr wrap="square" rtlCol="0">
            <a:spAutoFit/>
          </a:bodyPr>
          <a:lstStyle/>
          <a:p>
            <a:pPr algn="ctr"/>
            <a:r>
              <a:rPr lang="en-US" dirty="0" smtClean="0"/>
              <a:t>Temperature [°C]</a:t>
            </a:r>
            <a:endParaRPr lang="en-US" dirty="0"/>
          </a:p>
        </p:txBody>
      </p:sp>
      <p:sp>
        <p:nvSpPr>
          <p:cNvPr id="10" name="TextBox 9"/>
          <p:cNvSpPr txBox="1"/>
          <p:nvPr/>
        </p:nvSpPr>
        <p:spPr>
          <a:xfrm rot="16200000">
            <a:off x="7157522" y="2148665"/>
            <a:ext cx="2994023" cy="369332"/>
          </a:xfrm>
          <a:prstGeom prst="rect">
            <a:avLst/>
          </a:prstGeom>
          <a:noFill/>
        </p:spPr>
        <p:txBody>
          <a:bodyPr wrap="square" rtlCol="0">
            <a:spAutoFit/>
          </a:bodyPr>
          <a:lstStyle/>
          <a:p>
            <a:pPr algn="ctr"/>
            <a:r>
              <a:rPr lang="en-US" dirty="0" smtClean="0"/>
              <a:t>Temperature [°C]</a:t>
            </a:r>
            <a:endParaRPr lang="en-US" dirty="0"/>
          </a:p>
        </p:txBody>
      </p:sp>
      <p:cxnSp>
        <p:nvCxnSpPr>
          <p:cNvPr id="17" name="Straight Connector 16"/>
          <p:cNvCxnSpPr/>
          <p:nvPr/>
        </p:nvCxnSpPr>
        <p:spPr>
          <a:xfrm rot="5400000">
            <a:off x="392584" y="2336767"/>
            <a:ext cx="2094553" cy="11819"/>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380765" y="5225016"/>
            <a:ext cx="2094553" cy="11819"/>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03123" y="3453990"/>
            <a:ext cx="784461" cy="369332"/>
          </a:xfrm>
          <a:prstGeom prst="rect">
            <a:avLst/>
          </a:prstGeom>
          <a:noFill/>
        </p:spPr>
        <p:txBody>
          <a:bodyPr wrap="square" rtlCol="0">
            <a:spAutoFit/>
          </a:bodyPr>
          <a:lstStyle/>
          <a:p>
            <a:pPr algn="ctr"/>
            <a:r>
              <a:rPr lang="en-US" dirty="0" smtClean="0"/>
              <a:t>Day: 0</a:t>
            </a:r>
            <a:endParaRPr lang="en-US" dirty="0"/>
          </a:p>
        </p:txBody>
      </p:sp>
      <p:sp>
        <p:nvSpPr>
          <p:cNvPr id="20" name="TextBox 19"/>
          <p:cNvSpPr txBox="1"/>
          <p:nvPr/>
        </p:nvSpPr>
        <p:spPr>
          <a:xfrm>
            <a:off x="1752600" y="3453990"/>
            <a:ext cx="784461" cy="369332"/>
          </a:xfrm>
          <a:prstGeom prst="rect">
            <a:avLst/>
          </a:prstGeom>
          <a:noFill/>
        </p:spPr>
        <p:txBody>
          <a:bodyPr wrap="square" rtlCol="0">
            <a:spAutoFit/>
          </a:bodyPr>
          <a:lstStyle/>
          <a:p>
            <a:pPr algn="ctr"/>
            <a:r>
              <a:rPr lang="en-US" dirty="0" smtClean="0"/>
              <a:t> </a:t>
            </a:r>
            <a:r>
              <a:rPr lang="en-US" dirty="0" smtClean="0"/>
              <a:t>1</a:t>
            </a:r>
            <a:endParaRPr lang="en-US" dirty="0"/>
          </a:p>
        </p:txBody>
      </p:sp>
      <p:sp>
        <p:nvSpPr>
          <p:cNvPr id="21" name="TextBox 20"/>
          <p:cNvSpPr txBox="1"/>
          <p:nvPr/>
        </p:nvSpPr>
        <p:spPr>
          <a:xfrm>
            <a:off x="2506332" y="3456109"/>
            <a:ext cx="784461" cy="369332"/>
          </a:xfrm>
          <a:prstGeom prst="rect">
            <a:avLst/>
          </a:prstGeom>
          <a:noFill/>
        </p:spPr>
        <p:txBody>
          <a:bodyPr wrap="square" rtlCol="0">
            <a:spAutoFit/>
          </a:bodyPr>
          <a:lstStyle/>
          <a:p>
            <a:pPr algn="ctr"/>
            <a:r>
              <a:rPr lang="en-US" dirty="0" smtClean="0"/>
              <a:t>2</a:t>
            </a:r>
            <a:endParaRPr lang="en-US" dirty="0"/>
          </a:p>
        </p:txBody>
      </p:sp>
      <p:sp>
        <p:nvSpPr>
          <p:cNvPr id="23" name="TextBox 22"/>
          <p:cNvSpPr txBox="1"/>
          <p:nvPr/>
        </p:nvSpPr>
        <p:spPr>
          <a:xfrm>
            <a:off x="3249821" y="3456109"/>
            <a:ext cx="784461" cy="369332"/>
          </a:xfrm>
          <a:prstGeom prst="rect">
            <a:avLst/>
          </a:prstGeom>
          <a:noFill/>
        </p:spPr>
        <p:txBody>
          <a:bodyPr wrap="square" rtlCol="0">
            <a:spAutoFit/>
          </a:bodyPr>
          <a:lstStyle/>
          <a:p>
            <a:pPr algn="ctr"/>
            <a:r>
              <a:rPr lang="en-US" dirty="0" smtClean="0"/>
              <a:t>3</a:t>
            </a:r>
            <a:endParaRPr lang="en-US" dirty="0"/>
          </a:p>
        </p:txBody>
      </p:sp>
      <p:sp>
        <p:nvSpPr>
          <p:cNvPr id="25" name="TextBox 24"/>
          <p:cNvSpPr txBox="1"/>
          <p:nvPr/>
        </p:nvSpPr>
        <p:spPr>
          <a:xfrm>
            <a:off x="3993310" y="3456109"/>
            <a:ext cx="784461" cy="369332"/>
          </a:xfrm>
          <a:prstGeom prst="rect">
            <a:avLst/>
          </a:prstGeom>
          <a:noFill/>
        </p:spPr>
        <p:txBody>
          <a:bodyPr wrap="square" rtlCol="0">
            <a:spAutoFit/>
          </a:bodyPr>
          <a:lstStyle/>
          <a:p>
            <a:pPr algn="ctr"/>
            <a:r>
              <a:rPr lang="en-US" dirty="0" smtClean="0"/>
              <a:t>4</a:t>
            </a:r>
            <a:endParaRPr lang="en-US" dirty="0"/>
          </a:p>
        </p:txBody>
      </p:sp>
      <p:sp>
        <p:nvSpPr>
          <p:cNvPr id="26" name="TextBox 25"/>
          <p:cNvSpPr txBox="1"/>
          <p:nvPr/>
        </p:nvSpPr>
        <p:spPr>
          <a:xfrm>
            <a:off x="4701828" y="3456109"/>
            <a:ext cx="784461" cy="369332"/>
          </a:xfrm>
          <a:prstGeom prst="rect">
            <a:avLst/>
          </a:prstGeom>
          <a:noFill/>
        </p:spPr>
        <p:txBody>
          <a:bodyPr wrap="square" rtlCol="0">
            <a:spAutoFit/>
          </a:bodyPr>
          <a:lstStyle/>
          <a:p>
            <a:pPr algn="ctr"/>
            <a:r>
              <a:rPr lang="en-US" dirty="0" smtClean="0"/>
              <a:t>5</a:t>
            </a:r>
            <a:endParaRPr lang="en-US" dirty="0"/>
          </a:p>
        </p:txBody>
      </p:sp>
      <p:sp>
        <p:nvSpPr>
          <p:cNvPr id="27" name="TextBox 26"/>
          <p:cNvSpPr txBox="1"/>
          <p:nvPr/>
        </p:nvSpPr>
        <p:spPr>
          <a:xfrm>
            <a:off x="5455560" y="3466351"/>
            <a:ext cx="784461" cy="369332"/>
          </a:xfrm>
          <a:prstGeom prst="rect">
            <a:avLst/>
          </a:prstGeom>
          <a:noFill/>
        </p:spPr>
        <p:txBody>
          <a:bodyPr wrap="square" rtlCol="0">
            <a:spAutoFit/>
          </a:bodyPr>
          <a:lstStyle/>
          <a:p>
            <a:pPr algn="ctr"/>
            <a:r>
              <a:rPr lang="en-US" dirty="0" smtClean="0"/>
              <a:t>6</a:t>
            </a:r>
            <a:endParaRPr lang="en-US" dirty="0"/>
          </a:p>
        </p:txBody>
      </p:sp>
      <p:sp>
        <p:nvSpPr>
          <p:cNvPr id="28" name="TextBox 27"/>
          <p:cNvSpPr txBox="1"/>
          <p:nvPr/>
        </p:nvSpPr>
        <p:spPr>
          <a:xfrm>
            <a:off x="6203944" y="3456109"/>
            <a:ext cx="784461" cy="369332"/>
          </a:xfrm>
          <a:prstGeom prst="rect">
            <a:avLst/>
          </a:prstGeom>
          <a:noFill/>
        </p:spPr>
        <p:txBody>
          <a:bodyPr wrap="square" rtlCol="0">
            <a:spAutoFit/>
          </a:bodyPr>
          <a:lstStyle/>
          <a:p>
            <a:pPr algn="ctr"/>
            <a:r>
              <a:rPr lang="en-US" dirty="0" smtClean="0"/>
              <a:t>7</a:t>
            </a:r>
            <a:endParaRPr lang="en-US" dirty="0"/>
          </a:p>
        </p:txBody>
      </p:sp>
      <p:sp>
        <p:nvSpPr>
          <p:cNvPr id="29" name="TextBox 28"/>
          <p:cNvSpPr txBox="1"/>
          <p:nvPr/>
        </p:nvSpPr>
        <p:spPr>
          <a:xfrm>
            <a:off x="6926947" y="3456109"/>
            <a:ext cx="784461" cy="369332"/>
          </a:xfrm>
          <a:prstGeom prst="rect">
            <a:avLst/>
          </a:prstGeom>
          <a:noFill/>
        </p:spPr>
        <p:txBody>
          <a:bodyPr wrap="square" rtlCol="0">
            <a:spAutoFit/>
          </a:bodyPr>
          <a:lstStyle/>
          <a:p>
            <a:pPr algn="ctr"/>
            <a:r>
              <a:rPr lang="en-US" dirty="0" smtClean="0"/>
              <a:t>8</a:t>
            </a:r>
            <a:endParaRPr lang="en-US" dirty="0"/>
          </a:p>
        </p:txBody>
      </p:sp>
      <p:sp>
        <p:nvSpPr>
          <p:cNvPr id="31" name="TextBox 30"/>
          <p:cNvSpPr txBox="1"/>
          <p:nvPr/>
        </p:nvSpPr>
        <p:spPr>
          <a:xfrm>
            <a:off x="7645708" y="3456109"/>
            <a:ext cx="784461" cy="369332"/>
          </a:xfrm>
          <a:prstGeom prst="rect">
            <a:avLst/>
          </a:prstGeom>
          <a:noFill/>
        </p:spPr>
        <p:txBody>
          <a:bodyPr wrap="square" rtlCol="0">
            <a:spAutoFit/>
          </a:bodyPr>
          <a:lstStyle/>
          <a:p>
            <a:pPr algn="ctr"/>
            <a:r>
              <a:rPr lang="en-US" dirty="0" smtClean="0"/>
              <a:t>9</a:t>
            </a:r>
            <a:endParaRPr lang="en-US" dirty="0"/>
          </a:p>
        </p:txBody>
      </p:sp>
      <p:sp>
        <p:nvSpPr>
          <p:cNvPr id="32" name="TextBox 31"/>
          <p:cNvSpPr txBox="1"/>
          <p:nvPr/>
        </p:nvSpPr>
        <p:spPr>
          <a:xfrm>
            <a:off x="6240021" y="1295400"/>
            <a:ext cx="1779865" cy="369332"/>
          </a:xfrm>
          <a:prstGeom prst="rect">
            <a:avLst/>
          </a:prstGeom>
          <a:noFill/>
        </p:spPr>
        <p:txBody>
          <a:bodyPr wrap="square" rtlCol="0">
            <a:spAutoFit/>
          </a:bodyPr>
          <a:lstStyle/>
          <a:p>
            <a:r>
              <a:rPr lang="en-US" b="1" dirty="0" smtClean="0"/>
              <a:t>EM-APEX 4907</a:t>
            </a:r>
            <a:endParaRPr lang="en-US" b="1" dirty="0"/>
          </a:p>
        </p:txBody>
      </p:sp>
      <p:sp>
        <p:nvSpPr>
          <p:cNvPr id="33" name="TextBox 32"/>
          <p:cNvSpPr txBox="1"/>
          <p:nvPr/>
        </p:nvSpPr>
        <p:spPr>
          <a:xfrm>
            <a:off x="6240021" y="4183649"/>
            <a:ext cx="1779865" cy="369332"/>
          </a:xfrm>
          <a:prstGeom prst="rect">
            <a:avLst/>
          </a:prstGeom>
          <a:noFill/>
        </p:spPr>
        <p:txBody>
          <a:bodyPr wrap="square" rtlCol="0">
            <a:spAutoFit/>
          </a:bodyPr>
          <a:lstStyle/>
          <a:p>
            <a:r>
              <a:rPr lang="en-US" b="1" dirty="0" smtClean="0"/>
              <a:t>EM-APEX 4910</a:t>
            </a:r>
            <a:endParaRPr lang="en-US" b="1" dirty="0"/>
          </a:p>
        </p:txBody>
      </p:sp>
      <p:sp>
        <p:nvSpPr>
          <p:cNvPr id="34" name="TextBox 33"/>
          <p:cNvSpPr txBox="1"/>
          <p:nvPr/>
        </p:nvSpPr>
        <p:spPr>
          <a:xfrm>
            <a:off x="2183935" y="1404188"/>
            <a:ext cx="910483" cy="646331"/>
          </a:xfrm>
          <a:prstGeom prst="rect">
            <a:avLst/>
          </a:prstGeom>
          <a:noFill/>
        </p:spPr>
        <p:txBody>
          <a:bodyPr wrap="square" rtlCol="0">
            <a:spAutoFit/>
          </a:bodyPr>
          <a:lstStyle/>
          <a:p>
            <a:r>
              <a:rPr lang="en-US" dirty="0" smtClean="0"/>
              <a:t>Wake ~26.5°C</a:t>
            </a:r>
            <a:endParaRPr lang="en-US" dirty="0"/>
          </a:p>
        </p:txBody>
      </p:sp>
      <p:sp>
        <p:nvSpPr>
          <p:cNvPr id="35" name="TextBox 34"/>
          <p:cNvSpPr txBox="1"/>
          <p:nvPr/>
        </p:nvSpPr>
        <p:spPr>
          <a:xfrm rot="20812787">
            <a:off x="4376177" y="4179267"/>
            <a:ext cx="824982" cy="369332"/>
          </a:xfrm>
          <a:prstGeom prst="rect">
            <a:avLst/>
          </a:prstGeom>
          <a:noFill/>
        </p:spPr>
        <p:txBody>
          <a:bodyPr wrap="square" rtlCol="0">
            <a:spAutoFit/>
          </a:bodyPr>
          <a:lstStyle/>
          <a:p>
            <a:r>
              <a:rPr lang="en-US" dirty="0" smtClean="0">
                <a:solidFill>
                  <a:schemeClr val="bg1">
                    <a:lumMod val="50000"/>
                  </a:schemeClr>
                </a:solidFill>
              </a:rPr>
              <a:t>22.5</a:t>
            </a:r>
            <a:endParaRPr lang="en-US" dirty="0">
              <a:solidFill>
                <a:schemeClr val="bg1">
                  <a:lumMod val="50000"/>
                </a:schemeClr>
              </a:solidFill>
            </a:endParaRPr>
          </a:p>
        </p:txBody>
      </p:sp>
      <p:sp>
        <p:nvSpPr>
          <p:cNvPr id="36" name="TextBox 35"/>
          <p:cNvSpPr txBox="1"/>
          <p:nvPr/>
        </p:nvSpPr>
        <p:spPr>
          <a:xfrm rot="1109972">
            <a:off x="4528578" y="4867769"/>
            <a:ext cx="824982" cy="369332"/>
          </a:xfrm>
          <a:prstGeom prst="rect">
            <a:avLst/>
          </a:prstGeom>
          <a:noFill/>
        </p:spPr>
        <p:txBody>
          <a:bodyPr wrap="square" rtlCol="0">
            <a:spAutoFit/>
          </a:bodyPr>
          <a:lstStyle/>
          <a:p>
            <a:r>
              <a:rPr lang="en-US" dirty="0" smtClean="0">
                <a:solidFill>
                  <a:schemeClr val="bg1">
                    <a:lumMod val="50000"/>
                  </a:schemeClr>
                </a:solidFill>
              </a:rPr>
              <a:t>23.0</a:t>
            </a:r>
            <a:endParaRPr lang="en-US" dirty="0">
              <a:solidFill>
                <a:schemeClr val="bg1">
                  <a:lumMod val="50000"/>
                </a:schemeClr>
              </a:solidFill>
            </a:endParaRPr>
          </a:p>
        </p:txBody>
      </p:sp>
      <p:sp>
        <p:nvSpPr>
          <p:cNvPr id="37" name="TextBox 36"/>
          <p:cNvSpPr txBox="1"/>
          <p:nvPr/>
        </p:nvSpPr>
        <p:spPr>
          <a:xfrm>
            <a:off x="-5914" y="3755893"/>
            <a:ext cx="1780224" cy="369332"/>
          </a:xfrm>
          <a:prstGeom prst="rect">
            <a:avLst/>
          </a:prstGeom>
          <a:noFill/>
        </p:spPr>
        <p:txBody>
          <a:bodyPr wrap="square" rtlCol="0">
            <a:spAutoFit/>
          </a:bodyPr>
          <a:lstStyle/>
          <a:p>
            <a:pPr algn="ctr"/>
            <a:r>
              <a:rPr lang="en-US" dirty="0" smtClean="0"/>
              <a:t>(00Z UTC): 9/18</a:t>
            </a:r>
            <a:endParaRPr lang="en-US" dirty="0"/>
          </a:p>
        </p:txBody>
      </p:sp>
      <p:sp>
        <p:nvSpPr>
          <p:cNvPr id="38" name="TextBox 37"/>
          <p:cNvSpPr txBox="1"/>
          <p:nvPr/>
        </p:nvSpPr>
        <p:spPr>
          <a:xfrm>
            <a:off x="1752600" y="3756530"/>
            <a:ext cx="784461" cy="369332"/>
          </a:xfrm>
          <a:prstGeom prst="rect">
            <a:avLst/>
          </a:prstGeom>
          <a:noFill/>
        </p:spPr>
        <p:txBody>
          <a:bodyPr wrap="square" rtlCol="0">
            <a:spAutoFit/>
          </a:bodyPr>
          <a:lstStyle/>
          <a:p>
            <a:pPr algn="ctr"/>
            <a:r>
              <a:rPr lang="en-US" dirty="0" smtClean="0"/>
              <a:t> 9/19</a:t>
            </a:r>
            <a:endParaRPr lang="en-US" dirty="0"/>
          </a:p>
        </p:txBody>
      </p:sp>
      <p:sp>
        <p:nvSpPr>
          <p:cNvPr id="39" name="TextBox 38"/>
          <p:cNvSpPr txBox="1"/>
          <p:nvPr/>
        </p:nvSpPr>
        <p:spPr>
          <a:xfrm>
            <a:off x="2506332" y="3758649"/>
            <a:ext cx="784461" cy="369332"/>
          </a:xfrm>
          <a:prstGeom prst="rect">
            <a:avLst/>
          </a:prstGeom>
          <a:noFill/>
        </p:spPr>
        <p:txBody>
          <a:bodyPr wrap="square" rtlCol="0">
            <a:spAutoFit/>
          </a:bodyPr>
          <a:lstStyle/>
          <a:p>
            <a:pPr algn="ctr"/>
            <a:r>
              <a:rPr lang="en-US" dirty="0" smtClean="0"/>
              <a:t>9/20</a:t>
            </a:r>
            <a:endParaRPr lang="en-US" dirty="0"/>
          </a:p>
        </p:txBody>
      </p:sp>
      <p:sp>
        <p:nvSpPr>
          <p:cNvPr id="40" name="TextBox 39"/>
          <p:cNvSpPr txBox="1"/>
          <p:nvPr/>
        </p:nvSpPr>
        <p:spPr>
          <a:xfrm>
            <a:off x="3249821" y="3758649"/>
            <a:ext cx="784461" cy="369332"/>
          </a:xfrm>
          <a:prstGeom prst="rect">
            <a:avLst/>
          </a:prstGeom>
          <a:noFill/>
        </p:spPr>
        <p:txBody>
          <a:bodyPr wrap="square" rtlCol="0">
            <a:spAutoFit/>
          </a:bodyPr>
          <a:lstStyle/>
          <a:p>
            <a:pPr algn="ctr"/>
            <a:r>
              <a:rPr lang="en-US" dirty="0" smtClean="0"/>
              <a:t>9/21</a:t>
            </a:r>
            <a:endParaRPr lang="en-US" dirty="0"/>
          </a:p>
        </p:txBody>
      </p:sp>
      <p:sp>
        <p:nvSpPr>
          <p:cNvPr id="41" name="TextBox 40"/>
          <p:cNvSpPr txBox="1"/>
          <p:nvPr/>
        </p:nvSpPr>
        <p:spPr>
          <a:xfrm>
            <a:off x="3993310" y="3758649"/>
            <a:ext cx="784461" cy="369332"/>
          </a:xfrm>
          <a:prstGeom prst="rect">
            <a:avLst/>
          </a:prstGeom>
          <a:noFill/>
        </p:spPr>
        <p:txBody>
          <a:bodyPr wrap="square" rtlCol="0">
            <a:spAutoFit/>
          </a:bodyPr>
          <a:lstStyle/>
          <a:p>
            <a:pPr algn="ctr"/>
            <a:r>
              <a:rPr lang="en-US" dirty="0" smtClean="0"/>
              <a:t>9/22</a:t>
            </a:r>
            <a:endParaRPr lang="en-US" dirty="0"/>
          </a:p>
        </p:txBody>
      </p:sp>
      <p:sp>
        <p:nvSpPr>
          <p:cNvPr id="42" name="TextBox 41"/>
          <p:cNvSpPr txBox="1"/>
          <p:nvPr/>
        </p:nvSpPr>
        <p:spPr>
          <a:xfrm>
            <a:off x="4701828" y="3758649"/>
            <a:ext cx="784461" cy="369332"/>
          </a:xfrm>
          <a:prstGeom prst="rect">
            <a:avLst/>
          </a:prstGeom>
          <a:noFill/>
        </p:spPr>
        <p:txBody>
          <a:bodyPr wrap="square" rtlCol="0">
            <a:spAutoFit/>
          </a:bodyPr>
          <a:lstStyle/>
          <a:p>
            <a:pPr algn="ctr"/>
            <a:r>
              <a:rPr lang="en-US" dirty="0" smtClean="0"/>
              <a:t>9/23</a:t>
            </a:r>
            <a:endParaRPr lang="en-US" dirty="0"/>
          </a:p>
        </p:txBody>
      </p:sp>
      <p:sp>
        <p:nvSpPr>
          <p:cNvPr id="43" name="TextBox 42"/>
          <p:cNvSpPr txBox="1"/>
          <p:nvPr/>
        </p:nvSpPr>
        <p:spPr>
          <a:xfrm>
            <a:off x="5455560" y="3768891"/>
            <a:ext cx="784461" cy="369332"/>
          </a:xfrm>
          <a:prstGeom prst="rect">
            <a:avLst/>
          </a:prstGeom>
          <a:noFill/>
        </p:spPr>
        <p:txBody>
          <a:bodyPr wrap="square" rtlCol="0">
            <a:spAutoFit/>
          </a:bodyPr>
          <a:lstStyle/>
          <a:p>
            <a:pPr algn="ctr"/>
            <a:r>
              <a:rPr lang="en-US" dirty="0" smtClean="0"/>
              <a:t>9/24</a:t>
            </a:r>
            <a:endParaRPr lang="en-US" dirty="0"/>
          </a:p>
        </p:txBody>
      </p:sp>
      <p:sp>
        <p:nvSpPr>
          <p:cNvPr id="44" name="TextBox 43"/>
          <p:cNvSpPr txBox="1"/>
          <p:nvPr/>
        </p:nvSpPr>
        <p:spPr>
          <a:xfrm>
            <a:off x="6203944" y="3758649"/>
            <a:ext cx="784461" cy="369332"/>
          </a:xfrm>
          <a:prstGeom prst="rect">
            <a:avLst/>
          </a:prstGeom>
          <a:noFill/>
        </p:spPr>
        <p:txBody>
          <a:bodyPr wrap="square" rtlCol="0">
            <a:spAutoFit/>
          </a:bodyPr>
          <a:lstStyle/>
          <a:p>
            <a:pPr algn="ctr"/>
            <a:r>
              <a:rPr lang="en-US" dirty="0" smtClean="0"/>
              <a:t>9/25</a:t>
            </a:r>
            <a:endParaRPr lang="en-US" dirty="0"/>
          </a:p>
        </p:txBody>
      </p:sp>
      <p:sp>
        <p:nvSpPr>
          <p:cNvPr id="45" name="TextBox 44"/>
          <p:cNvSpPr txBox="1"/>
          <p:nvPr/>
        </p:nvSpPr>
        <p:spPr>
          <a:xfrm>
            <a:off x="6926947" y="3758649"/>
            <a:ext cx="784461" cy="369332"/>
          </a:xfrm>
          <a:prstGeom prst="rect">
            <a:avLst/>
          </a:prstGeom>
          <a:noFill/>
        </p:spPr>
        <p:txBody>
          <a:bodyPr wrap="square" rtlCol="0">
            <a:spAutoFit/>
          </a:bodyPr>
          <a:lstStyle/>
          <a:p>
            <a:pPr algn="ctr"/>
            <a:r>
              <a:rPr lang="en-US" dirty="0" smtClean="0"/>
              <a:t>9/26</a:t>
            </a:r>
            <a:endParaRPr lang="en-US" dirty="0"/>
          </a:p>
        </p:txBody>
      </p:sp>
      <p:sp>
        <p:nvSpPr>
          <p:cNvPr id="46" name="TextBox 45"/>
          <p:cNvSpPr txBox="1"/>
          <p:nvPr/>
        </p:nvSpPr>
        <p:spPr>
          <a:xfrm>
            <a:off x="7645708" y="3758649"/>
            <a:ext cx="784461" cy="369332"/>
          </a:xfrm>
          <a:prstGeom prst="rect">
            <a:avLst/>
          </a:prstGeom>
          <a:noFill/>
        </p:spPr>
        <p:txBody>
          <a:bodyPr wrap="square" rtlCol="0">
            <a:spAutoFit/>
          </a:bodyPr>
          <a:lstStyle/>
          <a:p>
            <a:pPr algn="ctr"/>
            <a:r>
              <a:rPr lang="en-US" dirty="0" smtClean="0"/>
              <a:t>9/27</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smtClean="0"/>
              <a:t>did </a:t>
            </a:r>
            <a:r>
              <a:rPr lang="en-US" dirty="0" smtClean="0"/>
              <a:t>I define the wake?</a:t>
            </a:r>
            <a:endParaRPr lang="en-US" dirty="0"/>
          </a:p>
        </p:txBody>
      </p:sp>
      <p:sp>
        <p:nvSpPr>
          <p:cNvPr id="3" name="Content Placeholder 2"/>
          <p:cNvSpPr>
            <a:spLocks noGrp="1"/>
          </p:cNvSpPr>
          <p:nvPr>
            <p:ph idx="1"/>
          </p:nvPr>
        </p:nvSpPr>
        <p:spPr/>
        <p:txBody>
          <a:bodyPr/>
          <a:lstStyle/>
          <a:p>
            <a:r>
              <a:rPr lang="en-US" dirty="0" smtClean="0"/>
              <a:t>Not just a cool surface mixed layer!</a:t>
            </a:r>
          </a:p>
          <a:p>
            <a:r>
              <a:rPr lang="en-US" dirty="0" smtClean="0"/>
              <a:t>Find water with </a:t>
            </a:r>
            <a:r>
              <a:rPr lang="en-US" dirty="0" smtClean="0"/>
              <a:t>26°C &lt; T &lt; 28°</a:t>
            </a:r>
            <a:r>
              <a:rPr lang="en-US" dirty="0" smtClean="0"/>
              <a:t>C</a:t>
            </a:r>
          </a:p>
          <a:p>
            <a:r>
              <a:rPr lang="en-US" dirty="0" smtClean="0"/>
              <a:t>And </a:t>
            </a:r>
            <a:r>
              <a:rPr lang="en-US" dirty="0" err="1" smtClean="0"/>
              <a:t>dT</a:t>
            </a:r>
            <a:r>
              <a:rPr lang="en-US" dirty="0" err="1" smtClean="0"/>
              <a:t>/dz</a:t>
            </a:r>
            <a:r>
              <a:rPr lang="en-US" dirty="0" smtClean="0"/>
              <a:t> &lt; 0.05°C</a:t>
            </a:r>
            <a:r>
              <a:rPr lang="en-US" dirty="0" smtClean="0"/>
              <a:t>/m – </a:t>
            </a:r>
            <a:r>
              <a:rPr lang="en-US" dirty="0" smtClean="0"/>
              <a:t>sometimes subsurface</a:t>
            </a:r>
            <a:endParaRPr lang="en-US" dirty="0" smtClean="0"/>
          </a:p>
        </p:txBody>
      </p:sp>
      <p:pic>
        <p:nvPicPr>
          <p:cNvPr id="6" name="Picture 5"/>
          <p:cNvPicPr>
            <a:picLocks noChangeAspect="1"/>
          </p:cNvPicPr>
          <p:nvPr/>
        </p:nvPicPr>
        <p:blipFill>
          <a:blip r:embed="rId2"/>
          <a:stretch>
            <a:fillRect/>
          </a:stretch>
        </p:blipFill>
        <p:spPr>
          <a:xfrm>
            <a:off x="253989" y="3377873"/>
            <a:ext cx="8845826" cy="3181952"/>
          </a:xfrm>
          <a:prstGeom prst="rect">
            <a:avLst/>
          </a:prstGeom>
        </p:spPr>
      </p:pic>
      <p:sp>
        <p:nvSpPr>
          <p:cNvPr id="7" name="TextBox 6"/>
          <p:cNvSpPr txBox="1"/>
          <p:nvPr/>
        </p:nvSpPr>
        <p:spPr>
          <a:xfrm>
            <a:off x="3009818" y="3658324"/>
            <a:ext cx="3611745" cy="369332"/>
          </a:xfrm>
          <a:prstGeom prst="rect">
            <a:avLst/>
          </a:prstGeom>
          <a:noFill/>
        </p:spPr>
        <p:txBody>
          <a:bodyPr wrap="square" rtlCol="0">
            <a:spAutoFit/>
          </a:bodyPr>
          <a:lstStyle/>
          <a:p>
            <a:r>
              <a:rPr lang="en-US" dirty="0" smtClean="0"/>
              <a:t>4910 “Wake Layer” Temperature</a:t>
            </a:r>
            <a:endParaRPr lang="en-US" dirty="0"/>
          </a:p>
        </p:txBody>
      </p:sp>
      <p:sp>
        <p:nvSpPr>
          <p:cNvPr id="8" name="TextBox 7"/>
          <p:cNvSpPr txBox="1"/>
          <p:nvPr/>
        </p:nvSpPr>
        <p:spPr>
          <a:xfrm>
            <a:off x="3281194" y="5756831"/>
            <a:ext cx="2537098" cy="369332"/>
          </a:xfrm>
          <a:prstGeom prst="rect">
            <a:avLst/>
          </a:prstGeom>
          <a:noFill/>
        </p:spPr>
        <p:txBody>
          <a:bodyPr wrap="square" rtlCol="0">
            <a:spAutoFit/>
          </a:bodyPr>
          <a:lstStyle/>
          <a:p>
            <a:r>
              <a:rPr lang="en-US" dirty="0" smtClean="0"/>
              <a:t>4910 “Wake” Depth</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wake below the surface…</a:t>
            </a:r>
            <a:endParaRPr lang="en-US" dirty="0"/>
          </a:p>
        </p:txBody>
      </p:sp>
      <p:sp>
        <p:nvSpPr>
          <p:cNvPr id="6" name="Content Placeholder 5"/>
          <p:cNvSpPr>
            <a:spLocks noGrp="1"/>
          </p:cNvSpPr>
          <p:nvPr>
            <p:ph idx="1"/>
          </p:nvPr>
        </p:nvSpPr>
        <p:spPr/>
        <p:txBody>
          <a:bodyPr/>
          <a:lstStyle/>
          <a:p>
            <a:r>
              <a:rPr lang="en-US" dirty="0" smtClean="0"/>
              <a:t>In this way, I identified and located the ‘wake’ water observed by the EM-APEX, </a:t>
            </a:r>
            <a:r>
              <a:rPr lang="en-US" dirty="0" err="1" smtClean="0"/>
              <a:t>Seagliders</a:t>
            </a:r>
            <a:r>
              <a:rPr lang="en-US" dirty="0" smtClean="0"/>
              <a:t>, ship-board CTD, and ADOS floats. </a:t>
            </a:r>
            <a:endParaRPr lang="en-US" dirty="0" smtClean="0"/>
          </a:p>
          <a:p>
            <a:r>
              <a:rPr lang="en-US" dirty="0" smtClean="0"/>
              <a:t>Will </a:t>
            </a:r>
            <a:r>
              <a:rPr lang="en-US" dirty="0" smtClean="0"/>
              <a:t>show map of EM-APEX wake next</a:t>
            </a:r>
          </a:p>
          <a:p>
            <a:r>
              <a:rPr lang="en-US" dirty="0" smtClean="0"/>
              <a:t>Color </a:t>
            </a:r>
            <a:r>
              <a:rPr lang="en-US" dirty="0" smtClean="0"/>
              <a:t>is the temperature of the ‘wake</a:t>
            </a:r>
            <a:r>
              <a:rPr lang="en-US" dirty="0" smtClean="0"/>
              <a:t>’</a:t>
            </a:r>
          </a:p>
          <a:p>
            <a:r>
              <a:rPr lang="en-US" dirty="0" smtClean="0"/>
              <a:t>Plotted on top of surface geostrophic currents</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8" name="Group 7"/>
          <p:cNvGrpSpPr/>
          <p:nvPr/>
        </p:nvGrpSpPr>
        <p:grpSpPr>
          <a:xfrm>
            <a:off x="758952" y="0"/>
            <a:ext cx="7424928" cy="6845264"/>
            <a:chOff x="-91071" y="-12731"/>
            <a:chExt cx="7424928" cy="6845264"/>
          </a:xfrm>
        </p:grpSpPr>
        <p:pic>
          <p:nvPicPr>
            <p:cNvPr id="7" name="Picture 6"/>
            <p:cNvPicPr>
              <a:picLocks noChangeAspect="1"/>
            </p:cNvPicPr>
            <p:nvPr/>
          </p:nvPicPr>
          <p:blipFill>
            <a:blip r:embed="rId2"/>
            <a:srcRect l="22000" t="4467" r="20000"/>
            <a:stretch>
              <a:fillRect/>
            </a:stretch>
          </p:blipFill>
          <p:spPr>
            <a:xfrm>
              <a:off x="-91071" y="-12731"/>
              <a:ext cx="7424928" cy="6845264"/>
            </a:xfrm>
            <a:prstGeom prst="rect">
              <a:avLst/>
            </a:prstGeom>
          </p:spPr>
        </p:pic>
        <p:sp>
          <p:nvSpPr>
            <p:cNvPr id="6" name="TextBox 5"/>
            <p:cNvSpPr txBox="1"/>
            <p:nvPr/>
          </p:nvSpPr>
          <p:spPr>
            <a:xfrm rot="16200000">
              <a:off x="4118343" y="2969568"/>
              <a:ext cx="5851525" cy="461665"/>
            </a:xfrm>
            <a:prstGeom prst="rect">
              <a:avLst/>
            </a:prstGeom>
            <a:noFill/>
          </p:spPr>
          <p:txBody>
            <a:bodyPr wrap="square" rtlCol="0">
              <a:spAutoFit/>
            </a:bodyPr>
            <a:lstStyle/>
            <a:p>
              <a:pPr algn="ctr"/>
              <a:r>
                <a:rPr lang="en-US" sz="2400" dirty="0" smtClean="0"/>
                <a:t>Temperature [°C]</a:t>
              </a:r>
              <a:endParaRPr lang="en-US" sz="2400" dirty="0"/>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8" name="Group 7"/>
          <p:cNvGrpSpPr/>
          <p:nvPr/>
        </p:nvGrpSpPr>
        <p:grpSpPr>
          <a:xfrm>
            <a:off x="758952" y="0"/>
            <a:ext cx="7424928" cy="6845264"/>
            <a:chOff x="758952" y="0"/>
            <a:chExt cx="7424928" cy="6845264"/>
          </a:xfrm>
        </p:grpSpPr>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692" t="-3214" r="1522" b="2196"/>
          <a:stretch>
            <a:fillRect/>
          </a:stretch>
        </p:blipFill>
        <p:spPr>
          <a:xfrm>
            <a:off x="1257592" y="509508"/>
            <a:ext cx="6860724" cy="5542218"/>
          </a:xfrm>
          <a:prstGeom prst="rect">
            <a:avLst/>
          </a:prstGeom>
        </p:spPr>
      </p:pic>
      <p:sp>
        <p:nvSpPr>
          <p:cNvPr id="4" name="TextBox 3"/>
          <p:cNvSpPr txBox="1"/>
          <p:nvPr/>
        </p:nvSpPr>
        <p:spPr>
          <a:xfrm>
            <a:off x="2340866" y="509508"/>
            <a:ext cx="4457602" cy="584776"/>
          </a:xfrm>
          <a:prstGeom prst="rect">
            <a:avLst/>
          </a:prstGeom>
          <a:solidFill>
            <a:schemeClr val="bg1"/>
          </a:solidFill>
        </p:spPr>
        <p:txBody>
          <a:bodyPr wrap="square" rtlCol="0">
            <a:spAutoFit/>
          </a:bodyPr>
          <a:lstStyle/>
          <a:p>
            <a:pPr algn="ctr"/>
            <a:r>
              <a:rPr lang="en-US" sz="3200" dirty="0" smtClean="0"/>
              <a:t>7 Sep 2010 (yd </a:t>
            </a:r>
            <a:r>
              <a:rPr lang="en-US" sz="3200" dirty="0" smtClean="0"/>
              <a:t>250 UTC)</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3827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6" name="TextBox 5"/>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6" name="TextBox 5"/>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0</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1</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1</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2</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2</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3</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3</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4</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4</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5</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5</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6</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6</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7</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7</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8</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8</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8 Sep 2010 (yd </a:t>
            </a:r>
            <a:r>
              <a:rPr lang="en-US" sz="3200" dirty="0" smtClean="0"/>
              <a:t>251 UTC)</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47583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716683" cy="369332"/>
          </a:xfrm>
          <a:prstGeom prst="rect">
            <a:avLst/>
          </a:prstGeom>
          <a:noFill/>
        </p:spPr>
        <p:txBody>
          <a:bodyPr wrap="square" rtlCol="0">
            <a:spAutoFit/>
          </a:bodyPr>
          <a:lstStyle/>
          <a:p>
            <a:r>
              <a:rPr lang="en-US" dirty="0" smtClean="0"/>
              <a:t>Day 9</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9</a:t>
            </a:r>
            <a:endParaRPr lang="en-US" sz="2800" dirty="0"/>
          </a:p>
        </p:txBody>
      </p:sp>
      <p:sp>
        <p:nvSpPr>
          <p:cNvPr id="9" name="TextBox 8"/>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0" name="TextBox 9"/>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5393986" y="553293"/>
            <a:ext cx="880137" cy="369332"/>
          </a:xfrm>
          <a:prstGeom prst="rect">
            <a:avLst/>
          </a:prstGeom>
          <a:noFill/>
        </p:spPr>
        <p:txBody>
          <a:bodyPr wrap="square" rtlCol="0">
            <a:spAutoFit/>
          </a:bodyPr>
          <a:lstStyle/>
          <a:p>
            <a:r>
              <a:rPr lang="en-US" dirty="0" smtClean="0"/>
              <a:t>Day 10</a:t>
            </a:r>
            <a:endParaRPr lang="en-US" dirty="0"/>
          </a:p>
        </p:txBody>
      </p:sp>
      <p:pic>
        <p:nvPicPr>
          <p:cNvPr id="6" name="Picture 5"/>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7" name="TextBox 6"/>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8" name="TextBox 7"/>
          <p:cNvSpPr txBox="1"/>
          <p:nvPr/>
        </p:nvSpPr>
        <p:spPr>
          <a:xfrm>
            <a:off x="5384091" y="406785"/>
            <a:ext cx="1476284" cy="523220"/>
          </a:xfrm>
          <a:prstGeom prst="rect">
            <a:avLst/>
          </a:prstGeom>
          <a:noFill/>
        </p:spPr>
        <p:txBody>
          <a:bodyPr wrap="square" rtlCol="0">
            <a:spAutoFit/>
          </a:bodyPr>
          <a:lstStyle/>
          <a:p>
            <a:r>
              <a:rPr lang="en-US" sz="2800" dirty="0" smtClean="0"/>
              <a:t>Day 10</a:t>
            </a:r>
            <a:endParaRPr lang="en-US" sz="2800" dirty="0"/>
          </a:p>
        </p:txBody>
      </p:sp>
      <p:sp>
        <p:nvSpPr>
          <p:cNvPr id="9" name="TextBox 8"/>
          <p:cNvSpPr txBox="1"/>
          <p:nvPr/>
        </p:nvSpPr>
        <p:spPr>
          <a:xfrm>
            <a:off x="5460076" y="824921"/>
            <a:ext cx="1107214" cy="923330"/>
          </a:xfrm>
          <a:prstGeom prst="rect">
            <a:avLst/>
          </a:prstGeom>
          <a:noFill/>
        </p:spPr>
        <p:txBody>
          <a:bodyPr wrap="square" rtlCol="0">
            <a:spAutoFit/>
          </a:bodyPr>
          <a:lstStyle/>
          <a:p>
            <a:pPr algn="ctr"/>
            <a:r>
              <a:rPr lang="en-US" dirty="0" smtClean="0"/>
              <a:t>e</a:t>
            </a:r>
            <a:r>
              <a:rPr lang="en-US" dirty="0" smtClean="0"/>
              <a:t>nd of EM-APEX record</a:t>
            </a:r>
            <a:endParaRPr lang="en-US" dirty="0"/>
          </a:p>
        </p:txBody>
      </p:sp>
      <p:sp>
        <p:nvSpPr>
          <p:cNvPr id="10" name="TextBox 9"/>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11" name="TextBox 10"/>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3" name="TextBox 2"/>
          <p:cNvSpPr txBox="1"/>
          <p:nvPr/>
        </p:nvSpPr>
        <p:spPr>
          <a:xfrm>
            <a:off x="3048001" y="293100"/>
            <a:ext cx="3986696" cy="830997"/>
          </a:xfrm>
          <a:prstGeom prst="rect">
            <a:avLst/>
          </a:prstGeom>
          <a:noFill/>
        </p:spPr>
        <p:txBody>
          <a:bodyPr wrap="square" rtlCol="0">
            <a:spAutoFit/>
          </a:bodyPr>
          <a:lstStyle/>
          <a:p>
            <a:pPr algn="ctr"/>
            <a:r>
              <a:rPr lang="en-US" sz="2400" dirty="0" smtClean="0"/>
              <a:t>Surface Mixed Layer Temperature</a:t>
            </a:r>
            <a:endParaRPr lang="en-US" sz="2400" dirty="0"/>
          </a:p>
        </p:txBody>
      </p:sp>
      <p:sp>
        <p:nvSpPr>
          <p:cNvPr id="4" name="TextBox 3"/>
          <p:cNvSpPr txBox="1"/>
          <p:nvPr/>
        </p:nvSpPr>
        <p:spPr>
          <a:xfrm rot="16200000">
            <a:off x="4968366" y="2982299"/>
            <a:ext cx="5851525" cy="461665"/>
          </a:xfrm>
          <a:prstGeom prst="rect">
            <a:avLst/>
          </a:prstGeom>
          <a:noFill/>
        </p:spPr>
        <p:txBody>
          <a:bodyPr wrap="square" rtlCol="0">
            <a:spAutoFit/>
          </a:bodyPr>
          <a:lstStyle/>
          <a:p>
            <a:pPr algn="ctr"/>
            <a:r>
              <a:rPr lang="en-US" sz="2400" dirty="0" smtClean="0"/>
              <a:t>Temperature [°C]</a:t>
            </a:r>
            <a:endParaRPr lang="en-US" sz="2400" dirty="0"/>
          </a:p>
        </p:txBody>
      </p:sp>
      <p:sp>
        <p:nvSpPr>
          <p:cNvPr id="5" name="TextBox 4"/>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6" name="TextBox 5"/>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3" name="TextBox 2"/>
          <p:cNvSpPr txBox="1"/>
          <p:nvPr/>
        </p:nvSpPr>
        <p:spPr>
          <a:xfrm>
            <a:off x="3048001" y="293100"/>
            <a:ext cx="3986696" cy="830997"/>
          </a:xfrm>
          <a:prstGeom prst="rect">
            <a:avLst/>
          </a:prstGeom>
          <a:noFill/>
        </p:spPr>
        <p:txBody>
          <a:bodyPr wrap="square" rtlCol="0">
            <a:spAutoFit/>
          </a:bodyPr>
          <a:lstStyle/>
          <a:p>
            <a:pPr algn="ctr"/>
            <a:r>
              <a:rPr lang="en-US" sz="2400" dirty="0" smtClean="0"/>
              <a:t>“Wake Layer”</a:t>
            </a:r>
          </a:p>
          <a:p>
            <a:pPr algn="ctr"/>
            <a:r>
              <a:rPr lang="en-US" sz="2400" dirty="0" smtClean="0"/>
              <a:t> Temperature</a:t>
            </a:r>
            <a:endParaRPr lang="en-US" sz="2400" dirty="0"/>
          </a:p>
        </p:txBody>
      </p:sp>
      <p:sp>
        <p:nvSpPr>
          <p:cNvPr id="4" name="TextBox 3"/>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5" name="TextBox 4"/>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a:t>
            </a:r>
            <a:endParaRPr lang="en-US" dirty="0"/>
          </a:p>
        </p:txBody>
      </p:sp>
      <p:sp>
        <p:nvSpPr>
          <p:cNvPr id="3" name="Content Placeholder 2"/>
          <p:cNvSpPr>
            <a:spLocks noGrp="1"/>
          </p:cNvSpPr>
          <p:nvPr>
            <p:ph idx="1"/>
          </p:nvPr>
        </p:nvSpPr>
        <p:spPr/>
        <p:txBody>
          <a:bodyPr/>
          <a:lstStyle/>
          <a:p>
            <a:r>
              <a:rPr lang="en-US" dirty="0" smtClean="0"/>
              <a:t>Capped – isolated from the atmosphere</a:t>
            </a:r>
          </a:p>
          <a:p>
            <a:pPr lvl="1"/>
            <a:r>
              <a:rPr lang="en-US" dirty="0" smtClean="0"/>
              <a:t>subsurface jet -&gt; wake slides under warmer water </a:t>
            </a:r>
          </a:p>
          <a:p>
            <a:pPr lvl="1"/>
            <a:r>
              <a:rPr lang="en-US" dirty="0" smtClean="0"/>
              <a:t>Solar radiation -&gt; subsurface ML preserved</a:t>
            </a:r>
          </a:p>
          <a:p>
            <a:r>
              <a:rPr lang="en-US" dirty="0" smtClean="0"/>
              <a:t>Ryukyu Ridge –</a:t>
            </a:r>
            <a:r>
              <a:rPr lang="en-US" dirty="0" smtClean="0"/>
              <a:t> peels in half like </a:t>
            </a:r>
            <a:r>
              <a:rPr lang="en-US" dirty="0" smtClean="0"/>
              <a:t>string cheese</a:t>
            </a:r>
          </a:p>
          <a:p>
            <a:r>
              <a:rPr lang="en-US" dirty="0" smtClean="0"/>
              <a:t>Eddy – </a:t>
            </a:r>
            <a:r>
              <a:rPr lang="en-US" dirty="0" smtClean="0"/>
              <a:t>strains </a:t>
            </a:r>
            <a:r>
              <a:rPr lang="en-US" dirty="0" smtClean="0"/>
              <a:t>the wake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Seag</a:t>
            </a:r>
            <a:r>
              <a:rPr lang="en-US" dirty="0" err="1" smtClean="0"/>
              <a:t>liders</a:t>
            </a:r>
            <a:r>
              <a:rPr lang="en-US" dirty="0" smtClean="0"/>
              <a:t> </a:t>
            </a:r>
            <a:r>
              <a:rPr lang="en-US" dirty="0" smtClean="0"/>
              <a:t>see the ‘capped’ </a:t>
            </a:r>
            <a:r>
              <a:rPr lang="en-US" dirty="0" smtClean="0"/>
              <a:t>wake also</a:t>
            </a:r>
            <a:endParaRPr lang="en-US" dirty="0"/>
          </a:p>
        </p:txBody>
      </p:sp>
      <p:grpSp>
        <p:nvGrpSpPr>
          <p:cNvPr id="40" name="Group 39"/>
          <p:cNvGrpSpPr/>
          <p:nvPr/>
        </p:nvGrpSpPr>
        <p:grpSpPr>
          <a:xfrm>
            <a:off x="0" y="1189662"/>
            <a:ext cx="9144000" cy="2171112"/>
            <a:chOff x="0" y="2412188"/>
            <a:chExt cx="9144000" cy="2171112"/>
          </a:xfrm>
        </p:grpSpPr>
        <p:pic>
          <p:nvPicPr>
            <p:cNvPr id="15" name="Picture 14"/>
            <p:cNvPicPr>
              <a:picLocks noChangeAspect="1"/>
            </p:cNvPicPr>
            <p:nvPr/>
          </p:nvPicPr>
          <p:blipFill>
            <a:blip r:embed="rId2"/>
            <a:srcRect l="7163" t="1002" r="12690" b="48994"/>
            <a:stretch>
              <a:fillRect/>
            </a:stretch>
          </p:blipFill>
          <p:spPr>
            <a:xfrm>
              <a:off x="0" y="2412188"/>
              <a:ext cx="9144000" cy="2171112"/>
            </a:xfrm>
            <a:prstGeom prst="rect">
              <a:avLst/>
            </a:prstGeom>
          </p:spPr>
        </p:pic>
        <p:sp>
          <p:nvSpPr>
            <p:cNvPr id="16" name="TextBox 15"/>
            <p:cNvSpPr txBox="1"/>
            <p:nvPr/>
          </p:nvSpPr>
          <p:spPr>
            <a:xfrm>
              <a:off x="7517699" y="2670462"/>
              <a:ext cx="1082261" cy="461665"/>
            </a:xfrm>
            <a:prstGeom prst="rect">
              <a:avLst/>
            </a:prstGeom>
            <a:noFill/>
          </p:spPr>
          <p:txBody>
            <a:bodyPr wrap="square" rtlCol="0">
              <a:spAutoFit/>
            </a:bodyPr>
            <a:lstStyle/>
            <a:p>
              <a:r>
                <a:rPr lang="en-US" sz="2400" dirty="0" smtClean="0"/>
                <a:t>sg169</a:t>
              </a:r>
              <a:endParaRPr lang="en-US" sz="2400" dirty="0"/>
            </a:p>
          </p:txBody>
        </p:sp>
        <p:cxnSp>
          <p:nvCxnSpPr>
            <p:cNvPr id="17" name="Straight Connector 16"/>
            <p:cNvCxnSpPr/>
            <p:nvPr/>
          </p:nvCxnSpPr>
          <p:spPr>
            <a:xfrm rot="5400000">
              <a:off x="2591774" y="3428348"/>
              <a:ext cx="1407001" cy="200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8712" y="3360774"/>
            <a:ext cx="9172712" cy="2332179"/>
            <a:chOff x="0" y="4525821"/>
            <a:chExt cx="9172712" cy="2332179"/>
          </a:xfrm>
        </p:grpSpPr>
        <p:pic>
          <p:nvPicPr>
            <p:cNvPr id="6" name="Picture 5"/>
            <p:cNvPicPr>
              <a:picLocks noChangeAspect="1"/>
            </p:cNvPicPr>
            <p:nvPr/>
          </p:nvPicPr>
          <p:blipFill>
            <a:blip r:embed="rId3"/>
            <a:srcRect l="7278" t="2896" r="13113" b="47077"/>
            <a:stretch>
              <a:fillRect/>
            </a:stretch>
          </p:blipFill>
          <p:spPr>
            <a:xfrm>
              <a:off x="0" y="4670148"/>
              <a:ext cx="9172712" cy="2187852"/>
            </a:xfrm>
            <a:prstGeom prst="rect">
              <a:avLst/>
            </a:prstGeom>
          </p:spPr>
        </p:pic>
        <p:sp>
          <p:nvSpPr>
            <p:cNvPr id="7" name="TextBox 6"/>
            <p:cNvSpPr txBox="1"/>
            <p:nvPr/>
          </p:nvSpPr>
          <p:spPr>
            <a:xfrm>
              <a:off x="7544513" y="4850542"/>
              <a:ext cx="1082261" cy="461665"/>
            </a:xfrm>
            <a:prstGeom prst="rect">
              <a:avLst/>
            </a:prstGeom>
            <a:noFill/>
          </p:spPr>
          <p:txBody>
            <a:bodyPr wrap="square" rtlCol="0">
              <a:spAutoFit/>
            </a:bodyPr>
            <a:lstStyle/>
            <a:p>
              <a:r>
                <a:rPr lang="en-US" sz="2400" dirty="0" smtClean="0"/>
                <a:t>s</a:t>
              </a:r>
              <a:r>
                <a:rPr lang="en-US" sz="2400" dirty="0" smtClean="0"/>
                <a:t>g181</a:t>
              </a:r>
              <a:endParaRPr lang="en-US" sz="2400" dirty="0"/>
            </a:p>
          </p:txBody>
        </p:sp>
        <p:cxnSp>
          <p:nvCxnSpPr>
            <p:cNvPr id="9" name="Straight Connector 8"/>
            <p:cNvCxnSpPr/>
            <p:nvPr/>
          </p:nvCxnSpPr>
          <p:spPr>
            <a:xfrm rot="5400000">
              <a:off x="2563055" y="5588608"/>
              <a:ext cx="1407001" cy="200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58629" y="4525821"/>
              <a:ext cx="1693383" cy="369332"/>
            </a:xfrm>
            <a:prstGeom prst="rect">
              <a:avLst/>
            </a:prstGeom>
            <a:noFill/>
          </p:spPr>
          <p:txBody>
            <a:bodyPr wrap="square" rtlCol="0">
              <a:spAutoFit/>
            </a:bodyPr>
            <a:lstStyle/>
            <a:p>
              <a:r>
                <a:rPr lang="en-US" dirty="0" smtClean="0"/>
                <a:t>(end EM record)</a:t>
              </a:r>
              <a:endParaRPr lang="en-US" dirty="0"/>
            </a:p>
          </p:txBody>
        </p:sp>
      </p:grpSp>
      <p:sp>
        <p:nvSpPr>
          <p:cNvPr id="20" name="TextBox 19"/>
          <p:cNvSpPr txBox="1"/>
          <p:nvPr/>
        </p:nvSpPr>
        <p:spPr>
          <a:xfrm>
            <a:off x="586171" y="3065164"/>
            <a:ext cx="784461" cy="369332"/>
          </a:xfrm>
          <a:prstGeom prst="rect">
            <a:avLst/>
          </a:prstGeom>
          <a:noFill/>
        </p:spPr>
        <p:txBody>
          <a:bodyPr wrap="square" rtlCol="0">
            <a:spAutoFit/>
          </a:bodyPr>
          <a:lstStyle/>
          <a:p>
            <a:pPr algn="ctr"/>
            <a:r>
              <a:rPr lang="en-US" dirty="0" smtClean="0"/>
              <a:t>Day: 7</a:t>
            </a:r>
            <a:endParaRPr lang="en-US" dirty="0"/>
          </a:p>
        </p:txBody>
      </p:sp>
      <p:sp>
        <p:nvSpPr>
          <p:cNvPr id="21" name="TextBox 20"/>
          <p:cNvSpPr txBox="1"/>
          <p:nvPr/>
        </p:nvSpPr>
        <p:spPr>
          <a:xfrm>
            <a:off x="1797856" y="3065315"/>
            <a:ext cx="784461" cy="369332"/>
          </a:xfrm>
          <a:prstGeom prst="rect">
            <a:avLst/>
          </a:prstGeom>
          <a:noFill/>
        </p:spPr>
        <p:txBody>
          <a:bodyPr wrap="square" rtlCol="0">
            <a:spAutoFit/>
          </a:bodyPr>
          <a:lstStyle/>
          <a:p>
            <a:pPr algn="ctr"/>
            <a:r>
              <a:rPr lang="en-US" dirty="0" smtClean="0"/>
              <a:t> </a:t>
            </a:r>
            <a:r>
              <a:rPr lang="en-US" dirty="0" smtClean="0"/>
              <a:t>8</a:t>
            </a:r>
            <a:endParaRPr lang="en-US" dirty="0"/>
          </a:p>
        </p:txBody>
      </p:sp>
      <p:sp>
        <p:nvSpPr>
          <p:cNvPr id="22" name="TextBox 21"/>
          <p:cNvSpPr txBox="1"/>
          <p:nvPr/>
        </p:nvSpPr>
        <p:spPr>
          <a:xfrm>
            <a:off x="2826861" y="3065164"/>
            <a:ext cx="784461" cy="369332"/>
          </a:xfrm>
          <a:prstGeom prst="rect">
            <a:avLst/>
          </a:prstGeom>
          <a:noFill/>
        </p:spPr>
        <p:txBody>
          <a:bodyPr wrap="square" rtlCol="0">
            <a:spAutoFit/>
          </a:bodyPr>
          <a:lstStyle/>
          <a:p>
            <a:pPr algn="ctr"/>
            <a:r>
              <a:rPr lang="en-US" dirty="0" smtClean="0"/>
              <a:t>9</a:t>
            </a:r>
            <a:endParaRPr lang="en-US" dirty="0"/>
          </a:p>
        </p:txBody>
      </p:sp>
      <p:sp>
        <p:nvSpPr>
          <p:cNvPr id="24" name="TextBox 23"/>
          <p:cNvSpPr txBox="1"/>
          <p:nvPr/>
        </p:nvSpPr>
        <p:spPr>
          <a:xfrm>
            <a:off x="3886638" y="3065164"/>
            <a:ext cx="784461" cy="369332"/>
          </a:xfrm>
          <a:prstGeom prst="rect">
            <a:avLst/>
          </a:prstGeom>
          <a:noFill/>
        </p:spPr>
        <p:txBody>
          <a:bodyPr wrap="square" rtlCol="0">
            <a:spAutoFit/>
          </a:bodyPr>
          <a:lstStyle/>
          <a:p>
            <a:pPr algn="ctr"/>
            <a:r>
              <a:rPr lang="en-US" dirty="0" smtClean="0"/>
              <a:t>10</a:t>
            </a:r>
            <a:endParaRPr lang="en-US" dirty="0"/>
          </a:p>
        </p:txBody>
      </p:sp>
      <p:sp>
        <p:nvSpPr>
          <p:cNvPr id="25" name="TextBox 24"/>
          <p:cNvSpPr txBox="1"/>
          <p:nvPr/>
        </p:nvSpPr>
        <p:spPr>
          <a:xfrm>
            <a:off x="4934905" y="3065164"/>
            <a:ext cx="784461" cy="369332"/>
          </a:xfrm>
          <a:prstGeom prst="rect">
            <a:avLst/>
          </a:prstGeom>
          <a:noFill/>
        </p:spPr>
        <p:txBody>
          <a:bodyPr wrap="square" rtlCol="0">
            <a:spAutoFit/>
          </a:bodyPr>
          <a:lstStyle/>
          <a:p>
            <a:pPr algn="ctr"/>
            <a:r>
              <a:rPr lang="en-US" dirty="0" smtClean="0"/>
              <a:t>11</a:t>
            </a:r>
            <a:endParaRPr lang="en-US" dirty="0"/>
          </a:p>
        </p:txBody>
      </p:sp>
      <p:sp>
        <p:nvSpPr>
          <p:cNvPr id="27" name="TextBox 26"/>
          <p:cNvSpPr txBox="1"/>
          <p:nvPr/>
        </p:nvSpPr>
        <p:spPr>
          <a:xfrm>
            <a:off x="5947321" y="3067434"/>
            <a:ext cx="784461" cy="369332"/>
          </a:xfrm>
          <a:prstGeom prst="rect">
            <a:avLst/>
          </a:prstGeom>
          <a:noFill/>
        </p:spPr>
        <p:txBody>
          <a:bodyPr wrap="square" rtlCol="0">
            <a:spAutoFit/>
          </a:bodyPr>
          <a:lstStyle/>
          <a:p>
            <a:pPr algn="ctr"/>
            <a:r>
              <a:rPr lang="en-US" dirty="0" smtClean="0"/>
              <a:t>12</a:t>
            </a:r>
            <a:endParaRPr lang="en-US" dirty="0"/>
          </a:p>
        </p:txBody>
      </p:sp>
      <p:sp>
        <p:nvSpPr>
          <p:cNvPr id="28" name="TextBox 27"/>
          <p:cNvSpPr txBox="1"/>
          <p:nvPr/>
        </p:nvSpPr>
        <p:spPr>
          <a:xfrm>
            <a:off x="7001096" y="3065164"/>
            <a:ext cx="784461" cy="369332"/>
          </a:xfrm>
          <a:prstGeom prst="rect">
            <a:avLst/>
          </a:prstGeom>
          <a:noFill/>
        </p:spPr>
        <p:txBody>
          <a:bodyPr wrap="square" rtlCol="0">
            <a:spAutoFit/>
          </a:bodyPr>
          <a:lstStyle/>
          <a:p>
            <a:pPr algn="ctr"/>
            <a:r>
              <a:rPr lang="en-US" dirty="0" smtClean="0"/>
              <a:t>13</a:t>
            </a:r>
            <a:endParaRPr lang="en-US" dirty="0"/>
          </a:p>
        </p:txBody>
      </p:sp>
      <p:sp>
        <p:nvSpPr>
          <p:cNvPr id="29" name="TextBox 28"/>
          <p:cNvSpPr txBox="1"/>
          <p:nvPr/>
        </p:nvSpPr>
        <p:spPr>
          <a:xfrm>
            <a:off x="8050629" y="3065164"/>
            <a:ext cx="784461" cy="369332"/>
          </a:xfrm>
          <a:prstGeom prst="rect">
            <a:avLst/>
          </a:prstGeom>
          <a:noFill/>
        </p:spPr>
        <p:txBody>
          <a:bodyPr wrap="square" rtlCol="0">
            <a:spAutoFit/>
          </a:bodyPr>
          <a:lstStyle/>
          <a:p>
            <a:pPr algn="ctr"/>
            <a:r>
              <a:rPr lang="en-US" dirty="0" smtClean="0"/>
              <a:t>14</a:t>
            </a:r>
            <a:endParaRPr lang="en-US" dirty="0"/>
          </a:p>
        </p:txBody>
      </p:sp>
      <p:sp>
        <p:nvSpPr>
          <p:cNvPr id="30" name="TextBox 29"/>
          <p:cNvSpPr txBox="1"/>
          <p:nvPr/>
        </p:nvSpPr>
        <p:spPr>
          <a:xfrm>
            <a:off x="-171844" y="3281007"/>
            <a:ext cx="1392195" cy="369332"/>
          </a:xfrm>
          <a:prstGeom prst="rect">
            <a:avLst/>
          </a:prstGeom>
          <a:noFill/>
        </p:spPr>
        <p:txBody>
          <a:bodyPr wrap="square" rtlCol="0">
            <a:spAutoFit/>
          </a:bodyPr>
          <a:lstStyle/>
          <a:p>
            <a:pPr algn="ctr"/>
            <a:r>
              <a:rPr lang="en-US" dirty="0" smtClean="0"/>
              <a:t>(00Z UTC):</a:t>
            </a:r>
            <a:endParaRPr lang="en-US" dirty="0"/>
          </a:p>
        </p:txBody>
      </p:sp>
      <p:sp>
        <p:nvSpPr>
          <p:cNvPr id="31" name="TextBox 30"/>
          <p:cNvSpPr txBox="1"/>
          <p:nvPr/>
        </p:nvSpPr>
        <p:spPr>
          <a:xfrm>
            <a:off x="828120" y="3293982"/>
            <a:ext cx="784461" cy="369332"/>
          </a:xfrm>
          <a:prstGeom prst="rect">
            <a:avLst/>
          </a:prstGeom>
          <a:noFill/>
        </p:spPr>
        <p:txBody>
          <a:bodyPr wrap="square" rtlCol="0">
            <a:spAutoFit/>
          </a:bodyPr>
          <a:lstStyle/>
          <a:p>
            <a:pPr algn="ctr"/>
            <a:r>
              <a:rPr lang="en-US" dirty="0" smtClean="0"/>
              <a:t> </a:t>
            </a:r>
            <a:r>
              <a:rPr lang="en-US" dirty="0" smtClean="0"/>
              <a:t>9</a:t>
            </a:r>
            <a:r>
              <a:rPr lang="en-US" dirty="0" smtClean="0"/>
              <a:t>/25</a:t>
            </a:r>
            <a:endParaRPr lang="en-US" dirty="0"/>
          </a:p>
        </p:txBody>
      </p:sp>
      <p:sp>
        <p:nvSpPr>
          <p:cNvPr id="39" name="TextBox 38"/>
          <p:cNvSpPr txBox="1"/>
          <p:nvPr/>
        </p:nvSpPr>
        <p:spPr>
          <a:xfrm>
            <a:off x="8050629" y="3304838"/>
            <a:ext cx="784461" cy="369332"/>
          </a:xfrm>
          <a:prstGeom prst="rect">
            <a:avLst/>
          </a:prstGeom>
          <a:noFill/>
        </p:spPr>
        <p:txBody>
          <a:bodyPr wrap="square" rtlCol="0">
            <a:spAutoFit/>
          </a:bodyPr>
          <a:lstStyle/>
          <a:p>
            <a:pPr algn="ctr"/>
            <a:r>
              <a:rPr lang="en-US" dirty="0" smtClean="0"/>
              <a:t>10/02</a:t>
            </a:r>
            <a:endParaRPr lang="en-US" dirty="0"/>
          </a:p>
        </p:txBody>
      </p:sp>
      <p:sp>
        <p:nvSpPr>
          <p:cNvPr id="47" name="Title 1"/>
          <p:cNvSpPr txBox="1">
            <a:spLocks/>
          </p:cNvSpPr>
          <p:nvPr/>
        </p:nvSpPr>
        <p:spPr>
          <a:xfrm>
            <a:off x="556299" y="5536336"/>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Where were these</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kumimoji="0" lang="en-US" sz="4400" b="0" i="0" u="none" strike="noStrike" kern="1200" cap="none" spc="0" normalizeH="0" noProof="0" dirty="0" err="1" smtClean="0">
                <a:ln>
                  <a:noFill/>
                </a:ln>
                <a:solidFill>
                  <a:schemeClr val="tx1"/>
                </a:solidFill>
                <a:effectLst/>
                <a:uLnTx/>
                <a:uFillTx/>
                <a:latin typeface="+mj-lt"/>
                <a:ea typeface="+mj-ea"/>
                <a:cs typeface="+mj-cs"/>
              </a:rPr>
              <a:t>Seagliders</a:t>
            </a:r>
            <a:r>
              <a:rPr kumimoji="0" lang="en-US" sz="4400" b="0" i="0" u="none" strike="noStrike" kern="1200" cap="none" spc="0" normalizeH="0" noProof="0" dirty="0" smtClean="0">
                <a:ln>
                  <a:noFill/>
                </a:ln>
                <a:solidFill>
                  <a:schemeClr val="tx1"/>
                </a:solidFill>
                <a:effectLst/>
                <a:uLnTx/>
                <a:uFillTx/>
                <a:latin typeface="+mj-lt"/>
                <a:ea typeface="+mj-ea"/>
                <a:cs typeface="+mj-cs"/>
              </a:rPr>
              <a: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8" name="TextBox 47"/>
          <p:cNvSpPr txBox="1"/>
          <p:nvPr/>
        </p:nvSpPr>
        <p:spPr>
          <a:xfrm>
            <a:off x="6513013" y="1996038"/>
            <a:ext cx="1671280" cy="923330"/>
          </a:xfrm>
          <a:prstGeom prst="rect">
            <a:avLst/>
          </a:prstGeom>
          <a:noFill/>
        </p:spPr>
        <p:txBody>
          <a:bodyPr wrap="square" rtlCol="0">
            <a:spAutoFit/>
          </a:bodyPr>
          <a:lstStyle/>
          <a:p>
            <a:pPr algn="ctr"/>
            <a:r>
              <a:rPr lang="en-US" dirty="0" smtClean="0"/>
              <a:t>Can still see 26.5°C layer at day 12! </a:t>
            </a:r>
            <a:endParaRPr lang="en-US" dirty="0"/>
          </a:p>
        </p:txBody>
      </p:sp>
      <p:cxnSp>
        <p:nvCxnSpPr>
          <p:cNvPr id="50" name="Straight Arrow Connector 49"/>
          <p:cNvCxnSpPr/>
          <p:nvPr/>
        </p:nvCxnSpPr>
        <p:spPr>
          <a:xfrm rot="10800000">
            <a:off x="6248400" y="2057401"/>
            <a:ext cx="483384" cy="13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5667120" y="3244993"/>
            <a:ext cx="1552344" cy="57698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rcRect l="22000" t="4467" r="20000"/>
          <a:stretch>
            <a:fillRect/>
          </a:stretch>
        </p:blipFill>
        <p:spPr>
          <a:xfrm>
            <a:off x="758952" y="0"/>
            <a:ext cx="7424928" cy="6845264"/>
          </a:xfrm>
          <a:prstGeom prst="rect">
            <a:avLst/>
          </a:prstGeom>
        </p:spPr>
      </p:pic>
      <p:sp>
        <p:nvSpPr>
          <p:cNvPr id="5" name="Oval 4"/>
          <p:cNvSpPr/>
          <p:nvPr/>
        </p:nvSpPr>
        <p:spPr>
          <a:xfrm>
            <a:off x="4174435" y="1733826"/>
            <a:ext cx="673652" cy="750957"/>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399233" y="1550392"/>
            <a:ext cx="149417" cy="15554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904181" y="1889572"/>
            <a:ext cx="149417" cy="15554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793794" y="2206139"/>
            <a:ext cx="958757" cy="461665"/>
          </a:xfrm>
          <a:prstGeom prst="rect">
            <a:avLst/>
          </a:prstGeom>
          <a:noFill/>
        </p:spPr>
        <p:txBody>
          <a:bodyPr wrap="square" rtlCol="0">
            <a:spAutoFit/>
          </a:bodyPr>
          <a:lstStyle/>
          <a:p>
            <a:r>
              <a:rPr lang="en-US" sz="2400" dirty="0" smtClean="0"/>
              <a:t>4907</a:t>
            </a:r>
            <a:endParaRPr lang="en-US" sz="2400" dirty="0"/>
          </a:p>
        </p:txBody>
      </p:sp>
      <p:sp>
        <p:nvSpPr>
          <p:cNvPr id="9" name="TextBox 8"/>
          <p:cNvSpPr txBox="1"/>
          <p:nvPr/>
        </p:nvSpPr>
        <p:spPr>
          <a:xfrm>
            <a:off x="4582115" y="2493397"/>
            <a:ext cx="983663" cy="461665"/>
          </a:xfrm>
          <a:prstGeom prst="rect">
            <a:avLst/>
          </a:prstGeom>
          <a:noFill/>
        </p:spPr>
        <p:txBody>
          <a:bodyPr wrap="square" rtlCol="0">
            <a:spAutoFit/>
          </a:bodyPr>
          <a:lstStyle/>
          <a:p>
            <a:r>
              <a:rPr lang="en-US" sz="2400" dirty="0" smtClean="0"/>
              <a:t>4910</a:t>
            </a:r>
            <a:endParaRPr lang="en-US" sz="2400" dirty="0"/>
          </a:p>
        </p:txBody>
      </p:sp>
      <p:sp>
        <p:nvSpPr>
          <p:cNvPr id="10" name="TextBox 9"/>
          <p:cNvSpPr txBox="1"/>
          <p:nvPr/>
        </p:nvSpPr>
        <p:spPr>
          <a:xfrm>
            <a:off x="4778293" y="1869851"/>
            <a:ext cx="1870722" cy="461665"/>
          </a:xfrm>
          <a:prstGeom prst="rect">
            <a:avLst/>
          </a:prstGeom>
          <a:noFill/>
        </p:spPr>
        <p:txBody>
          <a:bodyPr wrap="square" rtlCol="0">
            <a:spAutoFit/>
          </a:bodyPr>
          <a:lstStyle/>
          <a:p>
            <a:r>
              <a:rPr lang="en-US" sz="2400" dirty="0" smtClean="0"/>
              <a:t>s</a:t>
            </a:r>
            <a:r>
              <a:rPr lang="en-US" sz="2400" dirty="0" smtClean="0"/>
              <a:t>g181, sg169</a:t>
            </a:r>
            <a:endParaRPr 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Summarize</a:t>
            </a:r>
            <a:endParaRPr lang="en-US" dirty="0"/>
          </a:p>
        </p:txBody>
      </p:sp>
      <p:sp>
        <p:nvSpPr>
          <p:cNvPr id="3" name="Content Placeholder 2"/>
          <p:cNvSpPr>
            <a:spLocks noGrp="1"/>
          </p:cNvSpPr>
          <p:nvPr>
            <p:ph idx="1"/>
          </p:nvPr>
        </p:nvSpPr>
        <p:spPr>
          <a:xfrm>
            <a:off x="457200" y="1600200"/>
            <a:ext cx="8389644" cy="4525963"/>
          </a:xfrm>
        </p:spPr>
        <p:txBody>
          <a:bodyPr/>
          <a:lstStyle/>
          <a:p>
            <a:r>
              <a:rPr lang="en-US" dirty="0" smtClean="0"/>
              <a:t>Fanapi</a:t>
            </a:r>
            <a:r>
              <a:rPr lang="en-US" dirty="0" smtClean="0"/>
              <a:t>;</a:t>
            </a:r>
            <a:r>
              <a:rPr lang="en-US" dirty="0" smtClean="0"/>
              <a:t> the most </a:t>
            </a:r>
            <a:r>
              <a:rPr lang="en-US" dirty="0" smtClean="0"/>
              <a:t>well-sampled wake in history!</a:t>
            </a:r>
          </a:p>
          <a:p>
            <a:r>
              <a:rPr lang="en-US" dirty="0" smtClean="0"/>
              <a:t>Wake </a:t>
            </a:r>
            <a:r>
              <a:rPr lang="en-US" dirty="0" smtClean="0"/>
              <a:t>persisted </a:t>
            </a:r>
            <a:r>
              <a:rPr lang="en-US" dirty="0" smtClean="0"/>
              <a:t>as a surface feature for a week</a:t>
            </a:r>
          </a:p>
          <a:p>
            <a:r>
              <a:rPr lang="en-US" dirty="0" smtClean="0"/>
              <a:t>But </a:t>
            </a:r>
            <a:r>
              <a:rPr lang="en-US" dirty="0" smtClean="0"/>
              <a:t>survived </a:t>
            </a:r>
            <a:r>
              <a:rPr lang="en-US" dirty="0" smtClean="0"/>
              <a:t>up to 12 days ‘undercover’</a:t>
            </a:r>
          </a:p>
          <a:p>
            <a:r>
              <a:rPr lang="en-US" dirty="0" smtClean="0"/>
              <a:t>Processes to preserve the wake = capping due to subsurface jet + solar </a:t>
            </a:r>
            <a:r>
              <a:rPr lang="en-US" dirty="0" err="1" smtClean="0"/>
              <a:t>insolation</a:t>
            </a:r>
            <a:endParaRPr lang="en-US" dirty="0" smtClean="0"/>
          </a:p>
          <a:p>
            <a:r>
              <a:rPr lang="en-US" dirty="0" smtClean="0"/>
              <a:t>Processes to destroy the wake = topography, eddy, mixing</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Questions?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69848" y="1027331"/>
            <a:ext cx="7112000" cy="5334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9 Sep 2010 (yd </a:t>
            </a:r>
            <a:r>
              <a:rPr lang="en-US" sz="3200" dirty="0" smtClean="0"/>
              <a:t>252 UTC)</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73138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13299" y="685800"/>
            <a:ext cx="6243687" cy="4682765"/>
          </a:xfrm>
          <a:prstGeom prst="rect">
            <a:avLst/>
          </a:prstGeom>
        </p:spPr>
      </p:pic>
      <p:sp>
        <p:nvSpPr>
          <p:cNvPr id="2" name="TextBox 1"/>
          <p:cNvSpPr txBox="1"/>
          <p:nvPr/>
        </p:nvSpPr>
        <p:spPr>
          <a:xfrm>
            <a:off x="2181464" y="174925"/>
            <a:ext cx="5610831" cy="400110"/>
          </a:xfrm>
          <a:prstGeom prst="rect">
            <a:avLst/>
          </a:prstGeom>
          <a:noFill/>
        </p:spPr>
        <p:txBody>
          <a:bodyPr wrap="none" rtlCol="0">
            <a:spAutoFit/>
          </a:bodyPr>
          <a:lstStyle/>
          <a:p>
            <a:r>
              <a:rPr lang="en-US" sz="2000" dirty="0" smtClean="0">
                <a:solidFill>
                  <a:srgbClr val="FFFFFF"/>
                </a:solidFill>
              </a:rPr>
              <a:t>Warming rate as a function of cooling amplitude.</a:t>
            </a:r>
            <a:endParaRPr lang="en-US" sz="2000" dirty="0">
              <a:solidFill>
                <a:srgbClr val="FFFFFF"/>
              </a:solidFill>
            </a:endParaRPr>
          </a:p>
        </p:txBody>
      </p:sp>
      <p:sp>
        <p:nvSpPr>
          <p:cNvPr id="3" name="TextBox 2"/>
          <p:cNvSpPr txBox="1"/>
          <p:nvPr/>
        </p:nvSpPr>
        <p:spPr>
          <a:xfrm>
            <a:off x="1185318" y="5538216"/>
            <a:ext cx="7299651" cy="923330"/>
          </a:xfrm>
          <a:prstGeom prst="rect">
            <a:avLst/>
          </a:prstGeom>
          <a:noFill/>
        </p:spPr>
        <p:txBody>
          <a:bodyPr wrap="square" rtlCol="0">
            <a:spAutoFit/>
          </a:bodyPr>
          <a:lstStyle/>
          <a:p>
            <a:pPr algn="ctr"/>
            <a:r>
              <a:rPr lang="en-US" dirty="0" smtClean="0">
                <a:solidFill>
                  <a:srgbClr val="FFFFFF"/>
                </a:solidFill>
              </a:rPr>
              <a:t>The grand-average e-folding time is about a week. This includes what appears to be significant regional variation, i.e., the persistent cool                           patch to the east.  </a:t>
            </a:r>
            <a:endParaRPr lang="en-US"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36677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4"/>
            <a:ext cx="8229600" cy="1143000"/>
          </a:xfrm>
        </p:spPr>
        <p:txBody>
          <a:bodyPr/>
          <a:lstStyle/>
          <a:p>
            <a:r>
              <a:rPr lang="en-US" dirty="0" smtClean="0"/>
              <a:t>Comparing SST</a:t>
            </a:r>
            <a:endParaRPr lang="en-US" dirty="0"/>
          </a:p>
        </p:txBody>
      </p:sp>
      <p:pic>
        <p:nvPicPr>
          <p:cNvPr id="4" name="Content Placeholder 3" descr="post_Fanapi_MODIS_920.png"/>
          <p:cNvPicPr>
            <a:picLocks noGrp="1" noChangeAspect="1"/>
          </p:cNvPicPr>
          <p:nvPr>
            <p:ph idx="1"/>
          </p:nvPr>
        </p:nvPicPr>
        <p:blipFill>
          <a:blip r:embed="rId2"/>
          <a:srcRect l="-12898" r="-12898"/>
          <a:stretch>
            <a:fillRect/>
          </a:stretch>
        </p:blipFill>
        <p:spPr>
          <a:xfrm>
            <a:off x="2237750" y="3100709"/>
            <a:ext cx="8229600" cy="4525963"/>
          </a:xfrm>
        </p:spPr>
      </p:pic>
      <p:pic>
        <p:nvPicPr>
          <p:cNvPr id="6" name="Picture 5"/>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250" t="1667"/>
          <a:stretch>
            <a:fillRect/>
          </a:stretch>
        </p:blipFill>
        <p:spPr>
          <a:xfrm>
            <a:off x="5177583" y="1177554"/>
            <a:ext cx="3810756" cy="2997793"/>
          </a:xfrm>
          <a:prstGeom prst="rect">
            <a:avLst/>
          </a:prstGeom>
        </p:spPr>
      </p:pic>
      <p:pic>
        <p:nvPicPr>
          <p:cNvPr id="7" name="Content Placeholder 4" descr="pre_Fanapi_MODIS.png"/>
          <p:cNvPicPr>
            <a:picLocks noChangeAspect="1"/>
          </p:cNvPicPr>
          <p:nvPr/>
        </p:nvPicPr>
        <p:blipFill>
          <a:blip r:embed="rId4"/>
          <a:srcRect l="7116" t="14464" r="7116" b="19286"/>
          <a:stretch>
            <a:fillRect/>
          </a:stretch>
        </p:blipFill>
        <p:spPr>
          <a:xfrm>
            <a:off x="147216" y="1140198"/>
            <a:ext cx="5030367" cy="2688232"/>
          </a:xfrm>
          <a:prstGeom prst="rect">
            <a:avLst/>
          </a:prstGeom>
        </p:spPr>
      </p:pic>
      <p:sp>
        <p:nvSpPr>
          <p:cNvPr id="8" name="Rectangle 7"/>
          <p:cNvSpPr/>
          <p:nvPr/>
        </p:nvSpPr>
        <p:spPr>
          <a:xfrm>
            <a:off x="6512463" y="2042146"/>
            <a:ext cx="2004676" cy="90900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038143" y="2424993"/>
            <a:ext cx="1407009" cy="1569660"/>
          </a:xfrm>
          <a:prstGeom prst="rect">
            <a:avLst/>
          </a:prstGeom>
          <a:noFill/>
        </p:spPr>
        <p:txBody>
          <a:bodyPr wrap="square" rtlCol="0">
            <a:spAutoFit/>
          </a:bodyPr>
          <a:lstStyle/>
          <a:p>
            <a:pPr algn="r"/>
            <a:r>
              <a:rPr lang="en-US" sz="3200" dirty="0" smtClean="0"/>
              <a:t>9/15</a:t>
            </a:r>
          </a:p>
          <a:p>
            <a:pPr algn="r"/>
            <a:r>
              <a:rPr lang="en-US" sz="3200" dirty="0" smtClean="0"/>
              <a:t>MODIS</a:t>
            </a:r>
          </a:p>
          <a:p>
            <a:pPr algn="r"/>
            <a:endParaRPr lang="en-US" sz="3200" dirty="0"/>
          </a:p>
        </p:txBody>
      </p:sp>
      <p:sp>
        <p:nvSpPr>
          <p:cNvPr id="11" name="TextBox 10"/>
          <p:cNvSpPr txBox="1"/>
          <p:nvPr/>
        </p:nvSpPr>
        <p:spPr>
          <a:xfrm>
            <a:off x="4445152" y="5363691"/>
            <a:ext cx="2589893" cy="1569660"/>
          </a:xfrm>
          <a:prstGeom prst="rect">
            <a:avLst/>
          </a:prstGeom>
          <a:noFill/>
        </p:spPr>
        <p:txBody>
          <a:bodyPr wrap="square" rtlCol="0">
            <a:spAutoFit/>
          </a:bodyPr>
          <a:lstStyle/>
          <a:p>
            <a:r>
              <a:rPr lang="en-US" sz="3200" dirty="0" smtClean="0"/>
              <a:t>9/20</a:t>
            </a:r>
          </a:p>
          <a:p>
            <a:r>
              <a:rPr lang="en-US" sz="3200" dirty="0" smtClean="0"/>
              <a:t>MODIS </a:t>
            </a:r>
          </a:p>
          <a:p>
            <a:endParaRPr lang="en-US" sz="3200" dirty="0"/>
          </a:p>
        </p:txBody>
      </p:sp>
      <p:pic>
        <p:nvPicPr>
          <p:cNvPr id="5" name="Picture 4"/>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750" t="1667" r="3750" b="1667"/>
          <a:stretch>
            <a:fillRect/>
          </a:stretch>
        </p:blipFill>
        <p:spPr>
          <a:xfrm>
            <a:off x="21673" y="3803526"/>
            <a:ext cx="3912975" cy="3066926"/>
          </a:xfrm>
          <a:prstGeom prst="rect">
            <a:avLst/>
          </a:prstGeom>
        </p:spPr>
      </p:pic>
      <p:sp>
        <p:nvSpPr>
          <p:cNvPr id="9" name="Rectangle 8"/>
          <p:cNvSpPr/>
          <p:nvPr/>
        </p:nvSpPr>
        <p:spPr>
          <a:xfrm>
            <a:off x="1606637" y="4682104"/>
            <a:ext cx="2004676" cy="90900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10 Sep 2010 (yd </a:t>
            </a:r>
            <a:r>
              <a:rPr lang="en-US" sz="3200" dirty="0" smtClean="0"/>
              <a:t>253</a:t>
            </a:r>
            <a:r>
              <a:rPr lang="en-US" sz="3200" dirty="0" smtClean="0"/>
              <a:t> UTC</a:t>
            </a:r>
            <a:r>
              <a:rPr lang="en-US" sz="3200" dirty="0" smtClean="0"/>
              <a:t>)</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1033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11 Sep 2010 (yd </a:t>
            </a:r>
            <a:r>
              <a:rPr lang="en-US" sz="3200" dirty="0" smtClean="0"/>
              <a:t>254</a:t>
            </a:r>
            <a:r>
              <a:rPr lang="en-US" sz="3200" dirty="0" smtClean="0"/>
              <a:t> UTC</a:t>
            </a:r>
            <a:r>
              <a:rPr lang="en-US" sz="3200" dirty="0" smtClean="0"/>
              <a:t>)</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65866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14400" y="685800"/>
            <a:ext cx="7315200" cy="5486400"/>
          </a:xfrm>
          <a:prstGeom prst="rect">
            <a:avLst/>
          </a:prstGeom>
        </p:spPr>
      </p:pic>
      <p:sp>
        <p:nvSpPr>
          <p:cNvPr id="3" name="TextBox 2"/>
          <p:cNvSpPr txBox="1"/>
          <p:nvPr/>
        </p:nvSpPr>
        <p:spPr>
          <a:xfrm>
            <a:off x="2340866" y="505480"/>
            <a:ext cx="4457602" cy="584776"/>
          </a:xfrm>
          <a:prstGeom prst="rect">
            <a:avLst/>
          </a:prstGeom>
          <a:solidFill>
            <a:schemeClr val="bg1"/>
          </a:solidFill>
        </p:spPr>
        <p:txBody>
          <a:bodyPr wrap="square" rtlCol="0">
            <a:spAutoFit/>
          </a:bodyPr>
          <a:lstStyle/>
          <a:p>
            <a:pPr algn="ctr"/>
            <a:r>
              <a:rPr lang="en-US" sz="3200" dirty="0" smtClean="0"/>
              <a:t>12 Sep 2010 (yd </a:t>
            </a:r>
            <a:r>
              <a:rPr lang="en-US" sz="3200" dirty="0" smtClean="0"/>
              <a:t>255</a:t>
            </a:r>
            <a:r>
              <a:rPr lang="en-US" sz="3200" dirty="0" smtClean="0"/>
              <a:t> UTC</a:t>
            </a:r>
            <a:r>
              <a:rPr lang="en-US" sz="3200" dirty="0" smtClean="0"/>
              <a:t>)</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6695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6034</TotalTime>
  <Words>1289</Words>
  <Application>Microsoft Macintosh PowerPoint</Application>
  <PresentationFormat>On-screen Show (4:3)</PresentationFormat>
  <Paragraphs>255</Paragraphs>
  <Slides>61</Slides>
  <Notes>3</Notes>
  <HiddenSlides>0</HiddenSlides>
  <MMClips>0</MMClips>
  <ScaleCrop>false</ScaleCrop>
  <HeadingPairs>
    <vt:vector size="4" baseType="variant">
      <vt:variant>
        <vt:lpstr>Design Template</vt:lpstr>
      </vt:variant>
      <vt:variant>
        <vt:i4>1</vt:i4>
      </vt:variant>
      <vt:variant>
        <vt:lpstr>Slide Titles</vt:lpstr>
      </vt:variant>
      <vt:variant>
        <vt:i4>61</vt:i4>
      </vt:variant>
    </vt:vector>
  </HeadingPairs>
  <TitlesOfParts>
    <vt:vector size="62" baseType="lpstr">
      <vt:lpstr>Office Theme</vt:lpstr>
      <vt:lpstr>Uncovering the Wake  of Typhoon Fanapi</vt:lpstr>
      <vt:lpstr>Overview</vt:lpstr>
      <vt:lpstr>Fanapi SST movie (from Jim Price)</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Remote Sensing vs. Subsurface Obs</vt:lpstr>
      <vt:lpstr>Subsurface data</vt:lpstr>
      <vt:lpstr>EM-APEX Time Series</vt:lpstr>
      <vt:lpstr>How did I define the wake?</vt:lpstr>
      <vt:lpstr>The wake below the surface…</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What happened?</vt:lpstr>
      <vt:lpstr>Seagliders see the ‘capped’ wake also</vt:lpstr>
      <vt:lpstr>Slide 56</vt:lpstr>
      <vt:lpstr>To Summarize</vt:lpstr>
      <vt:lpstr>Questions?</vt:lpstr>
      <vt:lpstr>Slide 59</vt:lpstr>
      <vt:lpstr>Slide 60</vt:lpstr>
      <vt:lpstr>Comparing SST</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Uncovering the Wake  of Typhoon Fanapi</dc:title>
  <dc:creator>Rosalinda Fortier</dc:creator>
  <cp:lastModifiedBy>Rosalinda Fortier</cp:lastModifiedBy>
  <cp:revision>10</cp:revision>
  <dcterms:created xsi:type="dcterms:W3CDTF">2011-05-17T04:14:05Z</dcterms:created>
  <dcterms:modified xsi:type="dcterms:W3CDTF">2011-05-17T13:42:29Z</dcterms:modified>
</cp:coreProperties>
</file>