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34" r:id="rId2"/>
    <p:sldId id="348" r:id="rId3"/>
    <p:sldId id="388" r:id="rId4"/>
    <p:sldId id="408" r:id="rId5"/>
    <p:sldId id="390" r:id="rId6"/>
    <p:sldId id="391" r:id="rId7"/>
    <p:sldId id="312" r:id="rId8"/>
    <p:sldId id="384" r:id="rId9"/>
    <p:sldId id="375" r:id="rId10"/>
    <p:sldId id="376" r:id="rId11"/>
    <p:sldId id="413" r:id="rId12"/>
    <p:sldId id="416" r:id="rId13"/>
    <p:sldId id="412" r:id="rId14"/>
    <p:sldId id="387" r:id="rId15"/>
    <p:sldId id="404" r:id="rId16"/>
    <p:sldId id="407" r:id="rId17"/>
    <p:sldId id="405" r:id="rId18"/>
    <p:sldId id="403" r:id="rId19"/>
    <p:sldId id="385" r:id="rId20"/>
    <p:sldId id="386" r:id="rId21"/>
    <p:sldId id="414" r:id="rId22"/>
    <p:sldId id="41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6FF"/>
    <a:srgbClr val="FFF2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35" autoAdjust="0"/>
    <p:restoredTop sz="86456" autoAdjust="0"/>
  </p:normalViewPr>
  <p:slideViewPr>
    <p:cSldViewPr snapToGrid="0" snapToObjects="1">
      <p:cViewPr varScale="1">
        <p:scale>
          <a:sx n="88" d="100"/>
          <a:sy n="88" d="100"/>
        </p:scale>
        <p:origin x="-328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159-AF61-1B49-9F9C-4DC1541766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E083-4884-784C-9C1A-95E07FB0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 userDrawn="1"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088E3-D886-9240-8B24-4F159587C400}" type="datetimeFigureOut">
              <a:rPr lang="en-US" smtClean="0"/>
              <a:pPr/>
              <a:t>5/17/11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57606-0A4C-834D-B74C-AA5AD33D5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yphoon_Fanapi_2010-09-18_0217Z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0"/>
            <a:ext cx="527685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829" y="52340"/>
            <a:ext cx="9144000" cy="1130300"/>
          </a:xfrm>
        </p:spPr>
        <p:txBody>
          <a:bodyPr anchor="t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4000" dirty="0" smtClean="0">
                <a:ea typeface="ＭＳ Ｐゴシック" charset="-128"/>
                <a:cs typeface="ＭＳ Ｐゴシック" charset="-128"/>
              </a:rPr>
              <a:t>Coordinated Sampling of the Cold Wake </a:t>
            </a:r>
            <a:br>
              <a:rPr lang="en-US" sz="4000" dirty="0" smtClean="0"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ea typeface="ＭＳ Ｐゴシック" charset="-128"/>
                <a:cs typeface="ＭＳ Ｐゴシック" charset="-128"/>
              </a:rPr>
              <a:t>of Typhoon </a:t>
            </a:r>
            <a:r>
              <a:rPr lang="en-US" sz="4000" dirty="0" err="1" smtClean="0">
                <a:ea typeface="ＭＳ Ｐゴシック" charset="-128"/>
                <a:cs typeface="ＭＳ Ｐゴシック" charset="-128"/>
              </a:rPr>
              <a:t>Fanapi</a:t>
            </a:r>
            <a:endParaRPr lang="en-US" sz="4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0" y="1054690"/>
            <a:ext cx="3562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24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What is the three-dimensional response of the ocean to a typhoon?</a:t>
            </a:r>
          </a:p>
          <a:p>
            <a:pPr marL="228600" indent="-228600">
              <a:spcAft>
                <a:spcPts val="24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How does the cold wake of a typhoon disappear? How long does it persist?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431" y="3548901"/>
            <a:ext cx="211495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Ships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Planes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Moorings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Gliders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Air-deployed floats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Air-deployed drifters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-176932" y="4452256"/>
            <a:ext cx="1754327" cy="1"/>
          </a:xfrm>
          <a:prstGeom prst="line">
            <a:avLst/>
          </a:prstGeom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2703" y="5584535"/>
            <a:ext cx="298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3-D temperature evolution</a:t>
            </a:r>
          </a:p>
          <a:p>
            <a:r>
              <a:rPr lang="en-US" sz="2000" dirty="0" smtClean="0"/>
              <a:t>3-D inertial response</a:t>
            </a:r>
          </a:p>
          <a:p>
            <a:r>
              <a:rPr lang="en-US" sz="2000" dirty="0" smtClean="0"/>
              <a:t>Mixing processes</a:t>
            </a:r>
            <a:endParaRPr lang="en-US" sz="2000" dirty="0"/>
          </a:p>
        </p:txBody>
      </p:sp>
      <p:sp>
        <p:nvSpPr>
          <p:cNvPr id="3" name="Right Arrow 2"/>
          <p:cNvSpPr/>
          <p:nvPr/>
        </p:nvSpPr>
        <p:spPr>
          <a:xfrm>
            <a:off x="303060" y="5743267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03060" y="6046302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03060" y="6349338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iteA_T_section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9" y="1610786"/>
            <a:ext cx="6921501" cy="2781300"/>
          </a:xfrm>
          <a:prstGeom prst="rect">
            <a:avLst/>
          </a:prstGeom>
        </p:spPr>
      </p:pic>
      <p:pic>
        <p:nvPicPr>
          <p:cNvPr id="10" name="Picture 9" descr="SiteA_T_section2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98" y="4047070"/>
            <a:ext cx="6921501" cy="27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9601" y="2228334"/>
            <a:ext cx="180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 days after the storm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2600" y="4826000"/>
            <a:ext cx="20325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Same location, 3 weeks after the storm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313" y="922865"/>
            <a:ext cx="57195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Persistent sub-surface cold-wake.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Surface signature not aligned with sub-surface signal.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</a:t>
            </a:r>
            <a:r>
              <a:rPr lang="en-US" baseline="0" dirty="0" smtClean="0"/>
              <a:t> Cold Wake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_section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8" y="1251484"/>
            <a:ext cx="7778635" cy="3602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from A4 to the wake</a:t>
            </a:r>
            <a:endParaRPr lang="en-US" dirty="0"/>
          </a:p>
        </p:txBody>
      </p:sp>
      <p:pic>
        <p:nvPicPr>
          <p:cNvPr id="5" name="Picture 4" descr="ITOP_ship_gliders.jpg"/>
          <p:cNvPicPr>
            <a:picLocks noChangeAspect="1"/>
          </p:cNvPicPr>
          <p:nvPr/>
        </p:nvPicPr>
        <p:blipFill rotWithShape="1">
          <a:blip r:embed="rId3"/>
          <a:srcRect l="18678" t="13167" r="7828" b="12686"/>
          <a:stretch/>
        </p:blipFill>
        <p:spPr>
          <a:xfrm>
            <a:off x="6759220" y="4631267"/>
            <a:ext cx="2384778" cy="2226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759220" y="4619414"/>
            <a:ext cx="68298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8496435">
            <a:off x="6546509" y="5215578"/>
            <a:ext cx="2036916" cy="23987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1067913" y="4854221"/>
            <a:ext cx="389644" cy="4849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3622244" y="4854221"/>
            <a:ext cx="389644" cy="4849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646870" y="4854222"/>
            <a:ext cx="1082343" cy="484990"/>
          </a:xfrm>
          <a:prstGeom prst="upArrow">
            <a:avLst>
              <a:gd name="adj1" fmla="val 7162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6114" y="5446080"/>
            <a:ext cx="129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Mooring A4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46014" y="5446080"/>
            <a:ext cx="133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Fanapi</a:t>
            </a:r>
            <a:r>
              <a:rPr lang="en-US" dirty="0" smtClean="0"/>
              <a:t> track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03577" y="544608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wake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19699" y="1024554"/>
            <a:ext cx="152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Eastward velocity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270" y="6008863"/>
            <a:ext cx="3170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Shear layers cross </a:t>
            </a:r>
            <a:r>
              <a:rPr lang="en-US" sz="2000" dirty="0" err="1" smtClean="0"/>
              <a:t>isopycnals</a:t>
            </a:r>
            <a:endParaRPr lang="en-US" sz="2000" dirty="0" smtClean="0"/>
          </a:p>
          <a:p>
            <a:r>
              <a:rPr lang="en-US" sz="2000" dirty="0" smtClean="0"/>
              <a:t>Transit time &lt;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inertial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957423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z_section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5" y="1255209"/>
            <a:ext cx="7859204" cy="3599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from A4 to the wake</a:t>
            </a:r>
            <a:endParaRPr lang="en-US" dirty="0"/>
          </a:p>
        </p:txBody>
      </p:sp>
      <p:pic>
        <p:nvPicPr>
          <p:cNvPr id="5" name="Picture 4" descr="ITOP_ship_gliders.jpg"/>
          <p:cNvPicPr>
            <a:picLocks noChangeAspect="1"/>
          </p:cNvPicPr>
          <p:nvPr/>
        </p:nvPicPr>
        <p:blipFill rotWithShape="1">
          <a:blip r:embed="rId3"/>
          <a:srcRect l="18678" t="13167" r="7828" b="12686"/>
          <a:stretch/>
        </p:blipFill>
        <p:spPr>
          <a:xfrm>
            <a:off x="6759220" y="4631267"/>
            <a:ext cx="2384778" cy="2226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759220" y="4619414"/>
            <a:ext cx="68298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8496435">
            <a:off x="6546509" y="5215578"/>
            <a:ext cx="2036916" cy="23987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1067913" y="4854221"/>
            <a:ext cx="389644" cy="4849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3622244" y="4854221"/>
            <a:ext cx="389644" cy="48499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6114" y="5446080"/>
            <a:ext cx="129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Mooring A4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46014" y="5446080"/>
            <a:ext cx="133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Fanapi</a:t>
            </a:r>
            <a:r>
              <a:rPr lang="en-US" dirty="0" smtClean="0"/>
              <a:t> track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19699" y="1024554"/>
            <a:ext cx="152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velocity shear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270" y="6008863"/>
            <a:ext cx="3170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Shear layers cross </a:t>
            </a:r>
            <a:r>
              <a:rPr lang="en-US" sz="2000" dirty="0" err="1" smtClean="0"/>
              <a:t>isopycnals</a:t>
            </a:r>
            <a:endParaRPr lang="en-US" sz="2000" dirty="0" smtClean="0"/>
          </a:p>
          <a:p>
            <a:r>
              <a:rPr lang="en-US" sz="2000" dirty="0" smtClean="0"/>
              <a:t>Transit time &lt;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inertial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</a:t>
            </a:r>
            <a:endParaRPr lang="en-US" sz="2000" baseline="-25000" dirty="0"/>
          </a:p>
        </p:txBody>
      </p:sp>
      <p:sp>
        <p:nvSpPr>
          <p:cNvPr id="19" name="Up Arrow 18"/>
          <p:cNvSpPr/>
          <p:nvPr/>
        </p:nvSpPr>
        <p:spPr>
          <a:xfrm>
            <a:off x="4646870" y="4854222"/>
            <a:ext cx="1082343" cy="484990"/>
          </a:xfrm>
          <a:prstGeom prst="upArrow">
            <a:avLst>
              <a:gd name="adj1" fmla="val 7162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03577" y="544608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wake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4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Inertial waves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22218" y="5043945"/>
            <a:ext cx="4089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from Peter </a:t>
            </a:r>
            <a:r>
              <a:rPr lang="en-US" sz="1600" dirty="0" err="1" smtClean="0"/>
              <a:t>Niiler</a:t>
            </a:r>
            <a:r>
              <a:rPr lang="en-US" sz="1600" dirty="0" smtClean="0"/>
              <a:t> and Luca </a:t>
            </a:r>
            <a:r>
              <a:rPr lang="en-US" sz="1600" dirty="0" err="1" smtClean="0"/>
              <a:t>Centurioni</a:t>
            </a:r>
            <a:r>
              <a:rPr lang="en-US" sz="1600" dirty="0" smtClean="0"/>
              <a:t>, SIO</a:t>
            </a:r>
            <a:endParaRPr lang="en-US" sz="1600" dirty="0"/>
          </a:p>
        </p:txBody>
      </p:sp>
      <p:pic>
        <p:nvPicPr>
          <p:cNvPr id="13" name="Picture 12" descr="Hagupit2008_drifters_trac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087" y="0"/>
            <a:ext cx="2719368" cy="2397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368" y="1631732"/>
            <a:ext cx="7139099" cy="3545666"/>
            <a:chOff x="217488" y="-657647"/>
            <a:chExt cx="5362575" cy="2663347"/>
          </a:xfrm>
        </p:grpSpPr>
        <p:pic>
          <p:nvPicPr>
            <p:cNvPr id="6" name="Picture 5" descr="Hagupit_drifter41929.jpg"/>
            <p:cNvPicPr>
              <a:picLocks noChangeAspect="1"/>
            </p:cNvPicPr>
            <p:nvPr/>
          </p:nvPicPr>
          <p:blipFill>
            <a:blip r:embed="rId3"/>
            <a:srcRect t="94509"/>
            <a:stretch>
              <a:fillRect/>
            </a:stretch>
          </p:blipFill>
          <p:spPr>
            <a:xfrm>
              <a:off x="217488" y="1629114"/>
              <a:ext cx="5362575" cy="376586"/>
            </a:xfrm>
            <a:prstGeom prst="rect">
              <a:avLst/>
            </a:prstGeom>
          </p:spPr>
        </p:pic>
        <p:pic>
          <p:nvPicPr>
            <p:cNvPr id="7" name="Picture 6" descr="Hagupit_drifter41929.jpg"/>
            <p:cNvPicPr>
              <a:picLocks noChangeAspect="1"/>
            </p:cNvPicPr>
            <p:nvPr/>
          </p:nvPicPr>
          <p:blipFill>
            <a:blip r:embed="rId3"/>
            <a:srcRect b="65720"/>
            <a:stretch>
              <a:fillRect/>
            </a:stretch>
          </p:blipFill>
          <p:spPr>
            <a:xfrm>
              <a:off x="217488" y="-657647"/>
              <a:ext cx="5362575" cy="235090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363487" y="20917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cooling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88264" y="3412711"/>
            <a:ext cx="285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generation of inertial waves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3363487" y="3425941"/>
            <a:ext cx="2880584" cy="369332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63487" y="2091700"/>
            <a:ext cx="877163" cy="369332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54322" y="307863"/>
            <a:ext cx="686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Hagupit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9995" y="5644441"/>
            <a:ext cx="72178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What is the spatial scale of the inertial waves?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What fraction dissipates locally, and how much energy propagates away?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8300" y="25400"/>
            <a:ext cx="6299200" cy="863600"/>
          </a:xfrm>
        </p:spPr>
        <p:txBody>
          <a:bodyPr/>
          <a:lstStyle/>
          <a:p>
            <a:pPr algn="l"/>
            <a:r>
              <a:rPr lang="en-US" dirty="0" smtClean="0"/>
              <a:t>Gliders and internal waves</a:t>
            </a:r>
            <a:endParaRPr lang="en-US" dirty="0"/>
          </a:p>
        </p:txBody>
      </p:sp>
      <p:pic>
        <p:nvPicPr>
          <p:cNvPr id="10" name="Picture 9" descr="SG167_example_map.jpg"/>
          <p:cNvPicPr>
            <a:picLocks noChangeAspect="1"/>
          </p:cNvPicPr>
          <p:nvPr/>
        </p:nvPicPr>
        <p:blipFill>
          <a:blip r:embed="rId3"/>
          <a:srcRect r="10544"/>
          <a:stretch>
            <a:fillRect/>
          </a:stretch>
        </p:blipFill>
        <p:spPr>
          <a:xfrm>
            <a:off x="7299536" y="1"/>
            <a:ext cx="1831764" cy="1587500"/>
          </a:xfrm>
          <a:prstGeom prst="rect">
            <a:avLst/>
          </a:prstGeom>
        </p:spPr>
      </p:pic>
      <p:pic>
        <p:nvPicPr>
          <p:cNvPr id="18" name="Picture 17" descr="SG167_example_ts.jpg"/>
          <p:cNvPicPr>
            <a:picLocks noChangeAspect="1"/>
          </p:cNvPicPr>
          <p:nvPr/>
        </p:nvPicPr>
        <p:blipFill>
          <a:blip r:embed="rId4"/>
          <a:srcRect b="76716"/>
          <a:stretch>
            <a:fillRect/>
          </a:stretch>
        </p:blipFill>
        <p:spPr>
          <a:xfrm>
            <a:off x="211662" y="1858524"/>
            <a:ext cx="7942437" cy="20990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64296" y="982126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SG167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6597" y="17705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-12700" y="1587501"/>
            <a:ext cx="381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Measured </a:t>
            </a:r>
            <a:r>
              <a:rPr lang="en-US" sz="2000" dirty="0" err="1" smtClean="0">
                <a:solidFill>
                  <a:srgbClr val="000000"/>
                </a:solidFill>
              </a:rPr>
              <a:t>isopycnal</a:t>
            </a:r>
            <a:r>
              <a:rPr lang="en-US" sz="2000" dirty="0" smtClean="0">
                <a:solidFill>
                  <a:srgbClr val="000000"/>
                </a:solidFill>
              </a:rPr>
              <a:t> displacements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9" name="Picture 18" descr="SG167_example_f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96" y="4052277"/>
            <a:ext cx="2659900" cy="2049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9972" y="4430695"/>
            <a:ext cx="4448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Fitting semidiurnal (12h) and diurnal (24h) and inertial (here 30h) waves to measured displacements.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8300" y="25400"/>
            <a:ext cx="6299200" cy="863600"/>
          </a:xfrm>
        </p:spPr>
        <p:txBody>
          <a:bodyPr/>
          <a:lstStyle/>
          <a:p>
            <a:pPr algn="l"/>
            <a:r>
              <a:rPr lang="en-US" dirty="0" smtClean="0"/>
              <a:t>Inertial waves</a:t>
            </a:r>
            <a:endParaRPr lang="en-US" dirty="0"/>
          </a:p>
        </p:txBody>
      </p:sp>
      <p:pic>
        <p:nvPicPr>
          <p:cNvPr id="8" name="Picture 7" descr="SG_all_Displacements_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78" y="0"/>
            <a:ext cx="477519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607" y="2258703"/>
            <a:ext cx="32215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Inertial waves generated by the storm:  vertically propagating.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Low-mode inertial waves:  traveling large distances???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1958" y="2326435"/>
            <a:ext cx="495531" cy="512464"/>
            <a:chOff x="1134535" y="4572000"/>
            <a:chExt cx="495531" cy="512464"/>
          </a:xfrm>
        </p:grpSpPr>
        <p:sp>
          <p:nvSpPr>
            <p:cNvPr id="12" name="TextBox 11"/>
            <p:cNvSpPr txBox="1"/>
            <p:nvPr/>
          </p:nvSpPr>
          <p:spPr>
            <a:xfrm>
              <a:off x="1202267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134535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1367" y="3325165"/>
            <a:ext cx="495531" cy="512464"/>
            <a:chOff x="2436410" y="4572000"/>
            <a:chExt cx="495531" cy="512464"/>
          </a:xfrm>
        </p:grpSpPr>
        <p:sp>
          <p:nvSpPr>
            <p:cNvPr id="14" name="TextBox 13"/>
            <p:cNvSpPr txBox="1"/>
            <p:nvPr/>
          </p:nvSpPr>
          <p:spPr>
            <a:xfrm>
              <a:off x="2504142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436410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96543" y="5431135"/>
            <a:ext cx="495531" cy="512464"/>
            <a:chOff x="1134535" y="4572000"/>
            <a:chExt cx="495531" cy="512464"/>
          </a:xfrm>
        </p:grpSpPr>
        <p:sp>
          <p:nvSpPr>
            <p:cNvPr id="20" name="TextBox 19"/>
            <p:cNvSpPr txBox="1"/>
            <p:nvPr/>
          </p:nvSpPr>
          <p:spPr>
            <a:xfrm>
              <a:off x="1202267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134535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19734" y="4669135"/>
            <a:ext cx="495531" cy="512464"/>
            <a:chOff x="2436410" y="4572000"/>
            <a:chExt cx="495531" cy="512464"/>
          </a:xfrm>
        </p:grpSpPr>
        <p:sp>
          <p:nvSpPr>
            <p:cNvPr id="25" name="TextBox 24"/>
            <p:cNvSpPr txBox="1"/>
            <p:nvPr/>
          </p:nvSpPr>
          <p:spPr>
            <a:xfrm>
              <a:off x="2504142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436410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rot="5400000">
            <a:off x="4033442" y="2573534"/>
            <a:ext cx="4223478" cy="1590"/>
          </a:xfrm>
          <a:prstGeom prst="line">
            <a:avLst/>
          </a:prstGeom>
          <a:ln w="730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6635" y="1254667"/>
            <a:ext cx="383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glider deployments (6200 profiles!)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ear_T24_26_CWf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3" y="4344736"/>
            <a:ext cx="3786774" cy="1772016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8300" y="25400"/>
            <a:ext cx="6299200" cy="863600"/>
          </a:xfrm>
        </p:spPr>
        <p:txBody>
          <a:bodyPr/>
          <a:lstStyle/>
          <a:p>
            <a:pPr algn="l"/>
            <a:r>
              <a:rPr lang="en-US" dirty="0" smtClean="0"/>
              <a:t>Inertial waves</a:t>
            </a:r>
            <a:endParaRPr lang="en-US" dirty="0"/>
          </a:p>
        </p:txBody>
      </p:sp>
      <p:pic>
        <p:nvPicPr>
          <p:cNvPr id="8" name="Picture 7" descr="SG_all_Displacements_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478" y="0"/>
            <a:ext cx="477519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607" y="1383821"/>
            <a:ext cx="32215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Inertial waves generated by the storm:  vertically propagating.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Low-mode inertial waves:  propagating over large distances???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331958" y="1451553"/>
            <a:ext cx="495531" cy="512464"/>
            <a:chOff x="1134535" y="4572000"/>
            <a:chExt cx="495531" cy="512464"/>
          </a:xfrm>
        </p:grpSpPr>
        <p:sp>
          <p:nvSpPr>
            <p:cNvPr id="12" name="TextBox 11"/>
            <p:cNvSpPr txBox="1"/>
            <p:nvPr/>
          </p:nvSpPr>
          <p:spPr>
            <a:xfrm>
              <a:off x="1202267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134535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51367" y="2450283"/>
            <a:ext cx="495531" cy="512464"/>
            <a:chOff x="2436410" y="4572000"/>
            <a:chExt cx="495531" cy="512464"/>
          </a:xfrm>
        </p:grpSpPr>
        <p:sp>
          <p:nvSpPr>
            <p:cNvPr id="14" name="TextBox 13"/>
            <p:cNvSpPr txBox="1"/>
            <p:nvPr/>
          </p:nvSpPr>
          <p:spPr>
            <a:xfrm>
              <a:off x="2504142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436410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5196543" y="5431135"/>
            <a:ext cx="495531" cy="512464"/>
            <a:chOff x="1134535" y="4572000"/>
            <a:chExt cx="495531" cy="512464"/>
          </a:xfrm>
        </p:grpSpPr>
        <p:sp>
          <p:nvSpPr>
            <p:cNvPr id="20" name="TextBox 19"/>
            <p:cNvSpPr txBox="1"/>
            <p:nvPr/>
          </p:nvSpPr>
          <p:spPr>
            <a:xfrm>
              <a:off x="1202267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134535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6419734" y="4669135"/>
            <a:ext cx="495531" cy="512464"/>
            <a:chOff x="2436410" y="4572000"/>
            <a:chExt cx="495531" cy="512464"/>
          </a:xfrm>
        </p:grpSpPr>
        <p:sp>
          <p:nvSpPr>
            <p:cNvPr id="25" name="TextBox 24"/>
            <p:cNvSpPr txBox="1"/>
            <p:nvPr/>
          </p:nvSpPr>
          <p:spPr>
            <a:xfrm>
              <a:off x="2504142" y="45720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436410" y="4588933"/>
              <a:ext cx="495531" cy="49553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 rot="16200000" flipV="1">
            <a:off x="4901244" y="2531010"/>
            <a:ext cx="371052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5089115" y="2531010"/>
            <a:ext cx="371052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5265727" y="2531010"/>
            <a:ext cx="371052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4709970" y="2531010"/>
            <a:ext cx="371052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491112" y="1036110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244806" y="1036110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018577" y="1036110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452625" y="1687068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5206319" y="1687068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4980090" y="1687068"/>
            <a:ext cx="304615" cy="265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610304" y="6122054"/>
            <a:ext cx="738212" cy="304615"/>
            <a:chOff x="5102191" y="2864555"/>
            <a:chExt cx="738212" cy="304615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5555257" y="2884024"/>
              <a:ext cx="304615" cy="265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5308951" y="2884024"/>
              <a:ext cx="304615" cy="265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5082722" y="2884024"/>
              <a:ext cx="304615" cy="265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331958" y="3614972"/>
            <a:ext cx="37808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Need to look at ship data</a:t>
            </a:r>
          </a:p>
          <a:p>
            <a:r>
              <a:rPr lang="en-US" b="1" dirty="0" smtClean="0"/>
              <a:t>(velocity, shear, …)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Need to look at moorings</a:t>
            </a:r>
          </a:p>
          <a:p>
            <a:r>
              <a:rPr lang="en-US" b="1" dirty="0"/>
              <a:t>Need to look at float and drifter data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89750" y="4439553"/>
            <a:ext cx="16337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CW shear btw T</a:t>
            </a:r>
            <a:r>
              <a:rPr lang="en-US" sz="1100" baseline="-25000" dirty="0" smtClean="0"/>
              <a:t>24</a:t>
            </a:r>
            <a:r>
              <a:rPr lang="en-US" sz="1100" dirty="0" smtClean="0"/>
              <a:t> and T</a:t>
            </a:r>
            <a:r>
              <a:rPr lang="en-US" sz="1100" baseline="-25000" dirty="0" smtClean="0"/>
              <a:t>26</a:t>
            </a:r>
            <a:r>
              <a:rPr lang="en-US" sz="1100" dirty="0" smtClean="0"/>
              <a:t> </a:t>
            </a:r>
          </a:p>
          <a:p>
            <a:pPr algn="r"/>
            <a:r>
              <a:rPr lang="en-US" sz="1100" dirty="0" smtClean="0"/>
              <a:t>from HDSS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Semidiurnal tide</a:t>
            </a:r>
            <a:endParaRPr lang="en-US" dirty="0"/>
          </a:p>
        </p:txBody>
      </p:sp>
      <p:pic>
        <p:nvPicPr>
          <p:cNvPr id="4" name="Picture 3" descr="SG_all_displacements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0"/>
            <a:ext cx="47752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7" y="4743270"/>
            <a:ext cx="3074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Need to look at float and drifter data.</a:t>
            </a:r>
          </a:p>
          <a:p>
            <a:endParaRPr lang="en-US" b="1" dirty="0" smtClean="0"/>
          </a:p>
          <a:p>
            <a:r>
              <a:rPr lang="en-US" b="1" dirty="0" smtClean="0"/>
              <a:t>Need to look at moorings</a:t>
            </a:r>
            <a:endParaRPr lang="en-US" b="1" dirty="0"/>
          </a:p>
        </p:txBody>
      </p:sp>
      <p:pic>
        <p:nvPicPr>
          <p:cNvPr id="9" name="Picture 8" descr="Niwa2004_energy_flux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06" y="1061341"/>
            <a:ext cx="3639353" cy="317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2133600" y="2768600"/>
            <a:ext cx="12700" cy="452967"/>
          </a:xfrm>
          <a:custGeom>
            <a:avLst/>
            <a:gdLst>
              <a:gd name="connsiteX0" fmla="*/ 4233 w 12700"/>
              <a:gd name="connsiteY0" fmla="*/ 0 h 452967"/>
              <a:gd name="connsiteX1" fmla="*/ 8467 w 12700"/>
              <a:gd name="connsiteY1" fmla="*/ 169333 h 452967"/>
              <a:gd name="connsiteX2" fmla="*/ 12700 w 12700"/>
              <a:gd name="connsiteY2" fmla="*/ 186267 h 452967"/>
              <a:gd name="connsiteX3" fmla="*/ 0 w 12700"/>
              <a:gd name="connsiteY3" fmla="*/ 245533 h 452967"/>
              <a:gd name="connsiteX4" fmla="*/ 4233 w 12700"/>
              <a:gd name="connsiteY4" fmla="*/ 406400 h 452967"/>
              <a:gd name="connsiteX5" fmla="*/ 12700 w 12700"/>
              <a:gd name="connsiteY5" fmla="*/ 448733 h 452967"/>
              <a:gd name="connsiteX6" fmla="*/ 12700 w 12700"/>
              <a:gd name="connsiteY6" fmla="*/ 452967 h 45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" h="452967">
                <a:moveTo>
                  <a:pt x="4233" y="0"/>
                </a:moveTo>
                <a:cubicBezTo>
                  <a:pt x="5644" y="56444"/>
                  <a:pt x="5903" y="112929"/>
                  <a:pt x="8467" y="169333"/>
                </a:cubicBezTo>
                <a:cubicBezTo>
                  <a:pt x="8731" y="175145"/>
                  <a:pt x="12700" y="180449"/>
                  <a:pt x="12700" y="186267"/>
                </a:cubicBezTo>
                <a:cubicBezTo>
                  <a:pt x="12700" y="225158"/>
                  <a:pt x="12646" y="220242"/>
                  <a:pt x="0" y="245533"/>
                </a:cubicBezTo>
                <a:cubicBezTo>
                  <a:pt x="1411" y="299155"/>
                  <a:pt x="887" y="352864"/>
                  <a:pt x="4233" y="406400"/>
                </a:cubicBezTo>
                <a:cubicBezTo>
                  <a:pt x="5131" y="420762"/>
                  <a:pt x="12700" y="434343"/>
                  <a:pt x="12700" y="448733"/>
                </a:cubicBezTo>
                <a:lnTo>
                  <a:pt x="12700" y="452967"/>
                </a:ln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153428" y="2959100"/>
            <a:ext cx="136805" cy="245533"/>
          </a:xfrm>
          <a:custGeom>
            <a:avLst/>
            <a:gdLst>
              <a:gd name="connsiteX0" fmla="*/ 136805 w 136805"/>
              <a:gd name="connsiteY0" fmla="*/ 0 h 245533"/>
              <a:gd name="connsiteX1" fmla="*/ 132572 w 136805"/>
              <a:gd name="connsiteY1" fmla="*/ 12700 h 245533"/>
              <a:gd name="connsiteX2" fmla="*/ 119872 w 136805"/>
              <a:gd name="connsiteY2" fmla="*/ 21167 h 245533"/>
              <a:gd name="connsiteX3" fmla="*/ 98705 w 136805"/>
              <a:gd name="connsiteY3" fmla="*/ 55033 h 245533"/>
              <a:gd name="connsiteX4" fmla="*/ 90239 w 136805"/>
              <a:gd name="connsiteY4" fmla="*/ 67733 h 245533"/>
              <a:gd name="connsiteX5" fmla="*/ 77539 w 136805"/>
              <a:gd name="connsiteY5" fmla="*/ 71967 h 245533"/>
              <a:gd name="connsiteX6" fmla="*/ 73305 w 136805"/>
              <a:gd name="connsiteY6" fmla="*/ 88900 h 245533"/>
              <a:gd name="connsiteX7" fmla="*/ 64839 w 136805"/>
              <a:gd name="connsiteY7" fmla="*/ 152400 h 245533"/>
              <a:gd name="connsiteX8" fmla="*/ 60605 w 136805"/>
              <a:gd name="connsiteY8" fmla="*/ 169333 h 245533"/>
              <a:gd name="connsiteX9" fmla="*/ 47905 w 136805"/>
              <a:gd name="connsiteY9" fmla="*/ 177800 h 245533"/>
              <a:gd name="connsiteX10" fmla="*/ 26739 w 136805"/>
              <a:gd name="connsiteY10" fmla="*/ 194733 h 245533"/>
              <a:gd name="connsiteX11" fmla="*/ 18272 w 136805"/>
              <a:gd name="connsiteY11" fmla="*/ 207433 h 245533"/>
              <a:gd name="connsiteX12" fmla="*/ 5572 w 136805"/>
              <a:gd name="connsiteY12" fmla="*/ 220133 h 245533"/>
              <a:gd name="connsiteX13" fmla="*/ 1339 w 136805"/>
              <a:gd name="connsiteY13" fmla="*/ 245533 h 24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805" h="245533">
                <a:moveTo>
                  <a:pt x="136805" y="0"/>
                </a:moveTo>
                <a:cubicBezTo>
                  <a:pt x="135394" y="4233"/>
                  <a:pt x="135360" y="9215"/>
                  <a:pt x="132572" y="12700"/>
                </a:cubicBezTo>
                <a:cubicBezTo>
                  <a:pt x="129394" y="16673"/>
                  <a:pt x="122569" y="16852"/>
                  <a:pt x="119872" y="21167"/>
                </a:cubicBezTo>
                <a:cubicBezTo>
                  <a:pt x="94684" y="61467"/>
                  <a:pt x="127446" y="35874"/>
                  <a:pt x="98705" y="55033"/>
                </a:cubicBezTo>
                <a:cubicBezTo>
                  <a:pt x="95883" y="59266"/>
                  <a:pt x="94212" y="64555"/>
                  <a:pt x="90239" y="67733"/>
                </a:cubicBezTo>
                <a:cubicBezTo>
                  <a:pt x="86755" y="70521"/>
                  <a:pt x="80327" y="68482"/>
                  <a:pt x="77539" y="71967"/>
                </a:cubicBezTo>
                <a:cubicBezTo>
                  <a:pt x="73904" y="76510"/>
                  <a:pt x="74716" y="83256"/>
                  <a:pt x="73305" y="88900"/>
                </a:cubicBezTo>
                <a:cubicBezTo>
                  <a:pt x="69614" y="125810"/>
                  <a:pt x="71215" y="123711"/>
                  <a:pt x="64839" y="152400"/>
                </a:cubicBezTo>
                <a:cubicBezTo>
                  <a:pt x="63577" y="158080"/>
                  <a:pt x="63832" y="164492"/>
                  <a:pt x="60605" y="169333"/>
                </a:cubicBezTo>
                <a:cubicBezTo>
                  <a:pt x="57783" y="173566"/>
                  <a:pt x="52138" y="174978"/>
                  <a:pt x="47905" y="177800"/>
                </a:cubicBezTo>
                <a:cubicBezTo>
                  <a:pt x="23645" y="214193"/>
                  <a:pt x="55948" y="171367"/>
                  <a:pt x="26739" y="194733"/>
                </a:cubicBezTo>
                <a:cubicBezTo>
                  <a:pt x="22766" y="197911"/>
                  <a:pt x="21529" y="203524"/>
                  <a:pt x="18272" y="207433"/>
                </a:cubicBezTo>
                <a:cubicBezTo>
                  <a:pt x="14439" y="212032"/>
                  <a:pt x="9805" y="215900"/>
                  <a:pt x="5572" y="220133"/>
                </a:cubicBezTo>
                <a:cubicBezTo>
                  <a:pt x="0" y="236849"/>
                  <a:pt x="1339" y="228371"/>
                  <a:pt x="1339" y="245533"/>
                </a:cubicBez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103957" y="2798233"/>
            <a:ext cx="194743" cy="393777"/>
          </a:xfrm>
          <a:custGeom>
            <a:avLst/>
            <a:gdLst>
              <a:gd name="connsiteX0" fmla="*/ 194743 w 194743"/>
              <a:gd name="connsiteY0" fmla="*/ 0 h 393777"/>
              <a:gd name="connsiteX1" fmla="*/ 165110 w 194743"/>
              <a:gd name="connsiteY1" fmla="*/ 21167 h 393777"/>
              <a:gd name="connsiteX2" fmla="*/ 148176 w 194743"/>
              <a:gd name="connsiteY2" fmla="*/ 46567 h 393777"/>
              <a:gd name="connsiteX3" fmla="*/ 131243 w 194743"/>
              <a:gd name="connsiteY3" fmla="*/ 71967 h 393777"/>
              <a:gd name="connsiteX4" fmla="*/ 122776 w 194743"/>
              <a:gd name="connsiteY4" fmla="*/ 84667 h 393777"/>
              <a:gd name="connsiteX5" fmla="*/ 110076 w 194743"/>
              <a:gd name="connsiteY5" fmla="*/ 93134 h 393777"/>
              <a:gd name="connsiteX6" fmla="*/ 80443 w 194743"/>
              <a:gd name="connsiteY6" fmla="*/ 122767 h 393777"/>
              <a:gd name="connsiteX7" fmla="*/ 55043 w 194743"/>
              <a:gd name="connsiteY7" fmla="*/ 143934 h 393777"/>
              <a:gd name="connsiteX8" fmla="*/ 29643 w 194743"/>
              <a:gd name="connsiteY8" fmla="*/ 165100 h 393777"/>
              <a:gd name="connsiteX9" fmla="*/ 25410 w 194743"/>
              <a:gd name="connsiteY9" fmla="*/ 177800 h 393777"/>
              <a:gd name="connsiteX10" fmla="*/ 16943 w 194743"/>
              <a:gd name="connsiteY10" fmla="*/ 190500 h 393777"/>
              <a:gd name="connsiteX11" fmla="*/ 12710 w 194743"/>
              <a:gd name="connsiteY11" fmla="*/ 207434 h 393777"/>
              <a:gd name="connsiteX12" fmla="*/ 4243 w 194743"/>
              <a:gd name="connsiteY12" fmla="*/ 232834 h 393777"/>
              <a:gd name="connsiteX13" fmla="*/ 10 w 194743"/>
              <a:gd name="connsiteY13" fmla="*/ 245534 h 393777"/>
              <a:gd name="connsiteX14" fmla="*/ 8476 w 194743"/>
              <a:gd name="connsiteY14" fmla="*/ 309034 h 393777"/>
              <a:gd name="connsiteX15" fmla="*/ 25410 w 194743"/>
              <a:gd name="connsiteY15" fmla="*/ 334434 h 393777"/>
              <a:gd name="connsiteX16" fmla="*/ 29643 w 194743"/>
              <a:gd name="connsiteY16" fmla="*/ 347134 h 393777"/>
              <a:gd name="connsiteX17" fmla="*/ 33876 w 194743"/>
              <a:gd name="connsiteY17" fmla="*/ 364067 h 393777"/>
              <a:gd name="connsiteX18" fmla="*/ 42343 w 194743"/>
              <a:gd name="connsiteY18" fmla="*/ 393700 h 39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4743" h="393777">
                <a:moveTo>
                  <a:pt x="194743" y="0"/>
                </a:moveTo>
                <a:cubicBezTo>
                  <a:pt x="188565" y="4119"/>
                  <a:pt x="168929" y="16871"/>
                  <a:pt x="165110" y="21167"/>
                </a:cubicBezTo>
                <a:cubicBezTo>
                  <a:pt x="158350" y="28772"/>
                  <a:pt x="153821" y="38100"/>
                  <a:pt x="148176" y="46567"/>
                </a:cubicBezTo>
                <a:lnTo>
                  <a:pt x="131243" y="71967"/>
                </a:lnTo>
                <a:cubicBezTo>
                  <a:pt x="128421" y="76200"/>
                  <a:pt x="127009" y="81845"/>
                  <a:pt x="122776" y="84667"/>
                </a:cubicBezTo>
                <a:lnTo>
                  <a:pt x="110076" y="93134"/>
                </a:lnTo>
                <a:cubicBezTo>
                  <a:pt x="90668" y="122247"/>
                  <a:pt x="102797" y="115316"/>
                  <a:pt x="80443" y="122767"/>
                </a:cubicBezTo>
                <a:cubicBezTo>
                  <a:pt x="43340" y="159870"/>
                  <a:pt x="90406" y="114465"/>
                  <a:pt x="55043" y="143934"/>
                </a:cubicBezTo>
                <a:cubicBezTo>
                  <a:pt x="22456" y="171091"/>
                  <a:pt x="61168" y="144085"/>
                  <a:pt x="29643" y="165100"/>
                </a:cubicBezTo>
                <a:cubicBezTo>
                  <a:pt x="28232" y="169333"/>
                  <a:pt x="27406" y="173809"/>
                  <a:pt x="25410" y="177800"/>
                </a:cubicBezTo>
                <a:cubicBezTo>
                  <a:pt x="23135" y="182351"/>
                  <a:pt x="18947" y="185823"/>
                  <a:pt x="16943" y="190500"/>
                </a:cubicBezTo>
                <a:cubicBezTo>
                  <a:pt x="14651" y="195848"/>
                  <a:pt x="14382" y="201861"/>
                  <a:pt x="12710" y="207434"/>
                </a:cubicBezTo>
                <a:cubicBezTo>
                  <a:pt x="10146" y="215982"/>
                  <a:pt x="7065" y="224367"/>
                  <a:pt x="4243" y="232834"/>
                </a:cubicBezTo>
                <a:lnTo>
                  <a:pt x="10" y="245534"/>
                </a:lnTo>
                <a:cubicBezTo>
                  <a:pt x="310" y="249130"/>
                  <a:pt x="0" y="293778"/>
                  <a:pt x="8476" y="309034"/>
                </a:cubicBezTo>
                <a:cubicBezTo>
                  <a:pt x="13418" y="317929"/>
                  <a:pt x="25410" y="334434"/>
                  <a:pt x="25410" y="334434"/>
                </a:cubicBezTo>
                <a:cubicBezTo>
                  <a:pt x="26821" y="338667"/>
                  <a:pt x="28417" y="342843"/>
                  <a:pt x="29643" y="347134"/>
                </a:cubicBezTo>
                <a:cubicBezTo>
                  <a:pt x="31241" y="352728"/>
                  <a:pt x="32204" y="358494"/>
                  <a:pt x="33876" y="364067"/>
                </a:cubicBezTo>
                <a:cubicBezTo>
                  <a:pt x="42789" y="393777"/>
                  <a:pt x="42343" y="380072"/>
                  <a:pt x="42343" y="393700"/>
                </a:cubicBez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57826" y="2857500"/>
            <a:ext cx="47741" cy="334843"/>
          </a:xfrm>
          <a:custGeom>
            <a:avLst/>
            <a:gdLst>
              <a:gd name="connsiteX0" fmla="*/ 47741 w 47741"/>
              <a:gd name="connsiteY0" fmla="*/ 0 h 334843"/>
              <a:gd name="connsiteX1" fmla="*/ 43507 w 47741"/>
              <a:gd name="connsiteY1" fmla="*/ 224367 h 334843"/>
              <a:gd name="connsiteX2" fmla="*/ 39274 w 47741"/>
              <a:gd name="connsiteY2" fmla="*/ 245533 h 334843"/>
              <a:gd name="connsiteX3" fmla="*/ 35041 w 47741"/>
              <a:gd name="connsiteY3" fmla="*/ 279400 h 334843"/>
              <a:gd name="connsiteX4" fmla="*/ 18107 w 47741"/>
              <a:gd name="connsiteY4" fmla="*/ 304800 h 334843"/>
              <a:gd name="connsiteX5" fmla="*/ 13874 w 47741"/>
              <a:gd name="connsiteY5" fmla="*/ 317500 h 334843"/>
              <a:gd name="connsiteX6" fmla="*/ 1174 w 47741"/>
              <a:gd name="connsiteY6" fmla="*/ 330200 h 33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1" h="334843">
                <a:moveTo>
                  <a:pt x="47741" y="0"/>
                </a:moveTo>
                <a:cubicBezTo>
                  <a:pt x="46330" y="74789"/>
                  <a:pt x="46085" y="149609"/>
                  <a:pt x="43507" y="224367"/>
                </a:cubicBezTo>
                <a:cubicBezTo>
                  <a:pt x="43259" y="231558"/>
                  <a:pt x="40368" y="238422"/>
                  <a:pt x="39274" y="245533"/>
                </a:cubicBezTo>
                <a:cubicBezTo>
                  <a:pt x="37544" y="256778"/>
                  <a:pt x="38867" y="268686"/>
                  <a:pt x="35041" y="279400"/>
                </a:cubicBezTo>
                <a:cubicBezTo>
                  <a:pt x="31618" y="288983"/>
                  <a:pt x="18107" y="304800"/>
                  <a:pt x="18107" y="304800"/>
                </a:cubicBezTo>
                <a:cubicBezTo>
                  <a:pt x="16696" y="309033"/>
                  <a:pt x="16662" y="314015"/>
                  <a:pt x="13874" y="317500"/>
                </a:cubicBezTo>
                <a:cubicBezTo>
                  <a:pt x="0" y="334843"/>
                  <a:pt x="1174" y="318635"/>
                  <a:pt x="1174" y="330200"/>
                </a:cubicBez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30662" y="2678804"/>
            <a:ext cx="706884" cy="900118"/>
          </a:xfrm>
          <a:prstGeom prst="rect">
            <a:avLst/>
          </a:prstGeom>
          <a:noFill/>
          <a:ln w="63500" cap="flat" cmpd="sng" algn="ctr">
            <a:solidFill>
              <a:schemeClr val="tx1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19870" y="3289303"/>
            <a:ext cx="67733" cy="6773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730661" y="3179308"/>
            <a:ext cx="67733" cy="6773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107025" y="3473094"/>
            <a:ext cx="67733" cy="6773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878427" y="3031079"/>
            <a:ext cx="67733" cy="67733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Micro-temperature </a:t>
            </a:r>
            <a:r>
              <a:rPr lang="en-US" dirty="0" err="1" smtClean="0"/>
              <a:t>Seaglider</a:t>
            </a:r>
            <a:endParaRPr lang="en-US" dirty="0"/>
          </a:p>
        </p:txBody>
      </p:sp>
      <p:pic>
        <p:nvPicPr>
          <p:cNvPr id="4" name="Picture 3" descr="IMG_0506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5" y="1286934"/>
            <a:ext cx="3115735" cy="2336801"/>
          </a:xfrm>
          <a:prstGeom prst="rect">
            <a:avLst/>
          </a:prstGeom>
        </p:spPr>
      </p:pic>
      <p:pic>
        <p:nvPicPr>
          <p:cNvPr id="5" name="Picture 4" descr="Tmicro_glider_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78" y="1354666"/>
            <a:ext cx="4134622" cy="5341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35" y="4125428"/>
            <a:ext cx="386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small scale (cm) fluctuations of temperature:  related to turbulence and dissipation of energy.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 profile at SITE A</a:t>
            </a:r>
            <a:endParaRPr lang="en-US" dirty="0"/>
          </a:p>
        </p:txBody>
      </p:sp>
      <p:pic>
        <p:nvPicPr>
          <p:cNvPr id="18" name="Picture 17" descr="SG181_D100_C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96" y="952499"/>
            <a:ext cx="7835254" cy="577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4039" y="2655329"/>
            <a:ext cx="6696834" cy="333520"/>
          </a:xfrm>
          <a:prstGeom prst="rect">
            <a:avLst/>
          </a:prstGeom>
          <a:noFill/>
          <a:ln w="41275" cap="flat" cmpd="sng" algn="ctr">
            <a:solidFill>
              <a:schemeClr val="tx1"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24039" y="3822648"/>
            <a:ext cx="6696834" cy="333520"/>
          </a:xfrm>
          <a:prstGeom prst="rect">
            <a:avLst/>
          </a:prstGeom>
          <a:noFill/>
          <a:ln w="41275" cap="flat" cmpd="sng" algn="ctr">
            <a:solidFill>
              <a:schemeClr val="tx1"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24039" y="1744564"/>
            <a:ext cx="6696834" cy="333520"/>
          </a:xfrm>
          <a:prstGeom prst="rect">
            <a:avLst/>
          </a:prstGeom>
          <a:noFill/>
          <a:ln w="41275" cap="flat" cmpd="sng" algn="ctr">
            <a:solidFill>
              <a:schemeClr val="tx1"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Typhoon </a:t>
            </a:r>
            <a:r>
              <a:rPr lang="en-US" dirty="0" err="1" smtClean="0"/>
              <a:t>Fanapi</a:t>
            </a:r>
            <a:r>
              <a:rPr lang="en-US" dirty="0" smtClean="0"/>
              <a:t> storm track</a:t>
            </a:r>
            <a:endParaRPr lang="en-US" dirty="0"/>
          </a:p>
        </p:txBody>
      </p:sp>
      <p:pic>
        <p:nvPicPr>
          <p:cNvPr id="4" name="Picture 3" descr="Fanapi_larger_map.jpg"/>
          <p:cNvPicPr>
            <a:picLocks noChangeAspect="1"/>
          </p:cNvPicPr>
          <p:nvPr/>
        </p:nvPicPr>
        <p:blipFill>
          <a:blip r:embed="rId2"/>
          <a:srcRect r="16335"/>
          <a:stretch>
            <a:fillRect/>
          </a:stretch>
        </p:blipFill>
        <p:spPr>
          <a:xfrm>
            <a:off x="444500" y="1077913"/>
            <a:ext cx="5344585" cy="5083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7999" y="1701800"/>
            <a:ext cx="3400779" cy="272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Typhoon </a:t>
            </a:r>
            <a:r>
              <a:rPr lang="en-US" sz="2000" dirty="0" err="1" smtClean="0">
                <a:solidFill>
                  <a:srgbClr val="000000"/>
                </a:solidFill>
              </a:rPr>
              <a:t>Fanapi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category 3 typhoon,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formed on 14 September, 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made landfall in Taiwan on 19 September,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dissipated on 22 September over mainland China.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of 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 at SITE A</a:t>
            </a:r>
            <a:endParaRPr lang="en-US" dirty="0"/>
          </a:p>
        </p:txBody>
      </p:sp>
      <p:pic>
        <p:nvPicPr>
          <p:cNvPr id="10" name="Picture 9" descr="sg181_c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956732"/>
            <a:ext cx="8280400" cy="56748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39100" y="939800"/>
            <a:ext cx="73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log</a:t>
            </a:r>
            <a:r>
              <a:rPr lang="en-US" sz="1400" baseline="-25000" dirty="0" smtClean="0"/>
              <a:t>10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Symbol" charset="2"/>
                <a:cs typeface="Symbol" charset="2"/>
              </a:rPr>
              <a:t>c)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388149" y="1380981"/>
            <a:ext cx="192438" cy="224478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2671016" y="1380981"/>
            <a:ext cx="192438" cy="224478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2953883" y="1380981"/>
            <a:ext cx="192438" cy="224478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236749" y="1380981"/>
            <a:ext cx="192438" cy="224478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7104" y="105327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Diurnal heating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46321" y="2343648"/>
            <a:ext cx="209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Elevated dissipation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4964893" y="1470777"/>
            <a:ext cx="2873737" cy="938153"/>
          </a:xfrm>
          <a:prstGeom prst="ellipse">
            <a:avLst/>
          </a:prstGeom>
          <a:noFill/>
          <a:ln w="508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150759">
            <a:off x="1987563" y="1788056"/>
            <a:ext cx="1474786" cy="651718"/>
          </a:xfrm>
          <a:prstGeom prst="ellipse">
            <a:avLst/>
          </a:prstGeom>
          <a:noFill/>
          <a:ln w="508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111" y="6477000"/>
            <a:ext cx="257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269 dives over 24 days!!!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heating</a:t>
            </a:r>
            <a:endParaRPr lang="en-US" dirty="0"/>
          </a:p>
        </p:txBody>
      </p:sp>
      <p:pic>
        <p:nvPicPr>
          <p:cNvPr id="4" name="Picture 3" descr="Diurnal_hea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4" y="1049492"/>
            <a:ext cx="6504432" cy="514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7187" y="3407379"/>
            <a:ext cx="73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log</a:t>
            </a:r>
            <a:r>
              <a:rPr lang="en-US" sz="1400" baseline="-25000" dirty="0" smtClean="0"/>
              <a:t>10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Symbol" charset="2"/>
                <a:cs typeface="Symbol" charset="2"/>
              </a:rPr>
              <a:t>c)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594" y="1983797"/>
            <a:ext cx="585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28°C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49930" y="4436950"/>
            <a:ext cx="1062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depth   [m]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49930" y="2084812"/>
            <a:ext cx="1062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depth   [m]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7187" y="1049492"/>
            <a:ext cx="62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  [°C]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6959" y="1176526"/>
            <a:ext cx="585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29°C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3530" y="2912338"/>
            <a:ext cx="585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27°C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764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 descr="Typhoon_Fanapi_2010-09-18_0217Z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222" y="952730"/>
            <a:ext cx="4543777" cy="5905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054690"/>
            <a:ext cx="4161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24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Together, the data resolve the three-dimensional response of the ocean to a typhoon.</a:t>
            </a:r>
          </a:p>
          <a:p>
            <a:pPr marL="228600" indent="-228600">
              <a:spcAft>
                <a:spcPts val="24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The sub-surface cold wake persists for a long time!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431" y="3210237"/>
            <a:ext cx="211495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Ships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Planes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Moorings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Gliders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Air-deployed floats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Air-deployed drifters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-176932" y="4113592"/>
            <a:ext cx="1754327" cy="1"/>
          </a:xfrm>
          <a:prstGeom prst="line">
            <a:avLst/>
          </a:prstGeom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2703" y="5245871"/>
            <a:ext cx="298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3-D temperature evolution</a:t>
            </a:r>
          </a:p>
          <a:p>
            <a:r>
              <a:rPr lang="en-US" sz="2000" dirty="0" smtClean="0"/>
              <a:t>3-D inertial response</a:t>
            </a:r>
          </a:p>
          <a:p>
            <a:r>
              <a:rPr lang="en-US" sz="2000" dirty="0" smtClean="0"/>
              <a:t>Mixing processes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>
            <a:off x="303060" y="5404603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03060" y="5707638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03060" y="6010674"/>
            <a:ext cx="375212" cy="144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4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o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78" y="3137262"/>
            <a:ext cx="5575300" cy="3720738"/>
          </a:xfrm>
          <a:prstGeom prst="rect">
            <a:avLst/>
          </a:prstGeom>
        </p:spPr>
      </p:pic>
      <p:pic>
        <p:nvPicPr>
          <p:cNvPr id="6" name="Picture 5" descr="P91804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187325"/>
            <a:ext cx="5198533" cy="389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525" y="1055890"/>
            <a:ext cx="324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 made on 16 Sept 2300Z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81889" y="1394767"/>
            <a:ext cx="1082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Seattle</a:t>
            </a:r>
          </a:p>
          <a:p>
            <a:r>
              <a:rPr lang="en-US" sz="1400" dirty="0" smtClean="0"/>
              <a:t>Woods Hole</a:t>
            </a:r>
          </a:p>
          <a:p>
            <a:r>
              <a:rPr lang="en-US" sz="1400" dirty="0" smtClean="0"/>
              <a:t>Florida</a:t>
            </a:r>
          </a:p>
          <a:p>
            <a:r>
              <a:rPr lang="en-US" sz="1400" dirty="0" smtClean="0"/>
              <a:t>Colorado</a:t>
            </a:r>
          </a:p>
          <a:p>
            <a:r>
              <a:rPr lang="en-US" sz="1400" dirty="0" smtClean="0"/>
              <a:t>Keelung</a:t>
            </a:r>
          </a:p>
          <a:p>
            <a:r>
              <a:rPr lang="en-US" sz="1400" dirty="0" smtClean="0"/>
              <a:t>Kaohsiung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525" y="2722204"/>
            <a:ext cx="355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arrive to </a:t>
            </a:r>
            <a:r>
              <a:rPr lang="en-US" dirty="0" err="1" smtClean="0"/>
              <a:t>Revelle</a:t>
            </a:r>
            <a:r>
              <a:rPr lang="en-US" dirty="0" smtClean="0"/>
              <a:t> ahead of </a:t>
            </a:r>
            <a:r>
              <a:rPr lang="en-US" dirty="0" err="1" smtClean="0"/>
              <a:t>Fanapi</a:t>
            </a:r>
            <a:r>
              <a:rPr lang="en-US" dirty="0" smtClean="0"/>
              <a:t>!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Sea-surface temperature</a:t>
            </a:r>
            <a:endParaRPr lang="en-US" dirty="0"/>
          </a:p>
        </p:txBody>
      </p:sp>
      <p:pic>
        <p:nvPicPr>
          <p:cNvPr id="4" name="Picture 3" descr="sst_264.png"/>
          <p:cNvPicPr>
            <a:picLocks noChangeAspect="1"/>
          </p:cNvPicPr>
          <p:nvPr/>
        </p:nvPicPr>
        <p:blipFill>
          <a:blip r:embed="rId2"/>
          <a:srcRect l="6255" t="10512" r="6399" b="10968"/>
          <a:stretch>
            <a:fillRect/>
          </a:stretch>
        </p:blipFill>
        <p:spPr>
          <a:xfrm>
            <a:off x="641569" y="1440344"/>
            <a:ext cx="6389507" cy="4307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980" y="391376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&lt;27°C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56786" y="391376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&gt;29°C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33885" y="5722625"/>
            <a:ext cx="204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NASA MW IR OI image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60970" y="1255678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Sept.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0200" y="3001676"/>
            <a:ext cx="1805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Cold wake: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Mostly due to mixing of deeper water during and after the storm.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Underway CTD</a:t>
            </a:r>
            <a:endParaRPr lang="en-US" dirty="0"/>
          </a:p>
        </p:txBody>
      </p:sp>
      <p:pic>
        <p:nvPicPr>
          <p:cNvPr id="5" name="Picture 4" descr="P92104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117600"/>
            <a:ext cx="3867150" cy="2900363"/>
          </a:xfrm>
          <a:prstGeom prst="rect">
            <a:avLst/>
          </a:prstGeom>
        </p:spPr>
      </p:pic>
      <p:pic>
        <p:nvPicPr>
          <p:cNvPr id="6" name="Picture 5" descr="P93005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634" y="2743200"/>
            <a:ext cx="4927600" cy="369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2533" y="1656830"/>
            <a:ext cx="422986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2827 casts to 170 </a:t>
            </a:r>
            <a:r>
              <a:rPr lang="en-US" dirty="0" err="1" smtClean="0"/>
              <a:t>m</a:t>
            </a:r>
            <a:r>
              <a:rPr lang="en-US" dirty="0" smtClean="0"/>
              <a:t> (6 min cycles at 10 </a:t>
            </a:r>
            <a:r>
              <a:rPr lang="en-US" dirty="0" err="1" smtClean="0"/>
              <a:t>kts</a:t>
            </a:r>
            <a:r>
              <a:rPr lang="en-US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82 casts to 400 </a:t>
            </a:r>
            <a:r>
              <a:rPr lang="en-US" dirty="0" err="1" smtClean="0"/>
              <a:t>m</a:t>
            </a:r>
            <a:r>
              <a:rPr lang="en-US" dirty="0" smtClean="0"/>
              <a:t> (18 min cycles at 10 </a:t>
            </a:r>
            <a:r>
              <a:rPr lang="en-US" dirty="0" err="1" smtClean="0"/>
              <a:t>kts</a:t>
            </a:r>
            <a:r>
              <a:rPr lang="en-US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8 casts to 850 </a:t>
            </a:r>
            <a:r>
              <a:rPr lang="en-US" dirty="0" err="1" smtClean="0"/>
              <a:t>m</a:t>
            </a:r>
            <a:r>
              <a:rPr lang="en-US" dirty="0" smtClean="0"/>
              <a:t> (20 min cycles at 1 </a:t>
            </a:r>
            <a:r>
              <a:rPr lang="en-US" dirty="0" err="1" smtClean="0"/>
              <a:t>kt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9" name="Picture 8" descr="uwCTD_locations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3967164"/>
            <a:ext cx="3892550" cy="290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glider_top_annot_cropped.jpg"/>
          <p:cNvPicPr>
            <a:picLocks noChangeAspect="1"/>
          </p:cNvPicPr>
          <p:nvPr/>
        </p:nvPicPr>
        <p:blipFill>
          <a:blip r:embed="rId2"/>
          <a:srcRect l="10887" t="7954" r="48080"/>
          <a:stretch>
            <a:fillRect/>
          </a:stretch>
        </p:blipFill>
        <p:spPr bwMode="auto">
          <a:xfrm>
            <a:off x="284560" y="863601"/>
            <a:ext cx="2289308" cy="411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Seagliders</a:t>
            </a:r>
            <a:r>
              <a:rPr lang="en-US" dirty="0" smtClean="0"/>
              <a:t> during ITOP</a:t>
            </a:r>
            <a:endParaRPr lang="en-US" dirty="0"/>
          </a:p>
        </p:txBody>
      </p:sp>
      <p:pic>
        <p:nvPicPr>
          <p:cNvPr id="10" name="Picture 9" descr="Tmicro_glider_l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978" y="4409041"/>
            <a:ext cx="3074923" cy="2306191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 l="37261" t="15932" r="4140" b="11882"/>
          <a:stretch>
            <a:fillRect/>
          </a:stretch>
        </p:blipFill>
        <p:spPr bwMode="auto">
          <a:xfrm>
            <a:off x="1625596" y="4999016"/>
            <a:ext cx="4051300" cy="1841500"/>
          </a:xfrm>
          <a:prstGeom prst="rect">
            <a:avLst/>
          </a:prstGeom>
          <a:noFill/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753293" y="1032490"/>
            <a:ext cx="563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Arial" charset="0"/>
                <a:cs typeface="Arial" charset="0"/>
              </a:rPr>
              <a:t>Autonomous measurement </a:t>
            </a:r>
            <a:r>
              <a:rPr lang="en-US" sz="2400" dirty="0" smtClean="0">
                <a:ea typeface="Arial" charset="0"/>
                <a:cs typeface="Arial" charset="0"/>
              </a:rPr>
              <a:t>platforms:</a:t>
            </a:r>
            <a:endParaRPr lang="en-US" sz="2400" dirty="0">
              <a:ea typeface="Arial" charset="0"/>
              <a:cs typeface="Arial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028460" y="1562108"/>
            <a:ext cx="6115539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 </a:t>
            </a:r>
            <a:r>
              <a:rPr lang="en-US" dirty="0" smtClean="0">
                <a:ea typeface="Arial" charset="0"/>
                <a:cs typeface="Arial" charset="0"/>
              </a:rPr>
              <a:t>profile </a:t>
            </a:r>
            <a:r>
              <a:rPr lang="en-US" dirty="0">
                <a:ea typeface="Arial" charset="0"/>
                <a:cs typeface="Arial" charset="0"/>
              </a:rPr>
              <a:t>to 5</a:t>
            </a:r>
            <a:r>
              <a:rPr lang="en-US" dirty="0" smtClean="0">
                <a:ea typeface="Arial" charset="0"/>
                <a:cs typeface="Arial" charset="0"/>
              </a:rPr>
              <a:t>00m about 12 times per day  (vs. typically 3-4 times to 1000 m)</a:t>
            </a:r>
            <a:endParaRPr lang="en-US" dirty="0">
              <a:ea typeface="Arial" charset="0"/>
              <a:cs typeface="Arial" charset="0"/>
            </a:endParaRPr>
          </a:p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 T, S, oxygen, optical properties.</a:t>
            </a:r>
          </a:p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 real time data transmission.</a:t>
            </a:r>
          </a:p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 </a:t>
            </a:r>
            <a:r>
              <a:rPr lang="en-US" dirty="0" smtClean="0">
                <a:ea typeface="Arial" charset="0"/>
                <a:cs typeface="Arial" charset="0"/>
              </a:rPr>
              <a:t>can travel </a:t>
            </a:r>
            <a:r>
              <a:rPr lang="en-US" dirty="0">
                <a:ea typeface="Arial" charset="0"/>
                <a:cs typeface="Arial" charset="0"/>
              </a:rPr>
              <a:t>20 km / day.</a:t>
            </a:r>
          </a:p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 depth-averaged currents, absolute geostrophic velocity</a:t>
            </a:r>
          </a:p>
          <a:p>
            <a:pPr marL="233363" indent="-233363">
              <a:spcAft>
                <a:spcPts val="600"/>
              </a:spcAft>
            </a:pPr>
            <a:r>
              <a:rPr lang="en-US" dirty="0">
                <a:ea typeface="Arial" charset="0"/>
                <a:cs typeface="Arial" charset="0"/>
              </a:rPr>
              <a:t>• </a:t>
            </a:r>
            <a:r>
              <a:rPr lang="en-US" dirty="0" smtClean="0">
                <a:ea typeface="Arial" charset="0"/>
                <a:cs typeface="Arial" charset="0"/>
              </a:rPr>
              <a:t>6 week deployments during ITOP  (vs. typically 6 months)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>
                <a:ea typeface="Arial" charset="0"/>
                <a:cs typeface="Arial" charset="0"/>
              </a:rPr>
              <a:t>• 3 gliders had micro-temperature (turbulence) sensors.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a typeface="Arial" charset="0"/>
                <a:cs typeface="Arial" charset="0"/>
              </a:rPr>
              <a:t>• adaptive sampling</a:t>
            </a:r>
            <a:endParaRPr lang="en-US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and Integrative Sampling</a:t>
            </a:r>
            <a:endParaRPr lang="en-US" dirty="0"/>
          </a:p>
        </p:txBody>
      </p:sp>
      <p:pic>
        <p:nvPicPr>
          <p:cNvPr id="10" name="Picture 9" descr="Fanapi_map_sampling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21" y="1003312"/>
            <a:ext cx="4203316" cy="4114800"/>
          </a:xfrm>
          <a:prstGeom prst="rect">
            <a:avLst/>
          </a:prstGeom>
        </p:spPr>
      </p:pic>
      <p:pic>
        <p:nvPicPr>
          <p:cNvPr id="9" name="Picture 8" descr="Fanapi_map_sampling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23" y="1003312"/>
            <a:ext cx="4203317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2" y="5152072"/>
            <a:ext cx="48703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dirty="0" smtClean="0"/>
              <a:t>10 Seagliders:   3100 dives over 1 month  (including 580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-profiles from 3 gliders).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/>
              <a:t>Underway-CTD (ship): 3162 profiles over 20 days.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/>
              <a:t>172 VMP profiles (ship).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/>
              <a:t>7 EM-APEX, 4 </a:t>
            </a:r>
            <a:r>
              <a:rPr lang="en-US" dirty="0" err="1" smtClean="0"/>
              <a:t>Lagrangian</a:t>
            </a:r>
            <a:r>
              <a:rPr lang="en-US" dirty="0" smtClean="0"/>
              <a:t> Floats.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1420" y="5152072"/>
            <a:ext cx="4203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dirty="0" smtClean="0"/>
              <a:t>28 surface drifters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/>
              <a:t>19 surface drifters with T-chains</a:t>
            </a:r>
          </a:p>
          <a:p>
            <a:pPr marL="228600" indent="-228600">
              <a:spcAft>
                <a:spcPts val="600"/>
              </a:spcAft>
            </a:pPr>
            <a:r>
              <a:rPr lang="en-US" dirty="0" smtClean="0"/>
              <a:t>3 surface drifters with T-chains and </a:t>
            </a:r>
            <a:r>
              <a:rPr lang="en-US" dirty="0" err="1" smtClean="0"/>
              <a:t>ADCPs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401738" y="6417736"/>
            <a:ext cx="37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 MOORINGS and other observations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Glider and ship tracks</a:t>
            </a:r>
            <a:endParaRPr lang="en-US" dirty="0"/>
          </a:p>
        </p:txBody>
      </p:sp>
      <p:pic>
        <p:nvPicPr>
          <p:cNvPr id="8" name="Picture 7" descr="ITOP_ship_glid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175266"/>
            <a:ext cx="5626100" cy="520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6850" y="19050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SITE A:</a:t>
            </a:r>
            <a:r>
              <a:rPr lang="en-US" sz="2400" dirty="0" smtClean="0"/>
              <a:t> narrow and strained wake.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3302000" y="2387600"/>
            <a:ext cx="1333500" cy="901700"/>
          </a:xfrm>
          <a:prstGeom prst="ellipse">
            <a:avLst/>
          </a:prstGeom>
          <a:noFill/>
          <a:ln w="635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19650" y="24710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SITE B:</a:t>
            </a:r>
            <a:r>
              <a:rPr lang="en-US" sz="2400" dirty="0" smtClean="0"/>
              <a:t> large persistent cold pool.</a:t>
            </a:r>
            <a:endParaRPr lang="en-US" sz="2400" b="1" dirty="0"/>
          </a:p>
        </p:txBody>
      </p:sp>
      <p:sp>
        <p:nvSpPr>
          <p:cNvPr id="14" name="Oval 13"/>
          <p:cNvSpPr/>
          <p:nvPr/>
        </p:nvSpPr>
        <p:spPr>
          <a:xfrm>
            <a:off x="4152900" y="3289300"/>
            <a:ext cx="1333500" cy="901700"/>
          </a:xfrm>
          <a:prstGeom prst="ellipse">
            <a:avLst/>
          </a:prstGeom>
          <a:noFill/>
          <a:ln w="635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43250" y="50673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Pickup site:</a:t>
            </a:r>
            <a:r>
              <a:rPr lang="en-US" sz="2400" dirty="0" smtClean="0"/>
              <a:t> East of Luzon, near moorings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66722" y="4192078"/>
            <a:ext cx="52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A4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5"/>
          <p:cNvSpPr txBox="1">
            <a:spLocks/>
          </p:cNvSpPr>
          <p:nvPr/>
        </p:nvSpPr>
        <p:spPr bwMode="auto">
          <a:xfrm>
            <a:off x="11113" y="0"/>
            <a:ext cx="9144000" cy="9525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cold wake</a:t>
            </a:r>
            <a:endParaRPr lang="en-US" dirty="0"/>
          </a:p>
        </p:txBody>
      </p:sp>
      <p:pic>
        <p:nvPicPr>
          <p:cNvPr id="9" name="Picture 8" descr="SiteA_T_section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9" y="1750486"/>
            <a:ext cx="6921501" cy="27813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2243667" y="4622799"/>
            <a:ext cx="304800" cy="615351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5325" y="4614320"/>
            <a:ext cx="134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Fanapi</a:t>
            </a:r>
            <a:r>
              <a:rPr lang="en-US" dirty="0" smtClean="0">
                <a:solidFill>
                  <a:srgbClr val="FF0000"/>
                </a:solidFill>
              </a:rPr>
              <a:t> Track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6434667" y="5016169"/>
            <a:ext cx="186267" cy="409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792133" y="5016169"/>
            <a:ext cx="186267" cy="409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609464" y="5016169"/>
            <a:ext cx="186267" cy="409117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2548467" y="5033591"/>
            <a:ext cx="186267" cy="409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58333" y="5033591"/>
            <a:ext cx="186267" cy="409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596" y="509031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floats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423197" y="5016169"/>
            <a:ext cx="186267" cy="409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1244600" y="5041570"/>
            <a:ext cx="186267" cy="409117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73800" y="5752251"/>
            <a:ext cx="364067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09464" y="5752251"/>
            <a:ext cx="364067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34067" y="5752251"/>
            <a:ext cx="364067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09465" y="5873494"/>
            <a:ext cx="728134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09465" y="5994737"/>
            <a:ext cx="728134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13665" y="6237223"/>
            <a:ext cx="2919667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09464" y="6115980"/>
            <a:ext cx="1860002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13665" y="6358467"/>
            <a:ext cx="2919667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596" y="5855790"/>
            <a:ext cx="80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gliders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13101" y="2368034"/>
            <a:ext cx="180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 days after the storm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52422" y="996032"/>
            <a:ext cx="41113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Rapid </a:t>
            </a:r>
            <a:r>
              <a:rPr lang="en-US" sz="2000" dirty="0" err="1" smtClean="0">
                <a:solidFill>
                  <a:srgbClr val="000000"/>
                </a:solidFill>
              </a:rPr>
              <a:t>restratification</a:t>
            </a:r>
            <a:r>
              <a:rPr lang="en-US" sz="2000" dirty="0" smtClean="0">
                <a:solidFill>
                  <a:srgbClr val="000000"/>
                </a:solidFill>
              </a:rPr>
              <a:t> near the surface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    Sub-surface cold-wake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9927" y="5575358"/>
            <a:ext cx="232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Many gliders covering a range of latitudes in the wake.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18716047">
            <a:off x="3830860" y="1551582"/>
            <a:ext cx="919968" cy="181228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 rot="18890076">
            <a:off x="3817632" y="2040071"/>
            <a:ext cx="1160768" cy="181228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22233</TotalTime>
  <Words>777</Words>
  <Application>Microsoft Macintosh PowerPoint</Application>
  <PresentationFormat>On-screen Show (4:3)</PresentationFormat>
  <Paragraphs>175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Coordinated Sampling of the Cold Wake  of Typhoon Fanapi</vt:lpstr>
      <vt:lpstr>Typhoon Fanapi storm track</vt:lpstr>
      <vt:lpstr>PowerPoint Presentation</vt:lpstr>
      <vt:lpstr>Sea-surface temperature</vt:lpstr>
      <vt:lpstr>Underway CTD</vt:lpstr>
      <vt:lpstr>Seagliders during ITOP</vt:lpstr>
      <vt:lpstr>Adaptive and Integrative Sampling</vt:lpstr>
      <vt:lpstr>Glider and ship tracks</vt:lpstr>
      <vt:lpstr>Subsurface cold wake</vt:lpstr>
      <vt:lpstr>Evolution of Cold Wake</vt:lpstr>
      <vt:lpstr>Section from A4 to the wake</vt:lpstr>
      <vt:lpstr>Section from A4 to the wake</vt:lpstr>
      <vt:lpstr>Inertial waves</vt:lpstr>
      <vt:lpstr>Gliders and internal waves</vt:lpstr>
      <vt:lpstr>Inertial waves</vt:lpstr>
      <vt:lpstr>Inertial waves</vt:lpstr>
      <vt:lpstr>Semidiurnal tide</vt:lpstr>
      <vt:lpstr>Micro-temperature Seaglider</vt:lpstr>
      <vt:lpstr>Typical c profile at SITE A</vt:lpstr>
      <vt:lpstr>Time series of c at SITE A</vt:lpstr>
      <vt:lpstr>Diurnal heating</vt:lpstr>
      <vt:lpstr>Summary</vt:lpstr>
    </vt:vector>
  </TitlesOfParts>
  <Company>Applied Physics Laboratory, Univesity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Measurements  of the 2008 North Atlantic Bloom</dc:title>
  <dc:creator>Craig Lee</dc:creator>
  <cp:lastModifiedBy>Luc Rainville</cp:lastModifiedBy>
  <cp:revision>317</cp:revision>
  <cp:lastPrinted>2011-01-21T02:14:24Z</cp:lastPrinted>
  <dcterms:created xsi:type="dcterms:W3CDTF">2011-01-21T02:16:11Z</dcterms:created>
  <dcterms:modified xsi:type="dcterms:W3CDTF">2011-05-17T16:03:01Z</dcterms:modified>
</cp:coreProperties>
</file>