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4" r:id="rId3"/>
    <p:sldId id="285" r:id="rId4"/>
    <p:sldId id="257" r:id="rId5"/>
    <p:sldId id="282" r:id="rId6"/>
    <p:sldId id="283" r:id="rId7"/>
    <p:sldId id="280" r:id="rId8"/>
    <p:sldId id="281" r:id="rId9"/>
    <p:sldId id="286" r:id="rId10"/>
    <p:sldId id="271" r:id="rId11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666" y="-2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6865429-07D3-4DE1-86BE-ADAF6204211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65429-07D3-4DE1-86BE-ADAF62042114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DF094-5052-4460-859B-A2BF1E7C093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24760-C367-4845-9C06-10AC1E2D3AE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5C184-2FD1-4F8E-A394-007BD20E3E2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4E46A-3032-4B0B-A0FE-7693E397BF3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5EE8F-5B91-4F7A-8588-1498F48816C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2FD64-EAFF-4FD3-AD14-817B5C090AD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A36D7-FE1C-4927-9E5D-ECF032EE03E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F02EA-4385-4047-B5B5-5C8547D67A1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91890-BE88-4562-AFBA-FF1A48AF2A5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5601D-8DA2-4602-93F3-2BBD6AC7E79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45056-A773-4DBB-81F8-3801B6D024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55A1E0"/>
            </a:gs>
            <a:gs pos="100000">
              <a:schemeClr val="accent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825A18A-5784-49C9-8829-5D6FFD089FA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6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28.png"/><Relationship Id="rId10" Type="http://schemas.openxmlformats.org/officeDocument/2006/relationships/image" Target="../media/image22.png"/><Relationship Id="rId4" Type="http://schemas.openxmlformats.org/officeDocument/2006/relationships/image" Target="../media/image27.png"/><Relationship Id="rId9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484313"/>
            <a:ext cx="7772400" cy="1730373"/>
          </a:xfrm>
          <a:solidFill>
            <a:srgbClr val="3366FF"/>
          </a:solidFill>
          <a:ln w="38100" cmpd="dbl">
            <a:solidFill>
              <a:srgbClr val="FF6600"/>
            </a:solidFill>
          </a:ln>
        </p:spPr>
        <p:txBody>
          <a:bodyPr/>
          <a:lstStyle/>
          <a:p>
            <a:r>
              <a:rPr lang="en-US" altLang="zh-TW" sz="3600" b="1" dirty="0" err="1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Meso</a:t>
            </a:r>
            <a:r>
              <a:rPr lang="en-US" altLang="zh-TW" sz="36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-scale structure observed by ITOP T-string moorings </a:t>
            </a:r>
            <a:endParaRPr lang="zh-TW" altLang="en-US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8596" y="3929066"/>
            <a:ext cx="8280400" cy="785818"/>
          </a:xfrm>
        </p:spPr>
        <p:txBody>
          <a:bodyPr/>
          <a:lstStyle/>
          <a:p>
            <a:r>
              <a:rPr lang="en-US" altLang="zh-TW" sz="24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I-</a:t>
            </a:r>
            <a:r>
              <a:rPr lang="en-US" altLang="zh-TW" sz="2400" b="1" dirty="0" err="1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Huan</a:t>
            </a:r>
            <a:r>
              <a:rPr lang="en-US" altLang="zh-TW" sz="24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Lee, </a:t>
            </a:r>
            <a:r>
              <a:rPr lang="en-US" altLang="zh-TW" sz="2400" b="1" dirty="0" err="1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Yih</a:t>
            </a:r>
            <a:r>
              <a:rPr lang="en-US" altLang="zh-TW" sz="24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Yang, Yu-</a:t>
            </a:r>
            <a:r>
              <a:rPr lang="en-US" altLang="zh-TW" sz="2400" b="1" dirty="0" err="1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Huai</a:t>
            </a:r>
            <a:r>
              <a:rPr lang="en-US" altLang="zh-TW" sz="24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Wang ,David Tang</a:t>
            </a:r>
            <a:endParaRPr lang="zh-TW" altLang="en-US" sz="2400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85984" y="6072206"/>
            <a:ext cx="45704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2011 5.16~21 ITOP meetings at Santa Fe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285852" y="3571876"/>
            <a:ext cx="6567474" cy="3323987"/>
          </a:xfrm>
          <a:prstGeom prst="rect">
            <a:avLst/>
          </a:prstGeom>
          <a:solidFill>
            <a:srgbClr val="CCFFFF"/>
          </a:solidFill>
          <a:ln w="57150" cmpd="thinThick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42925" indent="-342900"/>
            <a:r>
              <a:rPr lang="en-US" altLang="zh-TW" sz="4000" dirty="0" smtClean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A1: PC2 corr. SSHA&amp;DYH</a:t>
            </a:r>
          </a:p>
          <a:p>
            <a:pPr marL="542925" indent="-342900"/>
            <a:r>
              <a:rPr lang="en-US" altLang="zh-TW" dirty="0" smtClean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                                  </a:t>
            </a:r>
            <a:r>
              <a:rPr lang="en-US" altLang="zh-TW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r =   0.76</a:t>
            </a:r>
          </a:p>
          <a:p>
            <a:pPr marL="542925" indent="-342900"/>
            <a:r>
              <a:rPr lang="en-US" altLang="zh-TW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endParaRPr lang="en-US" altLang="zh-TW" dirty="0" smtClean="0">
              <a:solidFill>
                <a:srgbClr val="FF0000"/>
              </a:solidFill>
              <a:latin typeface="Times New Roman" pitchFamily="18" charset="0"/>
              <a:ea typeface="標楷體" pitchFamily="65" charset="-120"/>
            </a:endParaRPr>
          </a:p>
          <a:p>
            <a:pPr marL="542925" indent="-342900"/>
            <a:r>
              <a:rPr lang="en-US" altLang="zh-TW" sz="4000" dirty="0" smtClean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A2: PC1 corr. </a:t>
            </a:r>
            <a:r>
              <a:rPr lang="en-US" altLang="zh-TW" sz="4000" dirty="0" smtClean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SSHA&amp;DYH</a:t>
            </a:r>
          </a:p>
          <a:p>
            <a:pPr marL="542925" indent="-342900"/>
            <a:r>
              <a:rPr lang="en-US" altLang="zh-TW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                                   r =   0.91</a:t>
            </a:r>
          </a:p>
          <a:p>
            <a:pPr marL="542925" indent="-342900"/>
            <a:endParaRPr lang="en-US" altLang="zh-TW" dirty="0" smtClean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  <a:p>
            <a:pPr marL="542925" indent="-342900"/>
            <a:r>
              <a:rPr lang="en-US" altLang="zh-TW" sz="4000" dirty="0" smtClean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A3</a:t>
            </a:r>
            <a:r>
              <a:rPr lang="en-US" altLang="zh-TW" sz="4000" dirty="0" smtClean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: PC1,2 corr. </a:t>
            </a:r>
            <a:r>
              <a:rPr lang="en-US" altLang="zh-TW" sz="4000" dirty="0" smtClean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</a:rPr>
              <a:t>SSHA&amp;DYH</a:t>
            </a:r>
          </a:p>
          <a:p>
            <a:pPr marL="542925" indent="-342900"/>
            <a:r>
              <a:rPr lang="en-US" altLang="zh-TW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                                  r </a:t>
            </a:r>
            <a:r>
              <a:rPr lang="en-US" altLang="zh-TW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=   </a:t>
            </a:r>
            <a:r>
              <a:rPr lang="en-US" altLang="zh-TW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0.76  r=0.56</a:t>
            </a:r>
            <a:endParaRPr lang="en-US" altLang="zh-TW" dirty="0" smtClean="0">
              <a:solidFill>
                <a:schemeClr val="tx2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0"/>
            <a:ext cx="199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altLang="zh-TW" sz="2400">
                <a:solidFill>
                  <a:schemeClr val="bg1"/>
                </a:solidFill>
              </a:rPr>
              <a:t>EOF analysis</a:t>
            </a:r>
          </a:p>
        </p:txBody>
      </p:sp>
      <p:pic>
        <p:nvPicPr>
          <p:cNvPr id="4" name="Picture 5" descr="D:\ITOP\proc2\a1_12_eof3.png"/>
          <p:cNvPicPr>
            <a:picLocks noChangeAspect="1" noChangeArrowheads="1"/>
          </p:cNvPicPr>
          <p:nvPr/>
        </p:nvPicPr>
        <p:blipFill>
          <a:blip r:embed="rId2"/>
          <a:srcRect l="5112" t="3121" r="7063" b="5725"/>
          <a:stretch>
            <a:fillRect/>
          </a:stretch>
        </p:blipFill>
        <p:spPr bwMode="auto">
          <a:xfrm>
            <a:off x="1" y="0"/>
            <a:ext cx="3101267" cy="3286124"/>
          </a:xfrm>
          <a:prstGeom prst="rect">
            <a:avLst/>
          </a:prstGeom>
          <a:noFill/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85720" y="2643182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/>
              <a:t>A1</a:t>
            </a:r>
          </a:p>
        </p:txBody>
      </p:sp>
      <p:pic>
        <p:nvPicPr>
          <p:cNvPr id="6" name="Picture 6" descr="D:\ITOP\proc2\a2_12_eof2.png"/>
          <p:cNvPicPr>
            <a:picLocks noChangeAspect="1" noChangeArrowheads="1"/>
          </p:cNvPicPr>
          <p:nvPr/>
        </p:nvPicPr>
        <p:blipFill>
          <a:blip r:embed="rId3"/>
          <a:srcRect l="6051" t="3121" r="8004" b="7027"/>
          <a:stretch>
            <a:fillRect/>
          </a:stretch>
        </p:blipFill>
        <p:spPr bwMode="auto">
          <a:xfrm>
            <a:off x="3214678" y="0"/>
            <a:ext cx="2928958" cy="3273544"/>
          </a:xfrm>
          <a:prstGeom prst="rect">
            <a:avLst/>
          </a:prstGeom>
          <a:noFill/>
        </p:spPr>
      </p:pic>
      <p:pic>
        <p:nvPicPr>
          <p:cNvPr id="7" name="Picture 7" descr="D:\ITOP\proc2\a3_12_eof3.png"/>
          <p:cNvPicPr>
            <a:picLocks noChangeAspect="1" noChangeArrowheads="1"/>
          </p:cNvPicPr>
          <p:nvPr/>
        </p:nvPicPr>
        <p:blipFill>
          <a:blip r:embed="rId4"/>
          <a:srcRect l="6087" t="3121" r="8039" b="7027"/>
          <a:stretch>
            <a:fillRect/>
          </a:stretch>
        </p:blipFill>
        <p:spPr bwMode="auto">
          <a:xfrm>
            <a:off x="6286512" y="-1"/>
            <a:ext cx="2857520" cy="3251629"/>
          </a:xfrm>
          <a:prstGeom prst="rect">
            <a:avLst/>
          </a:prstGeom>
          <a:noFill/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500430" y="2643182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/>
              <a:t>A2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43702" y="2643182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 smtClean="0"/>
              <a:t>A3</a:t>
            </a:r>
            <a:endParaRPr lang="en-US" altLang="zh-TW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026" descr="D:\lih\海報\diver03.jpg"/>
          <p:cNvPicPr>
            <a:picLocks noChangeAspect="1" noChangeArrowheads="1"/>
          </p:cNvPicPr>
          <p:nvPr/>
        </p:nvPicPr>
        <p:blipFill>
          <a:blip r:embed="rId2">
            <a:lum bright="6000" contras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32771" name="Picture 1027" descr="D:\lih\海報\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6667500"/>
            <a:ext cx="1219200" cy="1905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32772" name="Text Box 1028"/>
          <p:cNvSpPr txBox="1">
            <a:spLocks noChangeArrowheads="1"/>
          </p:cNvSpPr>
          <p:nvPr/>
        </p:nvSpPr>
        <p:spPr bwMode="auto">
          <a:xfrm>
            <a:off x="228600" y="609600"/>
            <a:ext cx="23622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62000" tIns="118800" rIns="162000" bIns="118800">
            <a:spAutoFit/>
          </a:bodyPr>
          <a:lstStyle/>
          <a:p>
            <a:pPr marL="457200" indent="-457200">
              <a:spcAft>
                <a:spcPct val="30000"/>
              </a:spcAft>
              <a:buFontTx/>
              <a:buAutoNum type="arabicParenBoth"/>
            </a:pPr>
            <a:r>
              <a:rPr lang="en-US" altLang="zh-TW" sz="2200" b="1">
                <a:solidFill>
                  <a:schemeClr val="bg1"/>
                </a:solidFill>
              </a:rPr>
              <a:t>near 9410L </a:t>
            </a:r>
          </a:p>
          <a:p>
            <a:pPr marL="457200" indent="-457200">
              <a:spcAft>
                <a:spcPct val="30000"/>
              </a:spcAft>
              <a:buFontTx/>
              <a:buAutoNum type="arabicParenBoth"/>
            </a:pPr>
            <a:r>
              <a:rPr lang="en-US" altLang="zh-TW" sz="2200" b="1">
                <a:solidFill>
                  <a:schemeClr val="bg1"/>
                </a:solidFill>
              </a:rPr>
              <a:t>background</a:t>
            </a:r>
          </a:p>
        </p:txBody>
      </p:sp>
      <p:grpSp>
        <p:nvGrpSpPr>
          <p:cNvPr id="2" name="Group 1029"/>
          <p:cNvGrpSpPr>
            <a:grpSpLocks/>
          </p:cNvGrpSpPr>
          <p:nvPr/>
        </p:nvGrpSpPr>
        <p:grpSpPr bwMode="auto">
          <a:xfrm>
            <a:off x="4486275" y="90488"/>
            <a:ext cx="3743325" cy="2449512"/>
            <a:chOff x="2826" y="57"/>
            <a:chExt cx="2358" cy="1543"/>
          </a:xfrm>
        </p:grpSpPr>
        <p:pic>
          <p:nvPicPr>
            <p:cNvPr id="32774" name="Picture 1030" descr="D:\lih\thesis\writing\wpgm2002\xbt8990a.bmp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826" y="375"/>
              <a:ext cx="2310" cy="1225"/>
            </a:xfrm>
            <a:prstGeom prst="rect">
              <a:avLst/>
            </a:prstGeom>
            <a:noFill/>
            <a:ln w="38100">
              <a:solidFill>
                <a:schemeClr val="folHlink"/>
              </a:solidFill>
              <a:miter lim="800000"/>
              <a:headEnd/>
              <a:tailEnd/>
            </a:ln>
          </p:spPr>
        </p:pic>
        <p:sp>
          <p:nvSpPr>
            <p:cNvPr id="32775" name="Text Box 1031"/>
            <p:cNvSpPr txBox="1">
              <a:spLocks noChangeArrowheads="1"/>
            </p:cNvSpPr>
            <p:nvPr/>
          </p:nvSpPr>
          <p:spPr bwMode="auto">
            <a:xfrm>
              <a:off x="4399" y="57"/>
              <a:ext cx="78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b="1" i="1">
                  <a:solidFill>
                    <a:srgbClr val="5F5F5F"/>
                  </a:solidFill>
                </a:rPr>
                <a:t>2</a:t>
              </a:r>
              <a:r>
                <a:rPr lang="en-US" altLang="zh-TW" b="1" i="1" baseline="30000">
                  <a:solidFill>
                    <a:srgbClr val="5F5F5F"/>
                  </a:solidFill>
                </a:rPr>
                <a:t>nd</a:t>
              </a:r>
              <a:r>
                <a:rPr lang="en-US" altLang="zh-TW" sz="2800" b="1" i="1">
                  <a:solidFill>
                    <a:srgbClr val="5F5F5F"/>
                  </a:solidFill>
                </a:rPr>
                <a:t> </a:t>
              </a:r>
              <a:r>
                <a:rPr lang="en-US" altLang="zh-TW" sz="2000" i="1">
                  <a:solidFill>
                    <a:srgbClr val="5F5F5F"/>
                  </a:solidFill>
                </a:rPr>
                <a:t>group</a:t>
              </a:r>
            </a:p>
          </p:txBody>
        </p:sp>
      </p:grpSp>
      <p:sp>
        <p:nvSpPr>
          <p:cNvPr id="32776" name="Rectangle 1032"/>
          <p:cNvSpPr>
            <a:spLocks noChangeArrowheads="1"/>
          </p:cNvSpPr>
          <p:nvPr/>
        </p:nvSpPr>
        <p:spPr bwMode="auto">
          <a:xfrm>
            <a:off x="228600" y="104775"/>
            <a:ext cx="3557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Aft>
                <a:spcPct val="50000"/>
              </a:spcAft>
            </a:pPr>
            <a:r>
              <a:rPr lang="en-US" altLang="zh-TW" sz="3200" b="1">
                <a:solidFill>
                  <a:srgbClr val="FFFF66"/>
                </a:solidFill>
              </a:rPr>
              <a:t>XBT stations</a:t>
            </a:r>
            <a:r>
              <a:rPr lang="en-US" altLang="zh-TW">
                <a:solidFill>
                  <a:srgbClr val="FFFF66"/>
                </a:solidFill>
              </a:rPr>
              <a:t> </a:t>
            </a:r>
            <a:r>
              <a:rPr lang="en-US" altLang="zh-TW" sz="1200">
                <a:solidFill>
                  <a:srgbClr val="FFFF66"/>
                </a:solidFill>
              </a:rPr>
              <a:t>(from NODC)</a:t>
            </a:r>
            <a:r>
              <a:rPr lang="en-US" altLang="zh-TW">
                <a:solidFill>
                  <a:srgbClr val="FFFF66"/>
                </a:solidFill>
              </a:rPr>
              <a:t> :</a:t>
            </a:r>
          </a:p>
        </p:txBody>
      </p:sp>
      <p:sp>
        <p:nvSpPr>
          <p:cNvPr id="32777" name="Rectangle 1033"/>
          <p:cNvSpPr>
            <a:spLocks noChangeArrowheads="1"/>
          </p:cNvSpPr>
          <p:nvPr/>
        </p:nvSpPr>
        <p:spPr bwMode="auto">
          <a:xfrm flipV="1">
            <a:off x="152400" y="609600"/>
            <a:ext cx="3505200" cy="5397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endParaRPr lang="zh-TW" altLang="zh-TW"/>
          </a:p>
        </p:txBody>
      </p:sp>
      <p:pic>
        <p:nvPicPr>
          <p:cNvPr id="32778" name="Picture 1034" descr="D:\lih\thesis\writing\wpgm2002\sct2.t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5800" y="2743200"/>
            <a:ext cx="3709988" cy="1681163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</p:spPr>
      </p:pic>
      <p:grpSp>
        <p:nvGrpSpPr>
          <p:cNvPr id="3" name="Group 1035"/>
          <p:cNvGrpSpPr>
            <a:grpSpLocks/>
          </p:cNvGrpSpPr>
          <p:nvPr/>
        </p:nvGrpSpPr>
        <p:grpSpPr bwMode="auto">
          <a:xfrm>
            <a:off x="228600" y="1219200"/>
            <a:ext cx="3581400" cy="5478463"/>
            <a:chOff x="144" y="768"/>
            <a:chExt cx="2256" cy="3451"/>
          </a:xfrm>
        </p:grpSpPr>
        <p:pic>
          <p:nvPicPr>
            <p:cNvPr id="32780" name="Picture 1036" descr="D:\lih\thesis\writing\wpgm2002\xbt8085b.bmp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44" y="1056"/>
              <a:ext cx="2162" cy="3163"/>
            </a:xfrm>
            <a:prstGeom prst="rect">
              <a:avLst/>
            </a:prstGeom>
            <a:noFill/>
            <a:ln w="38100">
              <a:solidFill>
                <a:schemeClr val="folHlink"/>
              </a:solidFill>
              <a:miter lim="800000"/>
              <a:headEnd/>
              <a:tailEnd/>
            </a:ln>
          </p:spPr>
        </p:pic>
        <p:sp>
          <p:nvSpPr>
            <p:cNvPr id="32781" name="Text Box 1037"/>
            <p:cNvSpPr txBox="1">
              <a:spLocks noChangeArrowheads="1"/>
            </p:cNvSpPr>
            <p:nvPr/>
          </p:nvSpPr>
          <p:spPr bwMode="auto">
            <a:xfrm>
              <a:off x="1672" y="768"/>
              <a:ext cx="7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b="1" i="1">
                  <a:solidFill>
                    <a:schemeClr val="folHlink"/>
                  </a:solidFill>
                </a:rPr>
                <a:t>1</a:t>
              </a:r>
              <a:r>
                <a:rPr lang="en-US" altLang="zh-TW" b="1" i="1" baseline="30000">
                  <a:solidFill>
                    <a:schemeClr val="folHlink"/>
                  </a:solidFill>
                </a:rPr>
                <a:t>st</a:t>
              </a:r>
              <a:r>
                <a:rPr lang="en-US" altLang="zh-TW" b="1" i="1">
                  <a:solidFill>
                    <a:schemeClr val="folHlink"/>
                  </a:solidFill>
                </a:rPr>
                <a:t> </a:t>
              </a:r>
              <a:r>
                <a:rPr lang="en-US" altLang="zh-TW" sz="2000" i="1">
                  <a:solidFill>
                    <a:schemeClr val="folHlink"/>
                  </a:solidFill>
                </a:rPr>
                <a:t>group</a:t>
              </a:r>
            </a:p>
          </p:txBody>
        </p:sp>
      </p:grpSp>
      <p:sp>
        <p:nvSpPr>
          <p:cNvPr id="32782" name="Text Box 1038"/>
          <p:cNvSpPr txBox="1">
            <a:spLocks noChangeArrowheads="1"/>
          </p:cNvSpPr>
          <p:nvPr/>
        </p:nvSpPr>
        <p:spPr bwMode="auto">
          <a:xfrm>
            <a:off x="3810000" y="5029200"/>
            <a:ext cx="5257800" cy="1549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bg1"/>
              </a:gs>
            </a:gsLst>
            <a:lin ang="5400000" scaled="1"/>
          </a:gradFill>
          <a:ln w="76200" cmpd="thinThick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lIns="162000" tIns="118800" rIns="162000" bIns="118800">
            <a:spAutoFit/>
          </a:bodyPr>
          <a:lstStyle/>
          <a:p>
            <a:pPr marL="457200" indent="-457200">
              <a:spcAft>
                <a:spcPct val="50000"/>
              </a:spcAft>
              <a:buSzPct val="70000"/>
              <a:buFontTx/>
              <a:buBlip>
                <a:blip r:embed="rId7"/>
              </a:buBlip>
            </a:pPr>
            <a:r>
              <a:rPr lang="en-US" altLang="zh-TW" sz="1800" b="1" i="1"/>
              <a:t>1</a:t>
            </a:r>
            <a:r>
              <a:rPr lang="en-US" altLang="zh-TW" sz="1800" b="1" i="1" baseline="30000"/>
              <a:t>st</a:t>
            </a:r>
            <a:r>
              <a:rPr lang="en-US" altLang="zh-TW" sz="1800" b="1" i="1"/>
              <a:t> </a:t>
            </a:r>
            <a:r>
              <a:rPr lang="en-US" altLang="zh-TW" sz="1800"/>
              <a:t> group: corr. coef.= </a:t>
            </a:r>
            <a:r>
              <a:rPr lang="en-US" altLang="zh-TW" sz="1800">
                <a:solidFill>
                  <a:schemeClr val="accent2"/>
                </a:solidFill>
              </a:rPr>
              <a:t>0.89 </a:t>
            </a:r>
            <a:r>
              <a:rPr lang="en-US" altLang="zh-TW" sz="1800"/>
              <a:t>; err ~ </a:t>
            </a:r>
            <a:r>
              <a:rPr lang="en-US" altLang="zh-TW" sz="1800">
                <a:solidFill>
                  <a:schemeClr val="accent2"/>
                </a:solidFill>
              </a:rPr>
              <a:t>8.2 </a:t>
            </a:r>
            <a:r>
              <a:rPr lang="en-US" altLang="zh-TW" sz="1800"/>
              <a:t>dyn cm</a:t>
            </a:r>
            <a:r>
              <a:rPr lang="en-US" altLang="zh-TW" sz="2000">
                <a:solidFill>
                  <a:schemeClr val="accent2"/>
                </a:solidFill>
              </a:rPr>
              <a:t> </a:t>
            </a:r>
          </a:p>
          <a:p>
            <a:pPr marL="457200" indent="-457200">
              <a:spcAft>
                <a:spcPct val="50000"/>
              </a:spcAft>
              <a:buSzPct val="70000"/>
              <a:buFontTx/>
              <a:buBlip>
                <a:blip r:embed="rId7"/>
              </a:buBlip>
            </a:pPr>
            <a:r>
              <a:rPr lang="en-US" altLang="zh-TW" sz="1800" b="1" i="1"/>
              <a:t>2</a:t>
            </a:r>
            <a:r>
              <a:rPr lang="en-US" altLang="zh-TW" sz="1800" b="1" i="1" baseline="30000"/>
              <a:t>nd</a:t>
            </a:r>
            <a:r>
              <a:rPr lang="en-US" altLang="zh-TW" sz="1800"/>
              <a:t> group: corr. coef.= </a:t>
            </a:r>
            <a:r>
              <a:rPr lang="en-US" altLang="zh-TW" sz="1800">
                <a:solidFill>
                  <a:schemeClr val="accent2"/>
                </a:solidFill>
              </a:rPr>
              <a:t>0.17 </a:t>
            </a:r>
            <a:r>
              <a:rPr lang="en-US" altLang="zh-TW" sz="1800"/>
              <a:t>; err ~ </a:t>
            </a:r>
            <a:r>
              <a:rPr lang="en-US" altLang="zh-TW" sz="1800">
                <a:solidFill>
                  <a:schemeClr val="accent2"/>
                </a:solidFill>
              </a:rPr>
              <a:t>2.6 </a:t>
            </a:r>
            <a:r>
              <a:rPr lang="en-US" altLang="zh-TW" sz="1800"/>
              <a:t>dyn cm</a:t>
            </a:r>
            <a:endParaRPr lang="en-US" altLang="zh-TW" sz="2200" b="1" u="sng">
              <a:solidFill>
                <a:srgbClr val="FF0101"/>
              </a:solidFill>
            </a:endParaRPr>
          </a:p>
          <a:p>
            <a:pPr marL="457200" indent="-457200">
              <a:spcAft>
                <a:spcPct val="50000"/>
              </a:spcAft>
              <a:buSzPct val="70000"/>
              <a:buFontTx/>
              <a:buBlip>
                <a:blip r:embed="rId8"/>
              </a:buBlip>
            </a:pPr>
            <a:r>
              <a:rPr lang="en-US" altLang="zh-TW" sz="2200" b="1" u="sng">
                <a:solidFill>
                  <a:srgbClr val="FF0101"/>
                </a:solidFill>
              </a:rPr>
              <a:t>DH500 = SSHA + 160 + O(8)</a:t>
            </a:r>
            <a:r>
              <a:rPr lang="en-US" altLang="zh-TW" b="1" u="sng">
                <a:solidFill>
                  <a:srgbClr val="FF0101"/>
                </a:solidFill>
              </a:rPr>
              <a:t> </a:t>
            </a:r>
            <a:r>
              <a:rPr lang="en-US" altLang="zh-TW" b="1">
                <a:solidFill>
                  <a:srgbClr val="FF0101"/>
                </a:solidFill>
              </a:rPr>
              <a:t> </a:t>
            </a:r>
            <a:r>
              <a:rPr lang="en-US" altLang="zh-TW" sz="1800" b="1">
                <a:solidFill>
                  <a:srgbClr val="FF0101"/>
                </a:solidFill>
              </a:rPr>
              <a:t>dyn cm</a:t>
            </a:r>
          </a:p>
        </p:txBody>
      </p:sp>
      <p:sp>
        <p:nvSpPr>
          <p:cNvPr id="32783" name="AutoShape 1039"/>
          <p:cNvSpPr>
            <a:spLocks noChangeArrowheads="1"/>
          </p:cNvSpPr>
          <p:nvPr/>
        </p:nvSpPr>
        <p:spPr bwMode="auto">
          <a:xfrm>
            <a:off x="5943600" y="4572000"/>
            <a:ext cx="838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iver03"/>
          <p:cNvPicPr>
            <a:picLocks noChangeAspect="1" noChangeArrowheads="1"/>
          </p:cNvPicPr>
          <p:nvPr/>
        </p:nvPicPr>
        <p:blipFill>
          <a:blip r:embed="rId2">
            <a:lum bright="6000" contras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6148" name="Picture 4" descr="section7885"/>
          <p:cNvPicPr>
            <a:picLocks noChangeAspect="1" noChangeArrowheads="1"/>
          </p:cNvPicPr>
          <p:nvPr/>
        </p:nvPicPr>
        <p:blipFill>
          <a:blip r:embed="rId3"/>
          <a:srcRect l="7114" t="3915" r="6219" b="7278"/>
          <a:stretch>
            <a:fillRect/>
          </a:stretch>
        </p:blipFill>
        <p:spPr bwMode="auto">
          <a:xfrm>
            <a:off x="5984875" y="115888"/>
            <a:ext cx="3124200" cy="5184775"/>
          </a:xfrm>
          <a:prstGeom prst="rect">
            <a:avLst/>
          </a:prstGeom>
          <a:solidFill>
            <a:schemeClr val="bg1"/>
          </a:solidFill>
          <a:ln w="38100">
            <a:noFill/>
            <a:miter lim="800000"/>
            <a:headEnd/>
            <a:tailEnd/>
          </a:ln>
        </p:spPr>
      </p:pic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5621338" y="1557338"/>
            <a:ext cx="390525" cy="7191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79388" y="44450"/>
            <a:ext cx="2663825" cy="587375"/>
            <a:chOff x="144" y="0"/>
            <a:chExt cx="2112" cy="370"/>
          </a:xfrm>
        </p:grpSpPr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192" y="336"/>
              <a:ext cx="2064" cy="34"/>
            </a:xfrm>
            <a:prstGeom prst="rect">
              <a:avLst/>
            </a:prstGeom>
            <a:gradFill rotWithShape="0">
              <a:gsLst>
                <a:gs pos="0">
                  <a:srgbClr val="FF9900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zh-TW" altLang="zh-TW" sz="2400">
                <a:latin typeface="Times New Roman" pitchFamily="18" charset="0"/>
              </a:endParaRPr>
            </a:p>
          </p:txBody>
        </p:sp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144" y="0"/>
              <a:ext cx="108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sz="2800" b="1">
                  <a:solidFill>
                    <a:srgbClr val="FFFF00"/>
                  </a:solidFill>
                  <a:latin typeface="Times New Roman" pitchFamily="18" charset="0"/>
                </a:rPr>
                <a:t>Method</a:t>
              </a:r>
            </a:p>
          </p:txBody>
        </p:sp>
      </p:grp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588" y="692150"/>
            <a:ext cx="5578475" cy="20478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bg1"/>
              </a:gs>
            </a:gsLst>
            <a:lin ang="5400000" scaled="1"/>
          </a:gradFill>
          <a:ln w="44450" cmpd="thinThick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tIns="154800" bIns="154800">
            <a:spAutoFit/>
          </a:bodyPr>
          <a:lstStyle/>
          <a:p>
            <a:pPr marL="457200" indent="-457200">
              <a:spcAft>
                <a:spcPct val="50000"/>
              </a:spcAft>
              <a:buSzPct val="70000"/>
            </a:pPr>
            <a:r>
              <a:rPr kumimoji="0" lang="en-US" altLang="zh-TW" b="1">
                <a:solidFill>
                  <a:srgbClr val="FFFF00"/>
                </a:solidFill>
              </a:rPr>
              <a:t>apply E</a:t>
            </a:r>
            <a:r>
              <a:rPr lang="en-US" altLang="zh-TW" b="1">
                <a:solidFill>
                  <a:srgbClr val="FFFF00"/>
                </a:solidFill>
              </a:rPr>
              <a:t>OF to temperature profile</a:t>
            </a:r>
            <a:endParaRPr lang="en-US" altLang="zh-TW" sz="2000">
              <a:solidFill>
                <a:schemeClr val="accent1"/>
              </a:solidFill>
              <a:latin typeface="Times New Roman" pitchFamily="18" charset="0"/>
            </a:endParaRPr>
          </a:p>
          <a:p>
            <a:pPr marL="457200" indent="-457200">
              <a:spcAft>
                <a:spcPct val="50000"/>
              </a:spcAft>
              <a:buSzPct val="70000"/>
              <a:buFontTx/>
              <a:buChar char="•"/>
            </a:pPr>
            <a:r>
              <a:rPr lang="en-US" altLang="zh-TW" sz="2000">
                <a:latin typeface="Times New Roman" pitchFamily="18" charset="0"/>
              </a:rPr>
              <a:t>PC1 = 0.3182 *DH - 47.5907 </a:t>
            </a:r>
          </a:p>
          <a:p>
            <a:pPr marL="457200" indent="-457200">
              <a:spcAft>
                <a:spcPct val="50000"/>
              </a:spcAft>
              <a:buSzPct val="70000"/>
              <a:buFontTx/>
              <a:buChar char="•"/>
            </a:pPr>
            <a:r>
              <a:rPr lang="en-US" altLang="zh-TW" sz="2000">
                <a:latin typeface="Times New Roman" pitchFamily="18" charset="0"/>
              </a:rPr>
              <a:t>DH=SSHA+160</a:t>
            </a:r>
            <a:endParaRPr lang="en-US" altLang="zh-TW" sz="2400" u="sng">
              <a:latin typeface="Times New Roman" pitchFamily="18" charset="0"/>
            </a:endParaRPr>
          </a:p>
          <a:p>
            <a:pPr marL="457200" indent="-457200">
              <a:spcAft>
                <a:spcPct val="50000"/>
              </a:spcAft>
              <a:buSzPct val="70000"/>
              <a:buFontTx/>
              <a:buBlip>
                <a:blip r:embed="rId4"/>
              </a:buBlip>
            </a:pPr>
            <a:r>
              <a:rPr lang="en-US" altLang="zh-TW" sz="2400" b="1" u="sng">
                <a:solidFill>
                  <a:srgbClr val="FF0101"/>
                </a:solidFill>
                <a:latin typeface="Times New Roman" pitchFamily="18" charset="0"/>
              </a:rPr>
              <a:t>PC1 = 0.3182*(SSHA+160) - 47.5907</a:t>
            </a:r>
          </a:p>
        </p:txBody>
      </p:sp>
      <p:pic>
        <p:nvPicPr>
          <p:cNvPr id="6154" name="Picture 10" descr="eo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22638" y="2852738"/>
            <a:ext cx="1970087" cy="2530475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</p:spPr>
      </p:pic>
      <p:pic>
        <p:nvPicPr>
          <p:cNvPr id="6155" name="Picture 11" descr="dheof_sc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6250" y="2852738"/>
            <a:ext cx="2366963" cy="2449512"/>
          </a:xfrm>
          <a:prstGeom prst="rect">
            <a:avLst/>
          </a:prstGeom>
          <a:noFill/>
          <a:ln w="38100" cmpd="dbl">
            <a:solidFill>
              <a:schemeClr val="folHlink"/>
            </a:solidFill>
            <a:miter lim="800000"/>
            <a:headEnd/>
            <a:tailEnd/>
          </a:ln>
        </p:spPr>
      </p:pic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827088" y="1196975"/>
            <a:ext cx="1512887" cy="144463"/>
            <a:chOff x="657" y="935"/>
            <a:chExt cx="953" cy="91"/>
          </a:xfrm>
        </p:grpSpPr>
        <p:sp>
          <p:nvSpPr>
            <p:cNvPr id="6157" name="Line 13"/>
            <p:cNvSpPr>
              <a:spLocks noChangeShapeType="1"/>
            </p:cNvSpPr>
            <p:nvPr/>
          </p:nvSpPr>
          <p:spPr bwMode="auto">
            <a:xfrm flipV="1">
              <a:off x="657" y="935"/>
              <a:ext cx="0" cy="9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>
              <a:off x="657" y="935"/>
              <a:ext cx="953" cy="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59" name="Line 15"/>
            <p:cNvSpPr>
              <a:spLocks noChangeShapeType="1"/>
            </p:cNvSpPr>
            <p:nvPr/>
          </p:nvSpPr>
          <p:spPr bwMode="auto">
            <a:xfrm flipV="1">
              <a:off x="1610" y="935"/>
              <a:ext cx="0" cy="9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79388" y="5516563"/>
            <a:ext cx="8856662" cy="1190625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b="1" i="1">
                <a:solidFill>
                  <a:schemeClr val="bg1"/>
                </a:solidFill>
                <a:latin typeface="Lucida Calligraphy" pitchFamily="66" charset="0"/>
              </a:rPr>
              <a:t>Before:</a:t>
            </a:r>
          </a:p>
          <a:p>
            <a:r>
              <a:rPr lang="en-US" altLang="zh-TW">
                <a:solidFill>
                  <a:schemeClr val="bg1"/>
                </a:solidFill>
              </a:rPr>
              <a:t>Grided  altimetry SSHA and (grided) hydrographic data (ex. XBT, CTD…etc)</a:t>
            </a:r>
          </a:p>
          <a:p>
            <a:r>
              <a:rPr lang="en-US" altLang="zh-TW" b="1">
                <a:solidFill>
                  <a:schemeClr val="bg1"/>
                </a:solidFill>
                <a:latin typeface="Lucida Calligraphy" pitchFamily="66" charset="0"/>
              </a:rPr>
              <a:t>Now:</a:t>
            </a:r>
          </a:p>
          <a:p>
            <a:r>
              <a:rPr lang="en-US" altLang="zh-TW">
                <a:solidFill>
                  <a:schemeClr val="bg1"/>
                </a:solidFill>
              </a:rPr>
              <a:t>Along track altimetry SSHA  and hydrographic data, ex. A1 A2 A3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Lo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28" y="695325"/>
            <a:ext cx="4978400" cy="5686425"/>
          </a:xfrm>
          <a:prstGeom prst="rect">
            <a:avLst/>
          </a:prstGeom>
          <a:noFill/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700463" y="6446838"/>
            <a:ext cx="526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b="1">
                <a:solidFill>
                  <a:schemeClr val="bg1"/>
                </a:solidFill>
                <a:latin typeface="Arial Black" pitchFamily="34" charset="0"/>
              </a:rPr>
              <a:t>From TORI :  http://mom.tori.org.tw/oppo/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714500" y="188913"/>
            <a:ext cx="60975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sz="2400">
                <a:solidFill>
                  <a:schemeClr val="bg1"/>
                </a:solidFill>
                <a:latin typeface="Arial Black" pitchFamily="34" charset="0"/>
              </a:rPr>
              <a:t>ITOP moorings A1</a:t>
            </a:r>
            <a:r>
              <a:rPr lang="zh-TW" altLang="en-US" sz="2400">
                <a:solidFill>
                  <a:schemeClr val="bg1"/>
                </a:solidFill>
                <a:latin typeface="Arial Black" pitchFamily="34" charset="0"/>
                <a:ea typeface="標楷體" pitchFamily="65" charset="-120"/>
              </a:rPr>
              <a:t>、</a:t>
            </a:r>
            <a:r>
              <a:rPr lang="en-US" altLang="zh-TW" sz="2400">
                <a:solidFill>
                  <a:schemeClr val="bg1"/>
                </a:solidFill>
                <a:latin typeface="Arial Black" pitchFamily="34" charset="0"/>
              </a:rPr>
              <a:t>A2 </a:t>
            </a:r>
            <a:r>
              <a:rPr lang="zh-TW" altLang="en-US" sz="2400">
                <a:solidFill>
                  <a:schemeClr val="bg1"/>
                </a:solidFill>
                <a:latin typeface="Arial Black" pitchFamily="34" charset="0"/>
                <a:ea typeface="標楷體" pitchFamily="65" charset="-120"/>
              </a:rPr>
              <a:t>、</a:t>
            </a:r>
            <a:r>
              <a:rPr lang="zh-TW" altLang="en-US" sz="240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altLang="zh-TW" sz="2400">
                <a:solidFill>
                  <a:schemeClr val="bg1"/>
                </a:solidFill>
                <a:latin typeface="Arial Black" pitchFamily="34" charset="0"/>
              </a:rPr>
              <a:t>A3</a:t>
            </a:r>
            <a:r>
              <a:rPr lang="zh-TW" altLang="en-US" sz="2400" b="1">
                <a:solidFill>
                  <a:schemeClr val="bg1"/>
                </a:solidFill>
              </a:rPr>
              <a:t>、 </a:t>
            </a:r>
            <a:r>
              <a:rPr lang="en-US" altLang="zh-TW" sz="2400" b="1">
                <a:solidFill>
                  <a:srgbClr val="0000FF"/>
                </a:solidFill>
              </a:rPr>
              <a:t>A4</a:t>
            </a:r>
          </a:p>
          <a:p>
            <a:endParaRPr lang="en-US" altLang="zh-TW" sz="2400" b="1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000628" y="620713"/>
            <a:ext cx="4214842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TW" sz="2000" b="1" dirty="0"/>
              <a:t>Ocean data observation time and sample rate</a:t>
            </a:r>
            <a:r>
              <a:rPr lang="en-US" altLang="zh-TW" sz="2000" b="1" dirty="0" smtClean="0"/>
              <a:t>:</a:t>
            </a:r>
          </a:p>
          <a:p>
            <a:endParaRPr lang="en-US" altLang="zh-TW" sz="2000" b="1" dirty="0"/>
          </a:p>
          <a:p>
            <a:r>
              <a:rPr lang="en-US" altLang="zh-TW" b="1" dirty="0">
                <a:latin typeface="Times New Roman" pitchFamily="18" charset="0"/>
                <a:ea typeface="標楷體" pitchFamily="65" charset="-120"/>
              </a:rPr>
              <a:t>1st deployment</a:t>
            </a:r>
            <a:r>
              <a:rPr lang="zh-TW" altLang="en-US" b="1" dirty="0">
                <a:latin typeface="Times New Roman" pitchFamily="18" charset="0"/>
                <a:ea typeface="標楷體" pitchFamily="65" charset="-120"/>
              </a:rPr>
              <a:t>：</a:t>
            </a:r>
          </a:p>
          <a:p>
            <a:r>
              <a:rPr lang="zh-TW" altLang="en-US" b="1" dirty="0">
                <a:latin typeface="Times New Roman" pitchFamily="18" charset="0"/>
                <a:ea typeface="標楷體" pitchFamily="65" charset="-120"/>
              </a:rPr>
              <a:t>       </a:t>
            </a:r>
            <a:r>
              <a:rPr lang="en-US" altLang="zh-TW" b="1" dirty="0">
                <a:latin typeface="Times New Roman" pitchFamily="18" charset="0"/>
                <a:ea typeface="標楷體" pitchFamily="65" charset="-120"/>
              </a:rPr>
              <a:t>Mar., 2009  ~  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Sep., </a:t>
            </a:r>
            <a:r>
              <a:rPr lang="en-US" altLang="zh-TW" b="1" dirty="0">
                <a:latin typeface="Times New Roman" pitchFamily="18" charset="0"/>
                <a:ea typeface="標楷體" pitchFamily="65" charset="-120"/>
              </a:rPr>
              <a:t>2009</a:t>
            </a:r>
          </a:p>
          <a:p>
            <a:r>
              <a:rPr lang="en-US" altLang="zh-TW" sz="1600" b="1" dirty="0">
                <a:latin typeface="Times New Roman" pitchFamily="18" charset="0"/>
                <a:ea typeface="標楷體" pitchFamily="65" charset="-120"/>
              </a:rPr>
              <a:t>A1: 2009/03/22  ~ 2009/09/22  </a:t>
            </a:r>
            <a:r>
              <a:rPr lang="en-US" altLang="zh-TW" sz="1600" b="1" dirty="0" err="1">
                <a:latin typeface="Times New Roman" pitchFamily="18" charset="0"/>
                <a:ea typeface="標楷體" pitchFamily="65" charset="-120"/>
              </a:rPr>
              <a:t>dt</a:t>
            </a:r>
            <a:r>
              <a:rPr lang="en-US" altLang="zh-TW" sz="1600" b="1" dirty="0">
                <a:latin typeface="Times New Roman" pitchFamily="18" charset="0"/>
                <a:ea typeface="標楷體" pitchFamily="65" charset="-120"/>
              </a:rPr>
              <a:t>= 2 min</a:t>
            </a:r>
          </a:p>
          <a:p>
            <a:r>
              <a:rPr lang="en-US" altLang="zh-TW" sz="1600" b="1" dirty="0">
                <a:latin typeface="Times New Roman" pitchFamily="18" charset="0"/>
                <a:ea typeface="標楷體" pitchFamily="65" charset="-120"/>
              </a:rPr>
              <a:t>A2: 2009/03/29  ~ 2009/09/24  </a:t>
            </a:r>
            <a:r>
              <a:rPr lang="en-US" altLang="zh-TW" sz="1600" b="1" dirty="0" err="1">
                <a:latin typeface="Times New Roman" pitchFamily="18" charset="0"/>
                <a:ea typeface="標楷體" pitchFamily="65" charset="-120"/>
              </a:rPr>
              <a:t>dt</a:t>
            </a:r>
            <a:r>
              <a:rPr lang="en-US" altLang="zh-TW" sz="1600" b="1" dirty="0">
                <a:latin typeface="Times New Roman" pitchFamily="18" charset="0"/>
                <a:ea typeface="標楷體" pitchFamily="65" charset="-120"/>
              </a:rPr>
              <a:t>=15min </a:t>
            </a:r>
          </a:p>
          <a:p>
            <a:r>
              <a:rPr lang="en-US" altLang="zh-TW" sz="1600" b="1" dirty="0">
                <a:latin typeface="Times New Roman" pitchFamily="18" charset="0"/>
                <a:ea typeface="標楷體" pitchFamily="65" charset="-120"/>
              </a:rPr>
              <a:t>A3: 2009/03/25  ~ 2009/09/20  </a:t>
            </a:r>
            <a:r>
              <a:rPr lang="en-US" altLang="zh-TW" sz="1600" b="1" dirty="0" err="1">
                <a:latin typeface="Times New Roman" pitchFamily="18" charset="0"/>
                <a:ea typeface="標楷體" pitchFamily="65" charset="-120"/>
              </a:rPr>
              <a:t>dt</a:t>
            </a:r>
            <a:r>
              <a:rPr lang="en-US" altLang="zh-TW" sz="1600" b="1" dirty="0">
                <a:latin typeface="Times New Roman" pitchFamily="18" charset="0"/>
                <a:ea typeface="標楷體" pitchFamily="65" charset="-120"/>
              </a:rPr>
              <a:t>= </a:t>
            </a:r>
            <a:r>
              <a:rPr lang="en-US" altLang="zh-TW" sz="1600" b="1" dirty="0" smtClean="0">
                <a:latin typeface="Times New Roman" pitchFamily="18" charset="0"/>
                <a:ea typeface="標楷體" pitchFamily="65" charset="-120"/>
              </a:rPr>
              <a:t>2min</a:t>
            </a:r>
          </a:p>
          <a:p>
            <a:endParaRPr lang="en-US" altLang="zh-TW" sz="1600" b="1" dirty="0" smtClean="0">
              <a:solidFill>
                <a:schemeClr val="bg1"/>
              </a:solidFill>
              <a:latin typeface="Times New Roman" pitchFamily="18" charset="0"/>
              <a:ea typeface="標楷體" pitchFamily="65" charset="-120"/>
            </a:endParaRPr>
          </a:p>
          <a:p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2nd deployment</a:t>
            </a:r>
            <a:r>
              <a:rPr lang="zh-TW" altLang="en-US" b="1" dirty="0" smtClean="0">
                <a:latin typeface="Times New Roman" pitchFamily="18" charset="0"/>
                <a:ea typeface="標楷體" pitchFamily="65" charset="-120"/>
              </a:rPr>
              <a:t>：</a:t>
            </a:r>
          </a:p>
          <a:p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       Sep., 2009 ~ Mar., 2010 </a:t>
            </a:r>
          </a:p>
          <a:p>
            <a:r>
              <a:rPr lang="en-US" altLang="zh-TW" sz="1600" b="1" dirty="0" smtClean="0">
                <a:latin typeface="Times New Roman" pitchFamily="18" charset="0"/>
                <a:ea typeface="標楷體" pitchFamily="65" charset="-120"/>
              </a:rPr>
              <a:t>A1: 2009/09/23  ~ 2010/03/24  </a:t>
            </a:r>
            <a:r>
              <a:rPr lang="en-US" altLang="zh-TW" sz="1600" b="1" dirty="0" err="1" smtClean="0">
                <a:latin typeface="Times New Roman" pitchFamily="18" charset="0"/>
                <a:ea typeface="標楷體" pitchFamily="65" charset="-120"/>
              </a:rPr>
              <a:t>dt</a:t>
            </a:r>
            <a:r>
              <a:rPr lang="en-US" altLang="zh-TW" sz="1600" b="1" dirty="0" smtClean="0">
                <a:latin typeface="Times New Roman" pitchFamily="18" charset="0"/>
                <a:ea typeface="標楷體" pitchFamily="65" charset="-120"/>
              </a:rPr>
              <a:t>= 2 min</a:t>
            </a:r>
          </a:p>
          <a:p>
            <a:r>
              <a:rPr lang="en-US" altLang="zh-TW" sz="1600" b="1" dirty="0" smtClean="0">
                <a:latin typeface="Times New Roman" pitchFamily="18" charset="0"/>
                <a:ea typeface="標楷體" pitchFamily="65" charset="-120"/>
              </a:rPr>
              <a:t>A2: 2009/09/30  ~ </a:t>
            </a:r>
            <a:r>
              <a:rPr lang="en-US" altLang="zh-TW" sz="1600" b="1" dirty="0" smtClean="0">
                <a:solidFill>
                  <a:srgbClr val="FFC000"/>
                </a:solidFill>
                <a:latin typeface="Times New Roman" pitchFamily="18" charset="0"/>
                <a:ea typeface="標楷體" pitchFamily="65" charset="-120"/>
              </a:rPr>
              <a:t>2009/12/28</a:t>
            </a:r>
            <a:r>
              <a:rPr lang="en-US" altLang="zh-TW" sz="1600" b="1" dirty="0" smtClean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zh-TW" sz="1600" b="1" dirty="0" err="1" smtClean="0">
                <a:latin typeface="Times New Roman" pitchFamily="18" charset="0"/>
                <a:ea typeface="標楷體" pitchFamily="65" charset="-120"/>
              </a:rPr>
              <a:t>dt</a:t>
            </a:r>
            <a:r>
              <a:rPr lang="en-US" altLang="zh-TW" sz="1600" b="1" dirty="0" smtClean="0">
                <a:latin typeface="Times New Roman" pitchFamily="18" charset="0"/>
                <a:ea typeface="標楷體" pitchFamily="65" charset="-120"/>
              </a:rPr>
              <a:t>= 2, 3, 15 min </a:t>
            </a:r>
          </a:p>
          <a:p>
            <a:r>
              <a:rPr lang="en-US" altLang="zh-TW" sz="1600" b="1" dirty="0" smtClean="0">
                <a:latin typeface="Times New Roman" pitchFamily="18" charset="0"/>
                <a:ea typeface="標楷體" pitchFamily="65" charset="-120"/>
              </a:rPr>
              <a:t>A3: 2009/09/22  ~ 2010/03/27  </a:t>
            </a:r>
            <a:r>
              <a:rPr lang="en-US" altLang="zh-TW" sz="1600" b="1" dirty="0" err="1" smtClean="0">
                <a:latin typeface="Times New Roman" pitchFamily="18" charset="0"/>
                <a:ea typeface="標楷體" pitchFamily="65" charset="-120"/>
              </a:rPr>
              <a:t>dt</a:t>
            </a:r>
            <a:r>
              <a:rPr lang="en-US" altLang="zh-TW" sz="1600" b="1" dirty="0" smtClean="0">
                <a:latin typeface="Times New Roman" pitchFamily="18" charset="0"/>
                <a:ea typeface="標楷體" pitchFamily="65" charset="-120"/>
              </a:rPr>
              <a:t>= 2, 3 min</a:t>
            </a:r>
            <a:endParaRPr lang="en-US" altLang="zh-TW" sz="1600" dirty="0" smtClean="0">
              <a:solidFill>
                <a:schemeClr val="bg1"/>
              </a:solidFill>
            </a:endParaRPr>
          </a:p>
          <a:p>
            <a:endParaRPr lang="en-US" altLang="zh-TW" sz="1200" dirty="0">
              <a:solidFill>
                <a:schemeClr val="bg1"/>
              </a:solidFill>
            </a:endParaRPr>
          </a:p>
          <a:p>
            <a:endParaRPr lang="en-US" altLang="zh-TW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0"/>
            <a:ext cx="649605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altLang="zh-TW" sz="3200">
                <a:solidFill>
                  <a:schemeClr val="bg1"/>
                </a:solidFill>
              </a:rPr>
              <a:t>A1 and A2 _ocean</a:t>
            </a:r>
          </a:p>
          <a:p>
            <a:pPr marL="342900" indent="-342900">
              <a:buFontTx/>
              <a:buAutoNum type="arabicPeriod"/>
            </a:pPr>
            <a:r>
              <a:rPr lang="en-US" altLang="zh-TW">
                <a:solidFill>
                  <a:schemeClr val="bg1"/>
                </a:solidFill>
              </a:rPr>
              <a:t>Low pass : cut off : 4 days   2. Interpolate to standard level </a:t>
            </a:r>
          </a:p>
          <a:p>
            <a:pPr marL="342900" indent="-342900"/>
            <a:r>
              <a:rPr lang="en-US" altLang="zh-TW">
                <a:solidFill>
                  <a:schemeClr val="bg1"/>
                </a:solidFill>
              </a:rPr>
              <a:t>3. 	Calculate dynamic height , using climate average salinity</a:t>
            </a:r>
          </a:p>
        </p:txBody>
      </p:sp>
      <p:pic>
        <p:nvPicPr>
          <p:cNvPr id="25602" name="Picture 2" descr="D:\ITOP\proc2\a1_12_eof1.png"/>
          <p:cNvPicPr>
            <a:picLocks noChangeAspect="1" noChangeArrowheads="1"/>
          </p:cNvPicPr>
          <p:nvPr/>
        </p:nvPicPr>
        <p:blipFill>
          <a:blip r:embed="rId2"/>
          <a:srcRect l="9991" t="3121" r="-150" b="8330"/>
          <a:stretch>
            <a:fillRect/>
          </a:stretch>
        </p:blipFill>
        <p:spPr bwMode="auto">
          <a:xfrm>
            <a:off x="0" y="0"/>
            <a:ext cx="9144000" cy="3571876"/>
          </a:xfrm>
          <a:prstGeom prst="rect">
            <a:avLst/>
          </a:prstGeom>
          <a:noFill/>
        </p:spPr>
      </p:pic>
      <p:pic>
        <p:nvPicPr>
          <p:cNvPr id="25603" name="Picture 3" descr="D:\ITOP\proc2\a3_12_eof1.png"/>
          <p:cNvPicPr>
            <a:picLocks noChangeAspect="1" noChangeArrowheads="1"/>
          </p:cNvPicPr>
          <p:nvPr/>
        </p:nvPicPr>
        <p:blipFill>
          <a:blip r:embed="rId3"/>
          <a:srcRect l="9991" t="1819" b="9632"/>
          <a:stretch>
            <a:fillRect/>
          </a:stretch>
        </p:blipFill>
        <p:spPr bwMode="auto">
          <a:xfrm>
            <a:off x="0" y="3487416"/>
            <a:ext cx="9144000" cy="33705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357818" y="714356"/>
            <a:ext cx="649605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altLang="zh-TW" sz="3200" dirty="0">
                <a:solidFill>
                  <a:schemeClr val="bg1"/>
                </a:solidFill>
              </a:rPr>
              <a:t>A1 and A2 _ocean</a:t>
            </a:r>
          </a:p>
          <a:p>
            <a:pPr marL="342900" indent="-342900">
              <a:buFontTx/>
              <a:buAutoNum type="arabicPeriod"/>
            </a:pPr>
            <a:r>
              <a:rPr lang="en-US" altLang="zh-TW" dirty="0">
                <a:solidFill>
                  <a:schemeClr val="bg1"/>
                </a:solidFill>
              </a:rPr>
              <a:t>Low pass : cut off : 4 days   2. Interpolate to standard level </a:t>
            </a:r>
          </a:p>
          <a:p>
            <a:pPr marL="342900" indent="-342900"/>
            <a:r>
              <a:rPr lang="en-US" altLang="zh-TW" dirty="0">
                <a:solidFill>
                  <a:schemeClr val="bg1"/>
                </a:solidFill>
              </a:rPr>
              <a:t>3. 	Calculate dynamic height , using climate average salinity</a:t>
            </a:r>
          </a:p>
        </p:txBody>
      </p:sp>
      <p:pic>
        <p:nvPicPr>
          <p:cNvPr id="26626" name="Picture 2" descr="D:\ITOP\proc2\a1_12_eof2.png"/>
          <p:cNvPicPr>
            <a:picLocks noChangeAspect="1" noChangeArrowheads="1"/>
          </p:cNvPicPr>
          <p:nvPr/>
        </p:nvPicPr>
        <p:blipFill>
          <a:blip r:embed="rId2"/>
          <a:srcRect l="9991" t="3121" r="10967" b="55209"/>
          <a:stretch>
            <a:fillRect/>
          </a:stretch>
        </p:blipFill>
        <p:spPr bwMode="auto">
          <a:xfrm>
            <a:off x="0" y="1"/>
            <a:ext cx="9001156" cy="2173114"/>
          </a:xfrm>
          <a:prstGeom prst="rect">
            <a:avLst/>
          </a:prstGeom>
          <a:noFill/>
        </p:spPr>
      </p:pic>
      <p:pic>
        <p:nvPicPr>
          <p:cNvPr id="26627" name="Picture 3" descr="D:\ITOP\proc2\a2_12_t_lp_stand3.png"/>
          <p:cNvPicPr>
            <a:picLocks noChangeAspect="1" noChangeArrowheads="1"/>
          </p:cNvPicPr>
          <p:nvPr/>
        </p:nvPicPr>
        <p:blipFill>
          <a:blip r:embed="rId3"/>
          <a:srcRect l="8981" t="3121" r="8981" b="5725"/>
          <a:stretch>
            <a:fillRect/>
          </a:stretch>
        </p:blipFill>
        <p:spPr bwMode="auto">
          <a:xfrm>
            <a:off x="0" y="2190755"/>
            <a:ext cx="8001024" cy="2381253"/>
          </a:xfrm>
          <a:prstGeom prst="rect">
            <a:avLst/>
          </a:prstGeom>
          <a:noFill/>
        </p:spPr>
      </p:pic>
      <p:pic>
        <p:nvPicPr>
          <p:cNvPr id="26628" name="Picture 4" descr="D:\ITOP\proc2\a3_12_eof2.png"/>
          <p:cNvPicPr>
            <a:picLocks noChangeAspect="1" noChangeArrowheads="1"/>
          </p:cNvPicPr>
          <p:nvPr/>
        </p:nvPicPr>
        <p:blipFill>
          <a:blip r:embed="rId4"/>
          <a:srcRect l="9991" t="3121" r="10967" b="55209"/>
          <a:stretch>
            <a:fillRect/>
          </a:stretch>
        </p:blipFill>
        <p:spPr bwMode="auto">
          <a:xfrm>
            <a:off x="0" y="4571984"/>
            <a:ext cx="9001156" cy="2286016"/>
          </a:xfrm>
          <a:prstGeom prst="rect">
            <a:avLst/>
          </a:prstGeom>
          <a:noFill/>
        </p:spPr>
      </p:pic>
      <p:sp>
        <p:nvSpPr>
          <p:cNvPr id="6" name="向下箭號 5"/>
          <p:cNvSpPr/>
          <p:nvPr/>
        </p:nvSpPr>
        <p:spPr>
          <a:xfrm>
            <a:off x="1571604" y="142876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向下箭號 6"/>
          <p:cNvSpPr/>
          <p:nvPr/>
        </p:nvSpPr>
        <p:spPr>
          <a:xfrm>
            <a:off x="2928926" y="71414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向下箭號 7"/>
          <p:cNvSpPr/>
          <p:nvPr/>
        </p:nvSpPr>
        <p:spPr>
          <a:xfrm>
            <a:off x="3500430" y="142852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下箭號 8"/>
          <p:cNvSpPr/>
          <p:nvPr/>
        </p:nvSpPr>
        <p:spPr>
          <a:xfrm>
            <a:off x="4857752" y="71414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1" name="直線接點 10"/>
          <p:cNvCxnSpPr/>
          <p:nvPr/>
        </p:nvCxnSpPr>
        <p:spPr>
          <a:xfrm rot="5400000">
            <a:off x="-1500230" y="3643314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 rot="5400000">
            <a:off x="-72265" y="3571082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 rot="5400000">
            <a:off x="499239" y="3642520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 rot="5400000">
            <a:off x="1785123" y="3571082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8" name="Picture 12" descr="D:\ITOP\proc2\a2_12_eof4.png"/>
          <p:cNvPicPr>
            <a:picLocks noChangeAspect="1" noChangeArrowheads="1"/>
          </p:cNvPicPr>
          <p:nvPr/>
        </p:nvPicPr>
        <p:blipFill>
          <a:blip r:embed="rId2"/>
          <a:srcRect l="7027" t="3121" r="7027" b="4423"/>
          <a:stretch>
            <a:fillRect/>
          </a:stretch>
        </p:blipFill>
        <p:spPr bwMode="auto">
          <a:xfrm>
            <a:off x="6858016" y="2357430"/>
            <a:ext cx="2285984" cy="2286016"/>
          </a:xfrm>
          <a:prstGeom prst="rect">
            <a:avLst/>
          </a:prstGeom>
          <a:noFill/>
        </p:spPr>
      </p:pic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0"/>
            <a:ext cx="199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altLang="zh-TW" sz="2400">
                <a:solidFill>
                  <a:schemeClr val="bg1"/>
                </a:solidFill>
              </a:rPr>
              <a:t>EOF analysis</a:t>
            </a:r>
          </a:p>
        </p:txBody>
      </p:sp>
      <p:pic>
        <p:nvPicPr>
          <p:cNvPr id="34821" name="Picture 5" descr="D:\ITOP\proc2\a1_12_eof3.png"/>
          <p:cNvPicPr>
            <a:picLocks noChangeAspect="1" noChangeArrowheads="1"/>
          </p:cNvPicPr>
          <p:nvPr/>
        </p:nvPicPr>
        <p:blipFill>
          <a:blip r:embed="rId3"/>
          <a:srcRect l="5112" t="3121" r="7063" b="5725"/>
          <a:stretch>
            <a:fillRect/>
          </a:stretch>
        </p:blipFill>
        <p:spPr bwMode="auto">
          <a:xfrm>
            <a:off x="1" y="0"/>
            <a:ext cx="2089977" cy="2214554"/>
          </a:xfrm>
          <a:prstGeom prst="rect">
            <a:avLst/>
          </a:prstGeom>
          <a:noFill/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14282" y="1785926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/>
              <a:t>A1</a:t>
            </a:r>
          </a:p>
        </p:txBody>
      </p:sp>
      <p:pic>
        <p:nvPicPr>
          <p:cNvPr id="34822" name="Picture 6" descr="D:\ITOP\proc2\a2_12_eof2.png"/>
          <p:cNvPicPr>
            <a:picLocks noChangeAspect="1" noChangeArrowheads="1"/>
          </p:cNvPicPr>
          <p:nvPr/>
        </p:nvPicPr>
        <p:blipFill>
          <a:blip r:embed="rId4"/>
          <a:srcRect l="6051" t="3121" r="8004" b="7027"/>
          <a:stretch>
            <a:fillRect/>
          </a:stretch>
        </p:blipFill>
        <p:spPr bwMode="auto">
          <a:xfrm>
            <a:off x="1" y="2185173"/>
            <a:ext cx="2071669" cy="2315397"/>
          </a:xfrm>
          <a:prstGeom prst="rect">
            <a:avLst/>
          </a:prstGeom>
          <a:noFill/>
        </p:spPr>
      </p:pic>
      <p:pic>
        <p:nvPicPr>
          <p:cNvPr id="34823" name="Picture 7" descr="D:\ITOP\proc2\a3_12_eof3.png"/>
          <p:cNvPicPr>
            <a:picLocks noChangeAspect="1" noChangeArrowheads="1"/>
          </p:cNvPicPr>
          <p:nvPr/>
        </p:nvPicPr>
        <p:blipFill>
          <a:blip r:embed="rId5"/>
          <a:srcRect l="6087" t="3121" r="8039" b="7027"/>
          <a:stretch>
            <a:fillRect/>
          </a:stretch>
        </p:blipFill>
        <p:spPr bwMode="auto">
          <a:xfrm>
            <a:off x="0" y="4500570"/>
            <a:ext cx="2071701" cy="2357430"/>
          </a:xfrm>
          <a:prstGeom prst="rect">
            <a:avLst/>
          </a:prstGeom>
          <a:noFill/>
        </p:spPr>
      </p:pic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79360" y="4071942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/>
              <a:t>A2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142844" y="6429396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 smtClean="0"/>
              <a:t>A3</a:t>
            </a:r>
            <a:endParaRPr lang="en-US" altLang="zh-TW" dirty="0"/>
          </a:p>
        </p:txBody>
      </p:sp>
      <p:pic>
        <p:nvPicPr>
          <p:cNvPr id="34824" name="Picture 8" descr="D:\ITOP\proc2\a1_12_eof4.png"/>
          <p:cNvPicPr>
            <a:picLocks noChangeAspect="1" noChangeArrowheads="1"/>
          </p:cNvPicPr>
          <p:nvPr/>
        </p:nvPicPr>
        <p:blipFill>
          <a:blip r:embed="rId6"/>
          <a:srcRect l="9015" t="3121" r="8039" b="7027"/>
          <a:stretch>
            <a:fillRect/>
          </a:stretch>
        </p:blipFill>
        <p:spPr bwMode="auto">
          <a:xfrm>
            <a:off x="2210406" y="-23"/>
            <a:ext cx="4576172" cy="2286015"/>
          </a:xfrm>
          <a:prstGeom prst="rect">
            <a:avLst/>
          </a:prstGeom>
          <a:noFill/>
        </p:spPr>
      </p:pic>
      <p:pic>
        <p:nvPicPr>
          <p:cNvPr id="34825" name="Picture 9" descr="D:\ITOP\proc2\a2_12_eof3.png"/>
          <p:cNvPicPr>
            <a:picLocks noChangeAspect="1" noChangeArrowheads="1"/>
          </p:cNvPicPr>
          <p:nvPr/>
        </p:nvPicPr>
        <p:blipFill>
          <a:blip r:embed="rId7" cstate="print"/>
          <a:srcRect l="8981" t="3121" r="8004" b="7027"/>
          <a:stretch>
            <a:fillRect/>
          </a:stretch>
        </p:blipFill>
        <p:spPr bwMode="auto">
          <a:xfrm>
            <a:off x="2357422" y="2285992"/>
            <a:ext cx="3429024" cy="2214578"/>
          </a:xfrm>
          <a:prstGeom prst="rect">
            <a:avLst/>
          </a:prstGeom>
          <a:noFill/>
        </p:spPr>
      </p:pic>
      <p:pic>
        <p:nvPicPr>
          <p:cNvPr id="34826" name="Picture 10" descr="D:\ITOP\proc2\a3_12_eof4.png"/>
          <p:cNvPicPr>
            <a:picLocks noChangeAspect="1" noChangeArrowheads="1"/>
          </p:cNvPicPr>
          <p:nvPr/>
        </p:nvPicPr>
        <p:blipFill>
          <a:blip r:embed="rId8"/>
          <a:srcRect l="9015" t="3121" r="9015" b="7027"/>
          <a:stretch>
            <a:fillRect/>
          </a:stretch>
        </p:blipFill>
        <p:spPr bwMode="auto">
          <a:xfrm>
            <a:off x="2214546" y="4500570"/>
            <a:ext cx="4572032" cy="2357430"/>
          </a:xfrm>
          <a:prstGeom prst="rect">
            <a:avLst/>
          </a:prstGeom>
          <a:noFill/>
        </p:spPr>
      </p:pic>
      <p:pic>
        <p:nvPicPr>
          <p:cNvPr id="34827" name="Picture 11" descr="D:\ITOP\proc2\a1_12_eof5.png"/>
          <p:cNvPicPr>
            <a:picLocks noChangeAspect="1" noChangeArrowheads="1"/>
          </p:cNvPicPr>
          <p:nvPr/>
        </p:nvPicPr>
        <p:blipFill>
          <a:blip r:embed="rId9"/>
          <a:srcRect l="7224" t="1819" r="8039" b="4423"/>
          <a:stretch>
            <a:fillRect/>
          </a:stretch>
        </p:blipFill>
        <p:spPr bwMode="auto">
          <a:xfrm>
            <a:off x="6858016" y="-24"/>
            <a:ext cx="2285984" cy="2357454"/>
          </a:xfrm>
          <a:prstGeom prst="rect">
            <a:avLst/>
          </a:prstGeom>
          <a:noFill/>
        </p:spPr>
      </p:pic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8501090" y="4071942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/>
              <a:t>A2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8501090" y="1714488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/>
              <a:t>A1</a:t>
            </a:r>
          </a:p>
        </p:txBody>
      </p:sp>
      <p:pic>
        <p:nvPicPr>
          <p:cNvPr id="34829" name="Picture 13" descr="D:\ITOP\proc2\a3_12_eof5.png"/>
          <p:cNvPicPr>
            <a:picLocks noChangeAspect="1" noChangeArrowheads="1"/>
          </p:cNvPicPr>
          <p:nvPr/>
        </p:nvPicPr>
        <p:blipFill>
          <a:blip r:embed="rId10"/>
          <a:srcRect l="6831" t="3907" r="7295" b="4939"/>
          <a:stretch>
            <a:fillRect/>
          </a:stretch>
        </p:blipFill>
        <p:spPr bwMode="auto">
          <a:xfrm>
            <a:off x="6833648" y="4643446"/>
            <a:ext cx="2310351" cy="2214554"/>
          </a:xfrm>
          <a:prstGeom prst="rect">
            <a:avLst/>
          </a:prstGeom>
          <a:noFill/>
        </p:spPr>
      </p:pic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8501090" y="6348436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 smtClean="0"/>
              <a:t>A3</a:t>
            </a:r>
            <a:endParaRPr lang="en-US" altLang="zh-TW" dirty="0"/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00298" y="2500306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/>
              <a:t>A2</a:t>
            </a:r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2500298" y="142852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/>
              <a:t>A1</a:t>
            </a:r>
          </a:p>
        </p:txBody>
      </p:sp>
      <p:sp>
        <p:nvSpPr>
          <p:cNvPr id="37" name="Text Box 13"/>
          <p:cNvSpPr txBox="1">
            <a:spLocks noChangeArrowheads="1"/>
          </p:cNvSpPr>
          <p:nvPr/>
        </p:nvSpPr>
        <p:spPr bwMode="auto">
          <a:xfrm>
            <a:off x="2500298" y="4776800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 smtClean="0"/>
              <a:t>A3</a:t>
            </a:r>
            <a:endParaRPr lang="en-US" altLang="zh-TW" dirty="0"/>
          </a:p>
        </p:txBody>
      </p:sp>
      <p:sp>
        <p:nvSpPr>
          <p:cNvPr id="21" name="向下箭號 20"/>
          <p:cNvSpPr/>
          <p:nvPr/>
        </p:nvSpPr>
        <p:spPr>
          <a:xfrm>
            <a:off x="3072596" y="71414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向下箭號 22"/>
          <p:cNvSpPr/>
          <p:nvPr/>
        </p:nvSpPr>
        <p:spPr>
          <a:xfrm>
            <a:off x="3714744" y="71414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向下箭號 23"/>
          <p:cNvSpPr/>
          <p:nvPr/>
        </p:nvSpPr>
        <p:spPr>
          <a:xfrm>
            <a:off x="3929058" y="71414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向下箭號 24"/>
          <p:cNvSpPr/>
          <p:nvPr/>
        </p:nvSpPr>
        <p:spPr>
          <a:xfrm>
            <a:off x="4714876" y="71414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6" name="直線接點 25"/>
          <p:cNvCxnSpPr/>
          <p:nvPr/>
        </p:nvCxnSpPr>
        <p:spPr>
          <a:xfrm rot="5400000">
            <a:off x="762" y="3571852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 rot="5400000">
            <a:off x="713553" y="3571082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/>
          <p:nvPr/>
        </p:nvCxnSpPr>
        <p:spPr>
          <a:xfrm rot="5400000">
            <a:off x="927867" y="3571082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/>
          <p:nvPr/>
        </p:nvCxnSpPr>
        <p:spPr>
          <a:xfrm rot="5400000">
            <a:off x="1642247" y="3571082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4" descr="D:\ITOP\proc2\a3_12_eof6.png"/>
          <p:cNvPicPr>
            <a:picLocks noChangeAspect="1" noChangeArrowheads="1"/>
          </p:cNvPicPr>
          <p:nvPr/>
        </p:nvPicPr>
        <p:blipFill>
          <a:blip r:embed="rId3"/>
          <a:srcRect l="8039" t="3121" r="8039" b="4423"/>
          <a:stretch>
            <a:fillRect/>
          </a:stretch>
        </p:blipFill>
        <p:spPr bwMode="auto">
          <a:xfrm>
            <a:off x="6881303" y="4643446"/>
            <a:ext cx="2262696" cy="2214554"/>
          </a:xfrm>
          <a:prstGeom prst="rect">
            <a:avLst/>
          </a:prstGeom>
          <a:noFill/>
        </p:spPr>
      </p:pic>
      <p:pic>
        <p:nvPicPr>
          <p:cNvPr id="35843" name="Picture 3" descr="D:\ITOP\proc2\a2_12_eof5.png"/>
          <p:cNvPicPr>
            <a:picLocks noChangeAspect="1" noChangeArrowheads="1"/>
          </p:cNvPicPr>
          <p:nvPr/>
        </p:nvPicPr>
        <p:blipFill>
          <a:blip r:embed="rId4"/>
          <a:srcRect l="8004" t="3121" r="8004" b="4423"/>
          <a:stretch>
            <a:fillRect/>
          </a:stretch>
        </p:blipFill>
        <p:spPr bwMode="auto">
          <a:xfrm>
            <a:off x="6858016" y="2357430"/>
            <a:ext cx="2285983" cy="2234030"/>
          </a:xfrm>
          <a:prstGeom prst="rect">
            <a:avLst/>
          </a:prstGeom>
          <a:noFill/>
        </p:spPr>
      </p:pic>
      <p:pic>
        <p:nvPicPr>
          <p:cNvPr id="35842" name="Picture 2" descr="D:\ITOP\proc2\a1_12_eof6.png"/>
          <p:cNvPicPr>
            <a:picLocks noChangeAspect="1" noChangeArrowheads="1"/>
          </p:cNvPicPr>
          <p:nvPr/>
        </p:nvPicPr>
        <p:blipFill>
          <a:blip r:embed="rId5"/>
          <a:srcRect l="8039" t="3121" r="8039" b="4423"/>
          <a:stretch>
            <a:fillRect/>
          </a:stretch>
        </p:blipFill>
        <p:spPr bwMode="auto">
          <a:xfrm>
            <a:off x="6858048" y="-24"/>
            <a:ext cx="2285984" cy="2359083"/>
          </a:xfrm>
          <a:prstGeom prst="rect">
            <a:avLst/>
          </a:prstGeom>
          <a:noFill/>
        </p:spPr>
      </p:pic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0"/>
            <a:ext cx="199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/>
            <a:r>
              <a:rPr lang="en-US" altLang="zh-TW" sz="2400">
                <a:solidFill>
                  <a:schemeClr val="bg1"/>
                </a:solidFill>
              </a:rPr>
              <a:t>EOF analysis</a:t>
            </a:r>
          </a:p>
        </p:txBody>
      </p:sp>
      <p:pic>
        <p:nvPicPr>
          <p:cNvPr id="34821" name="Picture 5" descr="D:\ITOP\proc2\a1_12_eof3.png"/>
          <p:cNvPicPr>
            <a:picLocks noChangeAspect="1" noChangeArrowheads="1"/>
          </p:cNvPicPr>
          <p:nvPr/>
        </p:nvPicPr>
        <p:blipFill>
          <a:blip r:embed="rId6"/>
          <a:srcRect l="5112" t="3121" r="7063" b="5725"/>
          <a:stretch>
            <a:fillRect/>
          </a:stretch>
        </p:blipFill>
        <p:spPr bwMode="auto">
          <a:xfrm>
            <a:off x="1" y="0"/>
            <a:ext cx="2089977" cy="2214554"/>
          </a:xfrm>
          <a:prstGeom prst="rect">
            <a:avLst/>
          </a:prstGeom>
          <a:noFill/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14282" y="1785926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/>
              <a:t>A1</a:t>
            </a:r>
          </a:p>
        </p:txBody>
      </p:sp>
      <p:pic>
        <p:nvPicPr>
          <p:cNvPr id="34822" name="Picture 6" descr="D:\ITOP\proc2\a2_12_eof2.png"/>
          <p:cNvPicPr>
            <a:picLocks noChangeAspect="1" noChangeArrowheads="1"/>
          </p:cNvPicPr>
          <p:nvPr/>
        </p:nvPicPr>
        <p:blipFill>
          <a:blip r:embed="rId7"/>
          <a:srcRect l="6051" t="3121" r="8004" b="7027"/>
          <a:stretch>
            <a:fillRect/>
          </a:stretch>
        </p:blipFill>
        <p:spPr bwMode="auto">
          <a:xfrm>
            <a:off x="1" y="2185173"/>
            <a:ext cx="2071669" cy="2315397"/>
          </a:xfrm>
          <a:prstGeom prst="rect">
            <a:avLst/>
          </a:prstGeom>
          <a:noFill/>
        </p:spPr>
      </p:pic>
      <p:pic>
        <p:nvPicPr>
          <p:cNvPr id="34823" name="Picture 7" descr="D:\ITOP\proc2\a3_12_eof3.png"/>
          <p:cNvPicPr>
            <a:picLocks noChangeAspect="1" noChangeArrowheads="1"/>
          </p:cNvPicPr>
          <p:nvPr/>
        </p:nvPicPr>
        <p:blipFill>
          <a:blip r:embed="rId8"/>
          <a:srcRect l="6087" t="3121" r="8039" b="7027"/>
          <a:stretch>
            <a:fillRect/>
          </a:stretch>
        </p:blipFill>
        <p:spPr bwMode="auto">
          <a:xfrm>
            <a:off x="0" y="4500570"/>
            <a:ext cx="2071701" cy="2357430"/>
          </a:xfrm>
          <a:prstGeom prst="rect">
            <a:avLst/>
          </a:prstGeom>
          <a:noFill/>
        </p:spPr>
      </p:pic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79360" y="4071942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/>
              <a:t>A2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142844" y="6429396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 smtClean="0"/>
              <a:t>A3</a:t>
            </a:r>
            <a:endParaRPr lang="en-US" altLang="zh-TW" dirty="0"/>
          </a:p>
        </p:txBody>
      </p:sp>
      <p:pic>
        <p:nvPicPr>
          <p:cNvPr id="34824" name="Picture 8" descr="D:\ITOP\proc2\a1_12_eof4.png"/>
          <p:cNvPicPr>
            <a:picLocks noChangeAspect="1" noChangeArrowheads="1"/>
          </p:cNvPicPr>
          <p:nvPr/>
        </p:nvPicPr>
        <p:blipFill>
          <a:blip r:embed="rId9"/>
          <a:srcRect l="9015" t="3121" r="8039" b="7027"/>
          <a:stretch>
            <a:fillRect/>
          </a:stretch>
        </p:blipFill>
        <p:spPr bwMode="auto">
          <a:xfrm>
            <a:off x="2210406" y="-23"/>
            <a:ext cx="4576172" cy="2286015"/>
          </a:xfrm>
          <a:prstGeom prst="rect">
            <a:avLst/>
          </a:prstGeom>
          <a:noFill/>
        </p:spPr>
      </p:pic>
      <p:pic>
        <p:nvPicPr>
          <p:cNvPr id="34825" name="Picture 9" descr="D:\ITOP\proc2\a2_12_eof3.png"/>
          <p:cNvPicPr>
            <a:picLocks noChangeAspect="1" noChangeArrowheads="1"/>
          </p:cNvPicPr>
          <p:nvPr/>
        </p:nvPicPr>
        <p:blipFill>
          <a:blip r:embed="rId10" cstate="print"/>
          <a:srcRect l="8981" t="3121" r="8004" b="7027"/>
          <a:stretch>
            <a:fillRect/>
          </a:stretch>
        </p:blipFill>
        <p:spPr bwMode="auto">
          <a:xfrm>
            <a:off x="2357422" y="2285992"/>
            <a:ext cx="3429024" cy="2214578"/>
          </a:xfrm>
          <a:prstGeom prst="rect">
            <a:avLst/>
          </a:prstGeom>
          <a:noFill/>
        </p:spPr>
      </p:pic>
      <p:pic>
        <p:nvPicPr>
          <p:cNvPr id="34826" name="Picture 10" descr="D:\ITOP\proc2\a3_12_eof4.png"/>
          <p:cNvPicPr>
            <a:picLocks noChangeAspect="1" noChangeArrowheads="1"/>
          </p:cNvPicPr>
          <p:nvPr/>
        </p:nvPicPr>
        <p:blipFill>
          <a:blip r:embed="rId11"/>
          <a:srcRect l="9015" t="3121" r="9015" b="7027"/>
          <a:stretch>
            <a:fillRect/>
          </a:stretch>
        </p:blipFill>
        <p:spPr bwMode="auto">
          <a:xfrm>
            <a:off x="2214546" y="4500570"/>
            <a:ext cx="4572032" cy="2357430"/>
          </a:xfrm>
          <a:prstGeom prst="rect">
            <a:avLst/>
          </a:prstGeom>
          <a:noFill/>
        </p:spPr>
      </p:pic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8466168" y="4071942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/>
              <a:t>A2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8466168" y="1714488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/>
              <a:t>A1</a:t>
            </a:r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8466168" y="6348436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 smtClean="0"/>
              <a:t>A3</a:t>
            </a:r>
            <a:endParaRPr lang="en-US" altLang="zh-TW" dirty="0"/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00298" y="2500306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/>
              <a:t>A2</a:t>
            </a:r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2500298" y="142852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dirty="0"/>
              <a:t>A1</a:t>
            </a:r>
          </a:p>
        </p:txBody>
      </p:sp>
      <p:sp>
        <p:nvSpPr>
          <p:cNvPr id="37" name="Text Box 13"/>
          <p:cNvSpPr txBox="1">
            <a:spLocks noChangeArrowheads="1"/>
          </p:cNvSpPr>
          <p:nvPr/>
        </p:nvSpPr>
        <p:spPr bwMode="auto">
          <a:xfrm>
            <a:off x="2500298" y="4776800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dirty="0" smtClean="0"/>
              <a:t>A3</a:t>
            </a:r>
            <a:endParaRPr lang="en-US" altLang="zh-TW" dirty="0"/>
          </a:p>
        </p:txBody>
      </p:sp>
      <p:sp>
        <p:nvSpPr>
          <p:cNvPr id="21" name="向下箭號 20"/>
          <p:cNvSpPr/>
          <p:nvPr/>
        </p:nvSpPr>
        <p:spPr>
          <a:xfrm>
            <a:off x="3072596" y="71414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向下箭號 22"/>
          <p:cNvSpPr/>
          <p:nvPr/>
        </p:nvSpPr>
        <p:spPr>
          <a:xfrm>
            <a:off x="3714744" y="71414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向下箭號 23"/>
          <p:cNvSpPr/>
          <p:nvPr/>
        </p:nvSpPr>
        <p:spPr>
          <a:xfrm>
            <a:off x="3929058" y="71414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向下箭號 24"/>
          <p:cNvSpPr/>
          <p:nvPr/>
        </p:nvSpPr>
        <p:spPr>
          <a:xfrm>
            <a:off x="4714876" y="71414"/>
            <a:ext cx="71438" cy="2857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6" name="直線接點 25"/>
          <p:cNvCxnSpPr/>
          <p:nvPr/>
        </p:nvCxnSpPr>
        <p:spPr>
          <a:xfrm rot="5400000">
            <a:off x="762" y="3571852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 rot="5400000">
            <a:off x="713553" y="3571082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/>
          <p:nvPr/>
        </p:nvCxnSpPr>
        <p:spPr>
          <a:xfrm rot="5400000">
            <a:off x="927867" y="3571082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/>
          <p:nvPr/>
        </p:nvCxnSpPr>
        <p:spPr>
          <a:xfrm rot="5400000">
            <a:off x="1642247" y="3571082"/>
            <a:ext cx="6143668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向下箭號 29"/>
          <p:cNvSpPr/>
          <p:nvPr/>
        </p:nvSpPr>
        <p:spPr>
          <a:xfrm>
            <a:off x="4929190" y="71414"/>
            <a:ext cx="45719" cy="571504"/>
          </a:xfrm>
          <a:prstGeom prst="downArrow">
            <a:avLst/>
          </a:prstGeom>
          <a:solidFill>
            <a:srgbClr val="00B0F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ITOP\衛星高度計\Procdata\figure\J2_fig\J2_c47.jpg"/>
          <p:cNvPicPr>
            <a:picLocks noChangeAspect="1" noChangeArrowheads="1"/>
          </p:cNvPicPr>
          <p:nvPr/>
        </p:nvPicPr>
        <p:blipFill>
          <a:blip r:embed="rId2"/>
          <a:srcRect l="8654" t="24672" r="18882" b="27822"/>
          <a:stretch>
            <a:fillRect/>
          </a:stretch>
        </p:blipFill>
        <p:spPr bwMode="auto">
          <a:xfrm>
            <a:off x="1000100" y="214290"/>
            <a:ext cx="6521583" cy="3203955"/>
          </a:xfrm>
          <a:prstGeom prst="rect">
            <a:avLst/>
          </a:prstGeom>
          <a:noFill/>
        </p:spPr>
      </p:pic>
      <p:pic>
        <p:nvPicPr>
          <p:cNvPr id="1027" name="Picture 3" descr="D:\ITOP\衛星高度計\Procdata\figure\J2_fig\J2_c48.jpg"/>
          <p:cNvPicPr>
            <a:picLocks noChangeAspect="1" noChangeArrowheads="1"/>
          </p:cNvPicPr>
          <p:nvPr/>
        </p:nvPicPr>
        <p:blipFill>
          <a:blip r:embed="rId3"/>
          <a:srcRect l="9048" t="26501" r="18718" b="27952"/>
          <a:stretch>
            <a:fillRect/>
          </a:stretch>
        </p:blipFill>
        <p:spPr bwMode="auto">
          <a:xfrm>
            <a:off x="1000100" y="3571876"/>
            <a:ext cx="6500858" cy="307183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2460</TotalTime>
  <Words>336</Words>
  <Application>Microsoft Office PowerPoint</Application>
  <PresentationFormat>如螢幕大小 (4:3)</PresentationFormat>
  <Paragraphs>74</Paragraphs>
  <Slides>10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預設簡報設計</vt:lpstr>
      <vt:lpstr>Meso-scale structure observed by ITOP T-string moorings 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2009.3~9台灣東南海域中尺度渦漩統計與分析</dc:title>
  <dc:creator>USER</dc:creator>
  <cp:lastModifiedBy>ihlee</cp:lastModifiedBy>
  <cp:revision>47</cp:revision>
  <dcterms:created xsi:type="dcterms:W3CDTF">2010-03-30T02:02:27Z</dcterms:created>
  <dcterms:modified xsi:type="dcterms:W3CDTF">2011-05-17T07:31:11Z</dcterms:modified>
</cp:coreProperties>
</file>