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charts/chart1.xml" ContentType="application/vnd.openxmlformats-officedocument.drawingml.chart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charts/chart2.xml" ContentType="application/vnd.openxmlformats-officedocument.drawingml.char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charts/chart3.xml" ContentType="application/vnd.openxmlformats-officedocument.drawingml.chart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0" r:id="rId2"/>
    <p:sldId id="261" r:id="rId3"/>
    <p:sldId id="256" r:id="rId4"/>
    <p:sldId id="259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464" y="-1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ver\paharr$\ITOP\ITOP_FLIGHT_LOG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ver\paharr$\ITOP\ITOP_FLIGHT_LOG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ver\paharr$\ITOP\ITOP_FLIGHT_LOG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nver\paharr$\ITOP\ITOP_FLIGHT_LO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2000"/>
              <a:t>WC-130J</a:t>
            </a:r>
            <a:r>
              <a:rPr lang="en-US" sz="2000" baseline="0"/>
              <a:t> Flight Hours by System</a:t>
            </a:r>
          </a:p>
          <a:p>
            <a:pPr>
              <a:defRPr/>
            </a:pPr>
            <a:r>
              <a:rPr lang="en-US" sz="2000" baseline="0"/>
              <a:t>Total hours = 287.2 h</a:t>
            </a:r>
            <a:endParaRPr lang="en-US" sz="2000"/>
          </a:p>
        </c:rich>
      </c:tx>
      <c:layout>
        <c:manualLayout>
          <c:xMode val="edge"/>
          <c:yMode val="edge"/>
          <c:x val="0.302037787299766"/>
          <c:y val="0.0383838383838384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080097242363335"/>
          <c:y val="0.125126222858506"/>
          <c:w val="0.79727872414546"/>
          <c:h val="0.786111190646623"/>
        </c:manualLayout>
      </c:layout>
      <c:pie3DChart>
        <c:varyColors val="1"/>
        <c:ser>
          <c:idx val="0"/>
          <c:order val="0"/>
          <c:spPr>
            <a:ln w="25400">
              <a:solidFill>
                <a:schemeClr val="tx1"/>
              </a:solidFill>
            </a:ln>
          </c:spPr>
          <c:explosion val="8"/>
          <c:dLbls>
            <c:dLbl>
              <c:idx val="0"/>
              <c:layout>
                <c:manualLayout>
                  <c:x val="-0.101638684392206"/>
                  <c:y val="0.098857392825896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Calibration</a:t>
                    </a:r>
                    <a:r>
                      <a:rPr lang="en-US" sz="1200" b="1" baseline="0"/>
                      <a:t> / Internal Tides</a:t>
                    </a:r>
                  </a:p>
                  <a:p>
                    <a:r>
                      <a:rPr lang="en-US" sz="1200" b="1"/>
                      <a:t>29.1 (10.1%)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0226910394561559"/>
                  <c:y val="-0.04475590551181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07 </a:t>
                    </a:r>
                  </a:p>
                  <a:p>
                    <a:r>
                      <a:rPr lang="en-US" sz="1200" b="1"/>
                      <a:t>7.2 (2.5%)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.01252987296348"/>
                  <c:y val="-0.031588324186749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10 </a:t>
                    </a:r>
                  </a:p>
                  <a:p>
                    <a:r>
                      <a:rPr lang="en-US" sz="1200" b="1"/>
                      <a:t>(TY Kompasu) </a:t>
                    </a:r>
                  </a:p>
                  <a:p>
                    <a:r>
                      <a:rPr lang="en-US" sz="1200" b="1"/>
                      <a:t>9.1 (3.2%)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0.000151147351578555"/>
                  <c:y val="0.0040310188499164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14 (TY Malau)</a:t>
                    </a:r>
                  </a:p>
                  <a:p>
                    <a:r>
                      <a:rPr lang="en-US" sz="1200" b="1"/>
                      <a:t>13.2 (4.6%)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0.207257082015509"/>
                  <c:y val="-0.17635934144595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20 (TY Fanapi)</a:t>
                    </a:r>
                  </a:p>
                  <a:p>
                    <a:r>
                      <a:rPr lang="en-US" sz="1200" b="1"/>
                      <a:t>94.7 (33.0%)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0.167860045635184"/>
                  <c:y val="-0.19517617116042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22</a:t>
                    </a:r>
                    <a:r>
                      <a:rPr lang="en-US" sz="1200" b="1" baseline="0"/>
                      <a:t> </a:t>
                    </a:r>
                    <a:r>
                      <a:rPr lang="en-US" sz="1200" b="1"/>
                      <a:t>(TY Malakas)</a:t>
                    </a:r>
                  </a:p>
                  <a:p>
                    <a:r>
                      <a:rPr lang="en-US" sz="1200" b="1"/>
                      <a:t>60.8 (21.2%)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.142327343595111"/>
                  <c:y val="0.082702298576314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</a:t>
                    </a:r>
                    <a:r>
                      <a:rPr lang="en-US" sz="1200" b="1" baseline="0"/>
                      <a:t> 30 (TY Megi)</a:t>
                    </a:r>
                  </a:p>
                  <a:p>
                    <a:r>
                      <a:rPr lang="en-US" sz="1200" b="1"/>
                      <a:t>73.1 (24.4%)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'USAF-C130'!$C$36:$C$42</c:f>
              <c:strCache>
                <c:ptCount val="7"/>
                <c:pt idx="0">
                  <c:v>Calibration flights</c:v>
                </c:pt>
                <c:pt idx="1">
                  <c:v>ITOP-07</c:v>
                </c:pt>
                <c:pt idx="2">
                  <c:v>ITOP-10 (TY Kompasu)</c:v>
                </c:pt>
                <c:pt idx="3">
                  <c:v>ITOP-14 (TY Malau)</c:v>
                </c:pt>
                <c:pt idx="4">
                  <c:v>ITOP-20 (TY Fanapi)</c:v>
                </c:pt>
                <c:pt idx="5">
                  <c:v>ITOP-22 (TY Malakas)</c:v>
                </c:pt>
                <c:pt idx="6">
                  <c:v>ITOP-30 (STY Megi)</c:v>
                </c:pt>
              </c:strCache>
            </c:strRef>
          </c:cat>
          <c:val>
            <c:numRef>
              <c:f>'USAF-C130'!$F$36:$F$42</c:f>
              <c:numCache>
                <c:formatCode>0.0</c:formatCode>
                <c:ptCount val="7"/>
                <c:pt idx="0">
                  <c:v>29.09999999999999</c:v>
                </c:pt>
                <c:pt idx="1">
                  <c:v>7.2</c:v>
                </c:pt>
                <c:pt idx="2">
                  <c:v>9.1</c:v>
                </c:pt>
                <c:pt idx="3">
                  <c:v>13.2</c:v>
                </c:pt>
                <c:pt idx="4">
                  <c:v>94.7</c:v>
                </c:pt>
                <c:pt idx="5">
                  <c:v>60.8</c:v>
                </c:pt>
                <c:pt idx="6">
                  <c:v>73.10000000000001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Dropwindsonde Deployment by System:</a:t>
            </a:r>
          </a:p>
          <a:p>
            <a:pPr>
              <a:defRPr/>
            </a:pPr>
            <a:r>
              <a:rPr lang="en-US"/>
              <a:t>657 Total Dropwindsondes </a:t>
            </a:r>
          </a:p>
        </c:rich>
      </c:tx>
      <c:layout/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0786308012899601"/>
          <c:y val="0.181691879424163"/>
          <c:w val="0.816342458099333"/>
          <c:h val="0.804293008828442"/>
        </c:manualLayout>
      </c:layout>
      <c:pie3DChart>
        <c:varyColors val="1"/>
        <c:ser>
          <c:idx val="0"/>
          <c:order val="0"/>
          <c:spPr>
            <a:ln w="25400">
              <a:solidFill>
                <a:prstClr val="black"/>
              </a:solidFill>
            </a:ln>
          </c:spPr>
          <c:explosion val="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Calibration</a:t>
                    </a:r>
                  </a:p>
                  <a:p>
                    <a:r>
                      <a:rPr lang="en-US" sz="1200" b="1"/>
                      <a:t>7 (1%</a:t>
                    </a:r>
                    <a:r>
                      <a:rPr lang="en-US"/>
                      <a:t>)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ITOP 07</a:t>
                    </a:r>
                  </a:p>
                  <a:p>
                    <a:r>
                      <a:rPr lang="en-US" sz="1200" b="1"/>
                      <a:t>15</a:t>
                    </a:r>
                    <a:r>
                      <a:rPr lang="en-US" sz="1200" b="1" baseline="0"/>
                      <a:t> (2.3%)</a:t>
                    </a:r>
                    <a:endParaRPr lang="en-US" sz="1200" b="1"/>
                  </a:p>
                </c:rich>
              </c:tx>
              <c:showVal val="1"/>
            </c:dLbl>
            <c:dLbl>
              <c:idx val="2"/>
              <c:layout>
                <c:manualLayout>
                  <c:x val="0.0318836620335981"/>
                  <c:y val="-0.046301757734828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10 (TY Kompasu)</a:t>
                    </a:r>
                  </a:p>
                  <a:p>
                    <a:r>
                      <a:rPr lang="en-US" sz="1200" b="1"/>
                      <a:t>28</a:t>
                    </a:r>
                    <a:r>
                      <a:rPr lang="en-US" sz="1200" b="1" baseline="0"/>
                      <a:t> (4.3%)</a:t>
                    </a:r>
                    <a:endParaRPr lang="en-US" sz="1200" b="1"/>
                  </a:p>
                </c:rich>
              </c:tx>
              <c:showVal val="1"/>
            </c:dLbl>
            <c:dLbl>
              <c:idx val="3"/>
              <c:layout>
                <c:manualLayout>
                  <c:x val="0.0088070178558253"/>
                  <c:y val="-0.010178318619263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14 (TY Malau) </a:t>
                    </a:r>
                  </a:p>
                  <a:p>
                    <a:r>
                      <a:rPr lang="en-US" sz="1200" b="1"/>
                      <a:t>48</a:t>
                    </a:r>
                    <a:r>
                      <a:rPr lang="en-US" sz="1200" b="1" baseline="0"/>
                      <a:t> (7.3%)</a:t>
                    </a:r>
                    <a:endParaRPr lang="en-US" sz="1200" b="1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/>
                      <a:t>ITOP 20 (TY Fanapi)</a:t>
                    </a:r>
                  </a:p>
                  <a:p>
                    <a:r>
                      <a:rPr lang="en-US" sz="1200" b="1"/>
                      <a:t>182</a:t>
                    </a:r>
                    <a:r>
                      <a:rPr lang="en-US" sz="1200" b="1" baseline="0"/>
                      <a:t> (27.7%)</a:t>
                    </a:r>
                    <a:endParaRPr lang="en-US" sz="1200" b="1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/>
                      <a:t>ITOP 22 (TY Malakas)</a:t>
                    </a:r>
                  </a:p>
                  <a:p>
                    <a:r>
                      <a:rPr lang="en-US" sz="1200" b="1"/>
                      <a:t>162</a:t>
                    </a:r>
                    <a:r>
                      <a:rPr lang="en-US" sz="1200" b="1" baseline="0"/>
                      <a:t> (24.6%)</a:t>
                    </a:r>
                    <a:endParaRPr lang="en-US" sz="1200" b="1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/>
                      <a:t>ITOP 30 (TY Megi) </a:t>
                    </a:r>
                  </a:p>
                  <a:p>
                    <a:r>
                      <a:rPr lang="en-US" sz="1200" b="1"/>
                      <a:t>215</a:t>
                    </a:r>
                    <a:r>
                      <a:rPr lang="en-US" sz="1200" b="1" baseline="0"/>
                      <a:t> (32.7%)</a:t>
                    </a:r>
                    <a:endParaRPr lang="en-US" sz="1200" b="1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'USAF-C130'!$I$36:$I$42</c:f>
              <c:strCache>
                <c:ptCount val="7"/>
                <c:pt idx="0">
                  <c:v>Calibration flights</c:v>
                </c:pt>
                <c:pt idx="1">
                  <c:v>ITOP-07</c:v>
                </c:pt>
                <c:pt idx="2">
                  <c:v>ITOP-10 (TY Kompasu)</c:v>
                </c:pt>
                <c:pt idx="3">
                  <c:v>ITOP-14 (TY Malau)</c:v>
                </c:pt>
                <c:pt idx="4">
                  <c:v>ITOP-20 (TY Fanapi)</c:v>
                </c:pt>
                <c:pt idx="5">
                  <c:v>ITOP-22 (TY Malakas)</c:v>
                </c:pt>
                <c:pt idx="6">
                  <c:v>ITOP-30 (STY Megi)</c:v>
                </c:pt>
              </c:strCache>
            </c:strRef>
          </c:cat>
          <c:val>
            <c:numRef>
              <c:f>'USAF-C130'!$K$36:$K$42</c:f>
              <c:numCache>
                <c:formatCode>0.0</c:formatCode>
                <c:ptCount val="7"/>
                <c:pt idx="0" formatCode="0">
                  <c:v>7.0</c:v>
                </c:pt>
                <c:pt idx="1">
                  <c:v>15.0</c:v>
                </c:pt>
                <c:pt idx="2">
                  <c:v>28.0</c:v>
                </c:pt>
                <c:pt idx="3">
                  <c:v>48.0</c:v>
                </c:pt>
                <c:pt idx="4">
                  <c:v>182.0</c:v>
                </c:pt>
                <c:pt idx="5">
                  <c:v>162.0</c:v>
                </c:pt>
                <c:pt idx="6">
                  <c:v>215.0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AXBTs by System</a:t>
            </a:r>
          </a:p>
          <a:p>
            <a:pPr>
              <a:defRPr/>
            </a:pPr>
            <a:r>
              <a:rPr lang="en-US"/>
              <a:t>685 Successful</a:t>
            </a:r>
            <a:r>
              <a:rPr lang="en-US" baseline="0"/>
              <a:t> AXBTs, 766 Total Launched</a:t>
            </a:r>
            <a:endParaRPr lang="en-US"/>
          </a:p>
        </c:rich>
      </c:tx>
      <c:layout>
        <c:manualLayout>
          <c:xMode val="edge"/>
          <c:yMode val="edge"/>
          <c:x val="0.262766495354788"/>
          <c:y val="0.115151515151515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0756979191432105"/>
          <c:y val="0.216035313767597"/>
          <c:w val="0.794345841998711"/>
          <c:h val="0.782070786606219"/>
        </c:manualLayout>
      </c:layout>
      <c:pie3DChart>
        <c:varyColors val="1"/>
        <c:ser>
          <c:idx val="0"/>
          <c:order val="0"/>
          <c:spPr>
            <a:ln w="25400">
              <a:solidFill>
                <a:sysClr val="windowText" lastClr="000000"/>
              </a:solidFill>
            </a:ln>
          </c:spPr>
          <c:explosion val="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Calibration / Internal Tides</a:t>
                    </a:r>
                  </a:p>
                  <a:p>
                    <a:r>
                      <a:rPr lang="en-US" sz="1200" b="1"/>
                      <a:t>101 14.7%)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ITOP 07</a:t>
                    </a:r>
                  </a:p>
                  <a:p>
                    <a:r>
                      <a:rPr lang="en-US" sz="1200" b="1"/>
                      <a:t>12 (1.7%)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/>
                      <a:t>ITOP 10</a:t>
                    </a:r>
                    <a:r>
                      <a:rPr lang="en-US" sz="1200" b="1" baseline="0"/>
                      <a:t> (TY Kompasu)</a:t>
                    </a:r>
                  </a:p>
                  <a:p>
                    <a:r>
                      <a:rPr lang="en-US" sz="1200" b="1"/>
                      <a:t>24 (3.5%)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/>
                      <a:t>ITOP 14 (TY</a:t>
                    </a:r>
                    <a:r>
                      <a:rPr lang="en-US" sz="1200" b="1" baseline="0"/>
                      <a:t> Malau)</a:t>
                    </a:r>
                  </a:p>
                  <a:p>
                    <a:r>
                      <a:rPr lang="en-US" sz="1200" b="1"/>
                      <a:t>30 (4.4%)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0.20044072904984"/>
                  <c:y val="-0.17016702457647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</a:t>
                    </a:r>
                    <a:r>
                      <a:rPr lang="en-US" sz="1200" b="1" baseline="0"/>
                      <a:t> 20 (TY Fanapi)</a:t>
                    </a:r>
                  </a:p>
                  <a:p>
                    <a:r>
                      <a:rPr lang="en-US" sz="1200" b="1"/>
                      <a:t>149 (21.7%)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0.183628386280901"/>
                  <c:y val="-0.20092229380418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22 (TY Malakas)</a:t>
                    </a:r>
                  </a:p>
                  <a:p>
                    <a:r>
                      <a:rPr lang="en-US" sz="1200" b="1"/>
                      <a:t>210 (30.6%)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0.146457280435378"/>
                  <c:y val="0.076989262705798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ITOP 30 (TY</a:t>
                    </a:r>
                    <a:r>
                      <a:rPr lang="en-US" sz="1200" b="1" baseline="0"/>
                      <a:t> Megi)</a:t>
                    </a:r>
                  </a:p>
                  <a:p>
                    <a:r>
                      <a:rPr lang="en-US" sz="1200" b="1"/>
                      <a:t>159 (23.2%)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'USAF-C130'!$J$45:$J$51</c:f>
              <c:strCache>
                <c:ptCount val="7"/>
                <c:pt idx="0">
                  <c:v>Calibration flights</c:v>
                </c:pt>
                <c:pt idx="1">
                  <c:v>ITOP-07</c:v>
                </c:pt>
                <c:pt idx="2">
                  <c:v>ITOP-10 (TY Kompasu)</c:v>
                </c:pt>
                <c:pt idx="3">
                  <c:v>ITOP-14 (TY Malau)</c:v>
                </c:pt>
                <c:pt idx="4">
                  <c:v>ITOP-20 (TY Fanapi)</c:v>
                </c:pt>
                <c:pt idx="5">
                  <c:v>ITOP-22 (TY Malakas)</c:v>
                </c:pt>
                <c:pt idx="6">
                  <c:v>ITOP-30 (STY Megi)</c:v>
                </c:pt>
              </c:strCache>
            </c:strRef>
          </c:cat>
          <c:val>
            <c:numRef>
              <c:f>'USAF-C130'!$L$45:$L$51</c:f>
              <c:numCache>
                <c:formatCode>General</c:formatCode>
                <c:ptCount val="7"/>
                <c:pt idx="0">
                  <c:v>101.0</c:v>
                </c:pt>
                <c:pt idx="1">
                  <c:v>12.0</c:v>
                </c:pt>
                <c:pt idx="2">
                  <c:v>24.0</c:v>
                </c:pt>
                <c:pt idx="3">
                  <c:v>30.0</c:v>
                </c:pt>
                <c:pt idx="4">
                  <c:v>149.0</c:v>
                </c:pt>
                <c:pt idx="5">
                  <c:v>210.0</c:v>
                </c:pt>
                <c:pt idx="6">
                  <c:v>159.0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Deployment Success Rate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Dropwindsonde success rate</c:v>
          </c:tx>
          <c:dLbls>
            <c:showVal val="1"/>
          </c:dLbls>
          <c:cat>
            <c:strRef>
              <c:f>'USAF-C130'!$I$36:$J$42</c:f>
              <c:strCache>
                <c:ptCount val="7"/>
                <c:pt idx="0">
                  <c:v>Calibration flights</c:v>
                </c:pt>
                <c:pt idx="1">
                  <c:v>ITOP-07</c:v>
                </c:pt>
                <c:pt idx="2">
                  <c:v>ITOP-10 (TY Kompasu)</c:v>
                </c:pt>
                <c:pt idx="3">
                  <c:v>ITOP-14 (TY Malau)</c:v>
                </c:pt>
                <c:pt idx="4">
                  <c:v>ITOP-20 (TY Fanapi)</c:v>
                </c:pt>
                <c:pt idx="5">
                  <c:v>ITOP-22 (TY Malakas)</c:v>
                </c:pt>
                <c:pt idx="6">
                  <c:v>ITOP-30 (STY Megi)</c:v>
                </c:pt>
              </c:strCache>
            </c:strRef>
          </c:cat>
          <c:val>
            <c:numRef>
              <c:f>'USAF-C130'!$M$36:$M$42</c:f>
              <c:numCache>
                <c:formatCode>0%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0.96551724137931</c:v>
                </c:pt>
                <c:pt idx="3">
                  <c:v>0.96</c:v>
                </c:pt>
                <c:pt idx="4">
                  <c:v>0.978494623655914</c:v>
                </c:pt>
                <c:pt idx="5">
                  <c:v>0.975903614457831</c:v>
                </c:pt>
                <c:pt idx="6">
                  <c:v>0.981735159817351</c:v>
                </c:pt>
              </c:numCache>
            </c:numRef>
          </c:val>
        </c:ser>
        <c:ser>
          <c:idx val="1"/>
          <c:order val="1"/>
          <c:tx>
            <c:v>axbt success rate</c:v>
          </c:tx>
          <c:dLbls>
            <c:showVal val="1"/>
          </c:dLbls>
          <c:cat>
            <c:strRef>
              <c:f>'USAF-C130'!$I$36:$J$42</c:f>
              <c:strCache>
                <c:ptCount val="7"/>
                <c:pt idx="0">
                  <c:v>Calibration flights</c:v>
                </c:pt>
                <c:pt idx="1">
                  <c:v>ITOP-07</c:v>
                </c:pt>
                <c:pt idx="2">
                  <c:v>ITOP-10 (TY Kompasu)</c:v>
                </c:pt>
                <c:pt idx="3">
                  <c:v>ITOP-14 (TY Malau)</c:v>
                </c:pt>
                <c:pt idx="4">
                  <c:v>ITOP-20 (TY Fanapi)</c:v>
                </c:pt>
                <c:pt idx="5">
                  <c:v>ITOP-22 (TY Malakas)</c:v>
                </c:pt>
                <c:pt idx="6">
                  <c:v>ITOP-30 (STY Megi)</c:v>
                </c:pt>
              </c:strCache>
            </c:strRef>
          </c:cat>
          <c:val>
            <c:numRef>
              <c:f>'USAF-C130'!$P$36:$P$42</c:f>
              <c:numCache>
                <c:formatCode>0%</c:formatCode>
                <c:ptCount val="7"/>
                <c:pt idx="0">
                  <c:v>0.961904761904762</c:v>
                </c:pt>
                <c:pt idx="1">
                  <c:v>0.8</c:v>
                </c:pt>
                <c:pt idx="2">
                  <c:v>0.888888888888889</c:v>
                </c:pt>
                <c:pt idx="3">
                  <c:v>0.882352941176471</c:v>
                </c:pt>
                <c:pt idx="4">
                  <c:v>0.861271676300578</c:v>
                </c:pt>
                <c:pt idx="5">
                  <c:v>0.901287553648069</c:v>
                </c:pt>
                <c:pt idx="6">
                  <c:v>0.888268156424581</c:v>
                </c:pt>
              </c:numCache>
            </c:numRef>
          </c:val>
        </c:ser>
        <c:dLbls>
          <c:showVal val="1"/>
        </c:dLbls>
        <c:gapWidth val="100"/>
        <c:axId val="484838904"/>
        <c:axId val="488674712"/>
      </c:barChart>
      <c:catAx>
        <c:axId val="484838904"/>
        <c:scaling>
          <c:orientation val="minMax"/>
        </c:scaling>
        <c:axPos val="b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88674712"/>
        <c:crosses val="autoZero"/>
        <c:auto val="1"/>
        <c:lblAlgn val="ctr"/>
        <c:lblOffset val="100"/>
      </c:catAx>
      <c:valAx>
        <c:axId val="488674712"/>
        <c:scaling>
          <c:orientation val="minMax"/>
          <c:max val="1.0"/>
        </c:scaling>
        <c:axPos val="l"/>
        <c:numFmt formatCode="0%" sourceLinked="1"/>
        <c:tickLblPos val="nextTo"/>
        <c:spPr>
          <a:ln w="3175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848389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219C-9CC3-4150-97D0-CC1E15BC196B}" type="datetimeFigureOut">
              <a:rPr lang="en-US" smtClean="0"/>
              <a:pPr/>
              <a:t>5/16/11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00D5-5371-4CC0-B4D9-28B6D0710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op_airc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41788" y="285750"/>
          <a:ext cx="8660423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1788" y="285750"/>
          <a:ext cx="8660423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41788" y="285750"/>
          <a:ext cx="8660423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86678" y="513941"/>
          <a:ext cx="8570643" cy="583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648200" cy="3486150"/>
          </a:xfrm>
          <a:prstGeom prst="rect">
            <a:avLst/>
          </a:prstGeom>
        </p:spPr>
      </p:pic>
      <p:pic>
        <p:nvPicPr>
          <p:cNvPr id="3" name="Picture 2" descr="photo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4" name="Picture 3" descr="photo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Picture 4" descr="photo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242</Words>
  <Application>Microsoft Office PowerPoint</Application>
  <PresentationFormat>On-screen Show (4:3)</PresentationFormat>
  <Paragraphs>50</Paragraphs>
  <Slides>7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paharr</dc:creator>
  <cp:lastModifiedBy>Patrick Harr</cp:lastModifiedBy>
  <cp:revision>7</cp:revision>
  <dcterms:created xsi:type="dcterms:W3CDTF">2011-05-17T03:21:05Z</dcterms:created>
  <dcterms:modified xsi:type="dcterms:W3CDTF">2011-05-17T12:33:27Z</dcterms:modified>
</cp:coreProperties>
</file>