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9" r:id="rId4"/>
    <p:sldId id="260" r:id="rId5"/>
    <p:sldId id="266" r:id="rId6"/>
    <p:sldId id="261" r:id="rId7"/>
    <p:sldId id="262" r:id="rId8"/>
    <p:sldId id="263" r:id="rId9"/>
    <p:sldId id="264" r:id="rId10"/>
    <p:sldId id="276" r:id="rId11"/>
    <p:sldId id="277" r:id="rId12"/>
    <p:sldId id="285" r:id="rId13"/>
    <p:sldId id="265" r:id="rId14"/>
    <p:sldId id="281" r:id="rId15"/>
    <p:sldId id="268" r:id="rId16"/>
    <p:sldId id="269" r:id="rId17"/>
    <p:sldId id="270" r:id="rId18"/>
    <p:sldId id="272" r:id="rId19"/>
    <p:sldId id="271" r:id="rId20"/>
    <p:sldId id="280" r:id="rId21"/>
    <p:sldId id="279" r:id="rId22"/>
    <p:sldId id="282" r:id="rId23"/>
    <p:sldId id="283" r:id="rId24"/>
    <p:sldId id="284" r:id="rId25"/>
    <p:sldId id="287" r:id="rId26"/>
    <p:sldId id="286" r:id="rId27"/>
    <p:sldId id="275" r:id="rId28"/>
    <p:sldId id="27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37" autoAdjust="0"/>
  </p:normalViewPr>
  <p:slideViewPr>
    <p:cSldViewPr snapToObjects="1">
      <p:cViewPr varScale="1">
        <p:scale>
          <a:sx n="53" d="100"/>
          <a:sy n="53" d="100"/>
        </p:scale>
        <p:origin x="-7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78E05-84C7-6743-83AC-A24A5188FF86}" type="datetimeFigureOut">
              <a:rPr lang="en-US" smtClean="0"/>
              <a:pPr/>
              <a:t>11/11/2010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F608FA-F0EB-5849-82EA-A541876F251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QCLS...Quantum Cascade</a:t>
            </a:r>
            <a:r>
              <a:rPr lang="en-US" baseline="0" dirty="0" smtClean="0"/>
              <a:t> Laser </a:t>
            </a:r>
            <a:r>
              <a:rPr lang="en-US" baseline="0" dirty="0" err="1" smtClean="0"/>
              <a:t>Spectometer</a:t>
            </a:r>
            <a:r>
              <a:rPr lang="en-US" baseline="0" dirty="0" smtClean="0"/>
              <a:t>:   mid IR sensor</a:t>
            </a:r>
          </a:p>
          <a:p>
            <a:r>
              <a:rPr lang="en-US" baseline="0" dirty="0" smtClean="0"/>
              <a:t>OMS: Harvard: IR gas analyzer (long history)  </a:t>
            </a:r>
            <a:r>
              <a:rPr lang="en-US" baseline="0" dirty="0" err="1" smtClean="0"/>
              <a:t>Daube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F608FA-F0EB-5849-82EA-A541876F251B}"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608FA-F0EB-5849-82EA-A541876F251B}"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Location of the jet steam, passing over Anchorage (and Christchurch!) during our stay there….</a:t>
            </a:r>
          </a:p>
        </p:txBody>
      </p:sp>
      <p:sp>
        <p:nvSpPr>
          <p:cNvPr id="4" name="Slide Number Placeholder 3"/>
          <p:cNvSpPr>
            <a:spLocks noGrp="1"/>
          </p:cNvSpPr>
          <p:nvPr>
            <p:ph type="sldNum" sz="quarter" idx="5"/>
          </p:nvPr>
        </p:nvSpPr>
        <p:spPr/>
        <p:txBody>
          <a:bodyPr/>
          <a:lstStyle/>
          <a:p>
            <a:fld id="{1E902C98-F11F-144E-A49B-5451BC2071EC}" type="slidenum">
              <a:rPr lang="en-US" smtClean="0"/>
              <a:pPr/>
              <a:t>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Differece</a:t>
            </a:r>
            <a:r>
              <a:rPr lang="en-US" baseline="0" dirty="0" smtClean="0"/>
              <a:t> is ~.1ppmv</a:t>
            </a:r>
            <a:endParaRPr lang="en-US" dirty="0"/>
          </a:p>
        </p:txBody>
      </p:sp>
      <p:sp>
        <p:nvSpPr>
          <p:cNvPr id="4" name="Slide Number Placeholder 3"/>
          <p:cNvSpPr>
            <a:spLocks noGrp="1"/>
          </p:cNvSpPr>
          <p:nvPr>
            <p:ph type="sldNum" sz="quarter" idx="10"/>
          </p:nvPr>
        </p:nvSpPr>
        <p:spPr/>
        <p:txBody>
          <a:bodyPr/>
          <a:lstStyle/>
          <a:p>
            <a:fld id="{FEF608FA-F0EB-5849-82EA-A541876F251B}"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9622C-B18B-BD45-ADF4-C3DB63A0FCEB}" type="datetimeFigureOut">
              <a:rPr lang="en-US" smtClean="0"/>
              <a:pPr/>
              <a:t>11/11/2010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5BE2D-D03E-7348-BF23-C68E4D8F63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9622C-B18B-BD45-ADF4-C3DB63A0FCEB}" type="datetimeFigureOut">
              <a:rPr lang="en-US" smtClean="0"/>
              <a:pPr/>
              <a:t>11/11/2010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5BE2D-D03E-7348-BF23-C68E4D8F63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1.pdf"/><Relationship Id="rId1" Type="http://schemas.openxmlformats.org/officeDocument/2006/relationships/slideLayout" Target="../slideLayouts/slideLayout1.xml"/><Relationship Id="rId6" Type="http://schemas.openxmlformats.org/officeDocument/2006/relationships/image" Target="../media/image3.pdf"/><Relationship Id="rId5" Type="http://schemas.openxmlformats.org/officeDocument/2006/relationships/image" Target="../media/image2.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pd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Macintosh%20HD:Users:swofsy:HIPPO:renewal:HIPPO_SUPP_20100801.docx!OLE_LINK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normAutofit fontScale="90000"/>
          </a:bodyPr>
          <a:lstStyle/>
          <a:p>
            <a:r>
              <a:rPr lang="en-US" dirty="0" smtClean="0"/>
              <a:t>Aircraft/Satellite comparisons from the HIPPO and </a:t>
            </a:r>
            <a:r>
              <a:rPr lang="en-US" dirty="0" err="1" smtClean="0"/>
              <a:t>GloPac</a:t>
            </a:r>
            <a:r>
              <a:rPr lang="en-US" dirty="0" smtClean="0"/>
              <a:t> campaigns</a:t>
            </a:r>
            <a:endParaRPr lang="en-US" dirty="0"/>
          </a:p>
        </p:txBody>
      </p:sp>
      <p:sp>
        <p:nvSpPr>
          <p:cNvPr id="3" name="Subtitle 2"/>
          <p:cNvSpPr>
            <a:spLocks noGrp="1"/>
          </p:cNvSpPr>
          <p:nvPr>
            <p:ph type="subTitle" idx="1"/>
          </p:nvPr>
        </p:nvSpPr>
        <p:spPr>
          <a:xfrm>
            <a:off x="1371600" y="3429000"/>
            <a:ext cx="6400800" cy="1752600"/>
          </a:xfrm>
        </p:spPr>
        <p:txBody>
          <a:bodyPr>
            <a:normAutofit fontScale="85000" lnSpcReduction="20000"/>
          </a:bodyPr>
          <a:lstStyle/>
          <a:p>
            <a:r>
              <a:rPr lang="en-US" dirty="0" smtClean="0">
                <a:solidFill>
                  <a:srgbClr val="0000FF"/>
                </a:solidFill>
              </a:rPr>
              <a:t>Karen Rosenlof</a:t>
            </a:r>
            <a:r>
              <a:rPr lang="en-US" baseline="30000" dirty="0" smtClean="0">
                <a:solidFill>
                  <a:srgbClr val="0000FF"/>
                </a:solidFill>
              </a:rPr>
              <a:t>1</a:t>
            </a:r>
            <a:r>
              <a:rPr lang="en-US" dirty="0" smtClean="0">
                <a:solidFill>
                  <a:srgbClr val="0000FF"/>
                </a:solidFill>
              </a:rPr>
              <a:t> and Eric Ray</a:t>
            </a:r>
            <a:r>
              <a:rPr lang="en-US" baseline="30000" dirty="0">
                <a:solidFill>
                  <a:srgbClr val="0000FF"/>
                </a:solidFill>
              </a:rPr>
              <a:t>2</a:t>
            </a:r>
            <a:endParaRPr lang="en-US" baseline="30000" dirty="0" smtClean="0">
              <a:solidFill>
                <a:srgbClr val="0000FF"/>
              </a:solidFill>
            </a:endParaRPr>
          </a:p>
          <a:p>
            <a:r>
              <a:rPr lang="en-US" baseline="30000" dirty="0" smtClean="0">
                <a:solidFill>
                  <a:srgbClr val="0000FF"/>
                </a:solidFill>
              </a:rPr>
              <a:t>1</a:t>
            </a:r>
            <a:r>
              <a:rPr lang="en-US" dirty="0" smtClean="0">
                <a:solidFill>
                  <a:srgbClr val="0000FF"/>
                </a:solidFill>
              </a:rPr>
              <a:t>NOAA ESRL CSD</a:t>
            </a:r>
          </a:p>
          <a:p>
            <a:r>
              <a:rPr lang="en-US" baseline="30000" dirty="0" smtClean="0">
                <a:solidFill>
                  <a:srgbClr val="0000FF"/>
                </a:solidFill>
              </a:rPr>
              <a:t>2</a:t>
            </a:r>
            <a:r>
              <a:rPr lang="en-US" dirty="0" smtClean="0">
                <a:solidFill>
                  <a:srgbClr val="0000FF"/>
                </a:solidFill>
              </a:rPr>
              <a:t>CIRES, University of Colorado</a:t>
            </a:r>
          </a:p>
          <a:p>
            <a:r>
              <a:rPr lang="en-US" dirty="0" smtClean="0">
                <a:solidFill>
                  <a:srgbClr val="0000FF"/>
                </a:solidFill>
              </a:rPr>
              <a:t>Boulder, CO</a:t>
            </a:r>
            <a:endParaRPr lang="en-US" dirty="0">
              <a:solidFill>
                <a:srgbClr val="0000FF"/>
              </a:solidFill>
            </a:endParaRPr>
          </a:p>
        </p:txBody>
      </p:sp>
      <p:pic>
        <p:nvPicPr>
          <p:cNvPr id="5" name="Picture 4" descr="NOAALogo.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52400" y="76200"/>
            <a:ext cx="1371600" cy="1371600"/>
          </a:xfrm>
          <a:prstGeom prst="rect">
            <a:avLst/>
          </a:prstGeom>
        </p:spPr>
      </p:pic>
      <p:pic>
        <p:nvPicPr>
          <p:cNvPr id="6" name="Picture 5" descr="CIRESlogo.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940550" y="304800"/>
            <a:ext cx="2127250" cy="914400"/>
          </a:xfrm>
          <a:prstGeom prst="rect">
            <a:avLst/>
          </a:prstGeom>
        </p:spPr>
      </p:pic>
      <p:pic>
        <p:nvPicPr>
          <p:cNvPr id="8" name="Picture 7" descr="test.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0" y="5291670"/>
            <a:ext cx="9144000" cy="15663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Fig.THETA_xs_0.png"/>
          <p:cNvPicPr>
            <a:picLocks noChangeAspect="1"/>
          </p:cNvPicPr>
          <p:nvPr/>
        </p:nvPicPr>
        <p:blipFill>
          <a:blip r:embed="rId3"/>
          <a:srcRect/>
          <a:stretch>
            <a:fillRect/>
          </a:stretch>
        </p:blipFill>
        <p:spPr bwMode="auto">
          <a:xfrm>
            <a:off x="1530350" y="871538"/>
            <a:ext cx="5945188" cy="5945187"/>
          </a:xfrm>
          <a:prstGeom prst="rect">
            <a:avLst/>
          </a:prstGeom>
          <a:noFill/>
          <a:ln w="9525">
            <a:noFill/>
            <a:miter lim="800000"/>
            <a:headEnd/>
            <a:tailEnd/>
          </a:ln>
        </p:spPr>
      </p:pic>
      <p:sp>
        <p:nvSpPr>
          <p:cNvPr id="41987" name="TextBox 2"/>
          <p:cNvSpPr txBox="1">
            <a:spLocks noChangeArrowheads="1"/>
          </p:cNvSpPr>
          <p:nvPr/>
        </p:nvSpPr>
        <p:spPr bwMode="auto">
          <a:xfrm>
            <a:off x="0" y="179388"/>
            <a:ext cx="9144000" cy="844550"/>
          </a:xfrm>
          <a:prstGeom prst="rect">
            <a:avLst/>
          </a:prstGeom>
          <a:noFill/>
          <a:ln w="9525">
            <a:noFill/>
            <a:miter lim="800000"/>
            <a:headEnd/>
            <a:tailEnd/>
          </a:ln>
        </p:spPr>
        <p:txBody>
          <a:bodyPr lIns="82945" tIns="41473" rIns="82945" bIns="41473">
            <a:prstTxWarp prst="textNoShape">
              <a:avLst/>
            </a:prstTxWarp>
            <a:spAutoFit/>
          </a:bodyPr>
          <a:lstStyle/>
          <a:p>
            <a:pPr algn="ctr"/>
            <a:r>
              <a:rPr lang="en-US" sz="2500"/>
              <a:t>HIPPO-1 Atmospheric Structure (Pot'l T K): </a:t>
            </a:r>
          </a:p>
          <a:p>
            <a:pPr algn="ctr"/>
            <a:r>
              <a:rPr lang="en-US" sz="2500" i="1"/>
              <a:t>January, 2009, Mid-Pacific (Dateline) Cross section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Fig.SF6_UCATS_xs_0.png"/>
          <p:cNvPicPr>
            <a:picLocks noChangeAspect="1"/>
          </p:cNvPicPr>
          <p:nvPr/>
        </p:nvPicPr>
        <p:blipFill>
          <a:blip r:embed="rId2"/>
          <a:srcRect/>
          <a:stretch>
            <a:fillRect/>
          </a:stretch>
        </p:blipFill>
        <p:spPr bwMode="auto">
          <a:xfrm>
            <a:off x="3009900" y="3632200"/>
            <a:ext cx="3151188" cy="3151188"/>
          </a:xfrm>
          <a:prstGeom prst="rect">
            <a:avLst/>
          </a:prstGeom>
          <a:noFill/>
          <a:ln w="9525">
            <a:noFill/>
            <a:miter lim="800000"/>
            <a:headEnd/>
            <a:tailEnd/>
          </a:ln>
        </p:spPr>
      </p:pic>
      <p:pic>
        <p:nvPicPr>
          <p:cNvPr id="44035" name="Picture 2" descr="Fig.O3_xs_0.png"/>
          <p:cNvPicPr>
            <a:picLocks noChangeAspect="1"/>
          </p:cNvPicPr>
          <p:nvPr/>
        </p:nvPicPr>
        <p:blipFill>
          <a:blip r:embed="rId3"/>
          <a:srcRect/>
          <a:stretch>
            <a:fillRect/>
          </a:stretch>
        </p:blipFill>
        <p:spPr bwMode="auto">
          <a:xfrm>
            <a:off x="6040438" y="3673475"/>
            <a:ext cx="3078162" cy="3078163"/>
          </a:xfrm>
          <a:prstGeom prst="rect">
            <a:avLst/>
          </a:prstGeom>
          <a:noFill/>
          <a:ln w="9525">
            <a:noFill/>
            <a:miter lim="800000"/>
            <a:headEnd/>
            <a:tailEnd/>
          </a:ln>
        </p:spPr>
      </p:pic>
      <p:pic>
        <p:nvPicPr>
          <p:cNvPr id="44036" name="Picture 3" descr="Fig.CO2_QCLS_xs_0.png"/>
          <p:cNvPicPr>
            <a:picLocks noChangeAspect="1"/>
          </p:cNvPicPr>
          <p:nvPr/>
        </p:nvPicPr>
        <p:blipFill>
          <a:blip r:embed="rId4"/>
          <a:srcRect/>
          <a:stretch>
            <a:fillRect/>
          </a:stretch>
        </p:blipFill>
        <p:spPr bwMode="auto">
          <a:xfrm>
            <a:off x="0" y="520700"/>
            <a:ext cx="3121025" cy="3121025"/>
          </a:xfrm>
          <a:prstGeom prst="rect">
            <a:avLst/>
          </a:prstGeom>
          <a:noFill/>
          <a:ln w="9525">
            <a:noFill/>
            <a:miter lim="800000"/>
            <a:headEnd/>
            <a:tailEnd/>
          </a:ln>
        </p:spPr>
      </p:pic>
      <p:pic>
        <p:nvPicPr>
          <p:cNvPr id="44037" name="Picture 5" descr="Fig.CH4_QCLS_xs_0.png"/>
          <p:cNvPicPr>
            <a:picLocks noChangeAspect="1"/>
          </p:cNvPicPr>
          <p:nvPr/>
        </p:nvPicPr>
        <p:blipFill>
          <a:blip r:embed="rId5"/>
          <a:srcRect/>
          <a:stretch>
            <a:fillRect/>
          </a:stretch>
        </p:blipFill>
        <p:spPr bwMode="auto">
          <a:xfrm>
            <a:off x="2982913" y="520700"/>
            <a:ext cx="3109912" cy="3111500"/>
          </a:xfrm>
          <a:prstGeom prst="rect">
            <a:avLst/>
          </a:prstGeom>
          <a:noFill/>
          <a:ln w="9525">
            <a:noFill/>
            <a:miter lim="800000"/>
            <a:headEnd/>
            <a:tailEnd/>
          </a:ln>
        </p:spPr>
      </p:pic>
      <p:pic>
        <p:nvPicPr>
          <p:cNvPr id="44038" name="Picture 4" descr="Fig.CO_QCLS_xs_0.png"/>
          <p:cNvPicPr>
            <a:picLocks noChangeAspect="1"/>
          </p:cNvPicPr>
          <p:nvPr/>
        </p:nvPicPr>
        <p:blipFill>
          <a:blip r:embed="rId6"/>
          <a:srcRect/>
          <a:stretch>
            <a:fillRect/>
          </a:stretch>
        </p:blipFill>
        <p:spPr bwMode="auto">
          <a:xfrm>
            <a:off x="6034088" y="520700"/>
            <a:ext cx="3109912" cy="3111500"/>
          </a:xfrm>
          <a:prstGeom prst="rect">
            <a:avLst/>
          </a:prstGeom>
          <a:noFill/>
          <a:ln w="9525">
            <a:noFill/>
            <a:miter lim="800000"/>
            <a:headEnd/>
            <a:tailEnd/>
          </a:ln>
        </p:spPr>
      </p:pic>
      <p:pic>
        <p:nvPicPr>
          <p:cNvPr id="44039" name="Picture 6" descr="Fig.N2O_QCLS_xs_0.png"/>
          <p:cNvPicPr>
            <a:picLocks noChangeAspect="1"/>
          </p:cNvPicPr>
          <p:nvPr/>
        </p:nvPicPr>
        <p:blipFill>
          <a:blip r:embed="rId7"/>
          <a:srcRect/>
          <a:stretch>
            <a:fillRect/>
          </a:stretch>
        </p:blipFill>
        <p:spPr bwMode="auto">
          <a:xfrm>
            <a:off x="0" y="3632200"/>
            <a:ext cx="3121025" cy="3119438"/>
          </a:xfrm>
          <a:prstGeom prst="rect">
            <a:avLst/>
          </a:prstGeom>
          <a:noFill/>
          <a:ln w="9525">
            <a:noFill/>
            <a:miter lim="800000"/>
            <a:headEnd/>
            <a:tailEnd/>
          </a:ln>
        </p:spPr>
      </p:pic>
      <p:sp>
        <p:nvSpPr>
          <p:cNvPr id="44040" name="TextBox 8"/>
          <p:cNvSpPr txBox="1">
            <a:spLocks noChangeArrowheads="1"/>
          </p:cNvSpPr>
          <p:nvPr/>
        </p:nvSpPr>
        <p:spPr bwMode="auto">
          <a:xfrm>
            <a:off x="1257300" y="431800"/>
            <a:ext cx="885825" cy="457200"/>
          </a:xfrm>
          <a:prstGeom prst="rect">
            <a:avLst/>
          </a:prstGeom>
          <a:solidFill>
            <a:schemeClr val="bg1"/>
          </a:solidFill>
          <a:ln w="9525">
            <a:noFill/>
            <a:miter lim="800000"/>
            <a:headEnd/>
            <a:tailEnd/>
          </a:ln>
        </p:spPr>
        <p:txBody>
          <a:bodyPr>
            <a:prstTxWarp prst="textNoShape">
              <a:avLst/>
            </a:prstTxWarp>
            <a:spAutoFit/>
          </a:bodyPr>
          <a:lstStyle/>
          <a:p>
            <a:r>
              <a:rPr lang="en-US"/>
              <a:t>CO</a:t>
            </a:r>
            <a:r>
              <a:rPr lang="en-US" baseline="-25000"/>
              <a:t>2</a:t>
            </a:r>
            <a:endParaRPr lang="en-US"/>
          </a:p>
        </p:txBody>
      </p:sp>
      <p:sp>
        <p:nvSpPr>
          <p:cNvPr id="44041" name="TextBox 9"/>
          <p:cNvSpPr txBox="1">
            <a:spLocks noChangeArrowheads="1"/>
          </p:cNvSpPr>
          <p:nvPr/>
        </p:nvSpPr>
        <p:spPr bwMode="auto">
          <a:xfrm>
            <a:off x="4344988" y="431800"/>
            <a:ext cx="885825" cy="457200"/>
          </a:xfrm>
          <a:prstGeom prst="rect">
            <a:avLst/>
          </a:prstGeom>
          <a:solidFill>
            <a:schemeClr val="bg1"/>
          </a:solidFill>
          <a:ln w="9525">
            <a:noFill/>
            <a:miter lim="800000"/>
            <a:headEnd/>
            <a:tailEnd/>
          </a:ln>
        </p:spPr>
        <p:txBody>
          <a:bodyPr>
            <a:prstTxWarp prst="textNoShape">
              <a:avLst/>
            </a:prstTxWarp>
            <a:spAutoFit/>
          </a:bodyPr>
          <a:lstStyle/>
          <a:p>
            <a:r>
              <a:rPr lang="en-US"/>
              <a:t>CH</a:t>
            </a:r>
            <a:r>
              <a:rPr lang="en-US" baseline="-25000"/>
              <a:t>4</a:t>
            </a:r>
            <a:endParaRPr lang="en-US"/>
          </a:p>
        </p:txBody>
      </p:sp>
      <p:sp>
        <p:nvSpPr>
          <p:cNvPr id="44042" name="TextBox 10"/>
          <p:cNvSpPr txBox="1">
            <a:spLocks noChangeArrowheads="1"/>
          </p:cNvSpPr>
          <p:nvPr/>
        </p:nvSpPr>
        <p:spPr bwMode="auto">
          <a:xfrm>
            <a:off x="7413625" y="417513"/>
            <a:ext cx="885825" cy="457200"/>
          </a:xfrm>
          <a:prstGeom prst="rect">
            <a:avLst/>
          </a:prstGeom>
          <a:solidFill>
            <a:schemeClr val="bg1"/>
          </a:solidFill>
          <a:ln w="9525">
            <a:noFill/>
            <a:miter lim="800000"/>
            <a:headEnd/>
            <a:tailEnd/>
          </a:ln>
        </p:spPr>
        <p:txBody>
          <a:bodyPr>
            <a:prstTxWarp prst="textNoShape">
              <a:avLst/>
            </a:prstTxWarp>
            <a:spAutoFit/>
          </a:bodyPr>
          <a:lstStyle/>
          <a:p>
            <a:r>
              <a:rPr lang="en-US"/>
              <a:t>CO</a:t>
            </a:r>
          </a:p>
        </p:txBody>
      </p:sp>
      <p:sp>
        <p:nvSpPr>
          <p:cNvPr id="44043" name="TextBox 7"/>
          <p:cNvSpPr txBox="1">
            <a:spLocks noChangeArrowheads="1"/>
          </p:cNvSpPr>
          <p:nvPr/>
        </p:nvSpPr>
        <p:spPr bwMode="auto">
          <a:xfrm>
            <a:off x="2143125" y="36513"/>
            <a:ext cx="5270500" cy="457200"/>
          </a:xfrm>
          <a:prstGeom prst="rect">
            <a:avLst/>
          </a:prstGeom>
          <a:solidFill>
            <a:srgbClr val="D9D9D9"/>
          </a:solidFill>
          <a:ln w="9525">
            <a:noFill/>
            <a:miter lim="800000"/>
            <a:headEnd/>
            <a:tailEnd/>
          </a:ln>
        </p:spPr>
        <p:txBody>
          <a:bodyPr>
            <a:prstTxWarp prst="textNoShape">
              <a:avLst/>
            </a:prstTxWarp>
            <a:spAutoFit/>
          </a:bodyPr>
          <a:lstStyle/>
          <a:p>
            <a:pPr algn="ctr"/>
            <a:r>
              <a:rPr lang="en-US"/>
              <a:t>HIPPO  sections, January 2009</a:t>
            </a:r>
          </a:p>
        </p:txBody>
      </p:sp>
      <p:sp>
        <p:nvSpPr>
          <p:cNvPr id="44044" name="TextBox 14"/>
          <p:cNvSpPr txBox="1">
            <a:spLocks noChangeArrowheads="1"/>
          </p:cNvSpPr>
          <p:nvPr/>
        </p:nvSpPr>
        <p:spPr bwMode="auto">
          <a:xfrm rot="-5400000">
            <a:off x="-1244600" y="1755775"/>
            <a:ext cx="2808288" cy="338138"/>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
        <p:nvSpPr>
          <p:cNvPr id="44045" name="TextBox 15"/>
          <p:cNvSpPr txBox="1">
            <a:spLocks noChangeArrowheads="1"/>
          </p:cNvSpPr>
          <p:nvPr/>
        </p:nvSpPr>
        <p:spPr bwMode="auto">
          <a:xfrm rot="-5400000">
            <a:off x="-1241425" y="4856163"/>
            <a:ext cx="2808287" cy="338138"/>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
        <p:nvSpPr>
          <p:cNvPr id="44046" name="TextBox 16"/>
          <p:cNvSpPr txBox="1">
            <a:spLocks noChangeArrowheads="1"/>
          </p:cNvSpPr>
          <p:nvPr/>
        </p:nvSpPr>
        <p:spPr bwMode="auto">
          <a:xfrm>
            <a:off x="65088" y="6332538"/>
            <a:ext cx="9078912" cy="457200"/>
          </a:xfrm>
          <a:prstGeom prst="rect">
            <a:avLst/>
          </a:prstGeom>
          <a:solidFill>
            <a:schemeClr val="bg1"/>
          </a:solidFill>
          <a:ln w="9525">
            <a:noFill/>
            <a:miter lim="800000"/>
            <a:headEnd/>
            <a:tailEnd/>
          </a:ln>
        </p:spPr>
        <p:txBody>
          <a:bodyPr>
            <a:prstTxWarp prst="textNoShape">
              <a:avLst/>
            </a:prstTxWarp>
            <a:spAutoFit/>
          </a:bodyPr>
          <a:lstStyle/>
          <a:p>
            <a:r>
              <a:rPr lang="en-US" sz="1200"/>
              <a:t>     -60   -40   -20     0     20    40    60    80          -60  -40    -20    0      20    40    60    80          -60   -40   -20     0    20    40     60   80</a:t>
            </a:r>
          </a:p>
          <a:p>
            <a:r>
              <a:rPr lang="en-US" sz="1200"/>
              <a:t>                                                                                                    LATITUDE    </a:t>
            </a:r>
          </a:p>
        </p:txBody>
      </p:sp>
      <p:sp>
        <p:nvSpPr>
          <p:cNvPr id="44047" name="TextBox 16"/>
          <p:cNvSpPr txBox="1">
            <a:spLocks noChangeArrowheads="1"/>
          </p:cNvSpPr>
          <p:nvPr/>
        </p:nvSpPr>
        <p:spPr bwMode="auto">
          <a:xfrm>
            <a:off x="77788" y="3238500"/>
            <a:ext cx="9078912" cy="457200"/>
          </a:xfrm>
          <a:prstGeom prst="rect">
            <a:avLst/>
          </a:prstGeom>
          <a:solidFill>
            <a:schemeClr val="bg1"/>
          </a:solidFill>
          <a:ln w="9525">
            <a:noFill/>
            <a:miter lim="800000"/>
            <a:headEnd/>
            <a:tailEnd/>
          </a:ln>
        </p:spPr>
        <p:txBody>
          <a:bodyPr>
            <a:prstTxWarp prst="textNoShape">
              <a:avLst/>
            </a:prstTxWarp>
            <a:spAutoFit/>
          </a:bodyPr>
          <a:lstStyle/>
          <a:p>
            <a:r>
              <a:rPr lang="en-US" sz="1200"/>
              <a:t>     -60   -40   -20     0     20    40    60    80          -60  -40    -20    0      20    40    60    80          -60   -40   -20     0    20    40     60   80</a:t>
            </a:r>
          </a:p>
          <a:p>
            <a:r>
              <a:rPr lang="en-US" sz="1200"/>
              <a:t>                                                                                                        </a:t>
            </a:r>
          </a:p>
        </p:txBody>
      </p:sp>
      <p:sp>
        <p:nvSpPr>
          <p:cNvPr id="44048" name="TextBox 11"/>
          <p:cNvSpPr txBox="1">
            <a:spLocks noChangeArrowheads="1"/>
          </p:cNvSpPr>
          <p:nvPr/>
        </p:nvSpPr>
        <p:spPr bwMode="auto">
          <a:xfrm>
            <a:off x="1257300" y="3532188"/>
            <a:ext cx="885825" cy="457200"/>
          </a:xfrm>
          <a:prstGeom prst="rect">
            <a:avLst/>
          </a:prstGeom>
          <a:solidFill>
            <a:schemeClr val="bg1"/>
          </a:solidFill>
          <a:ln w="9525">
            <a:noFill/>
            <a:miter lim="800000"/>
            <a:headEnd/>
            <a:tailEnd/>
          </a:ln>
        </p:spPr>
        <p:txBody>
          <a:bodyPr>
            <a:prstTxWarp prst="textNoShape">
              <a:avLst/>
            </a:prstTxWarp>
            <a:spAutoFit/>
          </a:bodyPr>
          <a:lstStyle/>
          <a:p>
            <a:r>
              <a:rPr lang="en-US"/>
              <a:t>N</a:t>
            </a:r>
            <a:r>
              <a:rPr lang="en-US" baseline="-25000"/>
              <a:t>2</a:t>
            </a:r>
            <a:r>
              <a:rPr lang="en-US"/>
              <a:t>O</a:t>
            </a:r>
          </a:p>
        </p:txBody>
      </p:sp>
      <p:sp>
        <p:nvSpPr>
          <p:cNvPr id="44049" name="Rectangle 12"/>
          <p:cNvSpPr>
            <a:spLocks noChangeArrowheads="1"/>
          </p:cNvSpPr>
          <p:nvPr/>
        </p:nvSpPr>
        <p:spPr bwMode="auto">
          <a:xfrm>
            <a:off x="4359275" y="3532188"/>
            <a:ext cx="687388" cy="457200"/>
          </a:xfrm>
          <a:prstGeom prst="rect">
            <a:avLst/>
          </a:prstGeom>
          <a:solidFill>
            <a:srgbClr val="FFFFFF"/>
          </a:solidFill>
          <a:ln w="9525">
            <a:noFill/>
            <a:miter lim="800000"/>
            <a:headEnd/>
            <a:tailEnd/>
          </a:ln>
        </p:spPr>
        <p:txBody>
          <a:bodyPr wrap="none">
            <a:prstTxWarp prst="textNoShape">
              <a:avLst/>
            </a:prstTxWarp>
            <a:spAutoFit/>
          </a:bodyPr>
          <a:lstStyle/>
          <a:p>
            <a:r>
              <a:rPr lang="en-US"/>
              <a:t>SF</a:t>
            </a:r>
            <a:r>
              <a:rPr lang="en-US" baseline="-25000"/>
              <a:t>6</a:t>
            </a:r>
          </a:p>
        </p:txBody>
      </p:sp>
      <p:sp>
        <p:nvSpPr>
          <p:cNvPr id="44050" name="Rectangle 13"/>
          <p:cNvSpPr>
            <a:spLocks noChangeArrowheads="1"/>
          </p:cNvSpPr>
          <p:nvPr/>
        </p:nvSpPr>
        <p:spPr bwMode="auto">
          <a:xfrm>
            <a:off x="7362825" y="3544888"/>
            <a:ext cx="534988" cy="457200"/>
          </a:xfrm>
          <a:prstGeom prst="rect">
            <a:avLst/>
          </a:prstGeom>
          <a:solidFill>
            <a:srgbClr val="FFFFFF"/>
          </a:solidFill>
          <a:ln w="9525">
            <a:noFill/>
            <a:miter lim="800000"/>
            <a:headEnd/>
            <a:tailEnd/>
          </a:ln>
        </p:spPr>
        <p:txBody>
          <a:bodyPr wrap="none">
            <a:prstTxWarp prst="textNoShape">
              <a:avLst/>
            </a:prstTxWarp>
            <a:spAutoFit/>
          </a:bodyPr>
          <a:lstStyle/>
          <a:p>
            <a:r>
              <a:rPr lang="en-US"/>
              <a:t>O</a:t>
            </a:r>
            <a:r>
              <a:rPr lang="en-US" baseline="-25000"/>
              <a:t>3</a:t>
            </a:r>
          </a:p>
        </p:txBody>
      </p:sp>
      <p:sp>
        <p:nvSpPr>
          <p:cNvPr id="44051" name="TextBox 14"/>
          <p:cNvSpPr txBox="1">
            <a:spLocks noChangeArrowheads="1"/>
          </p:cNvSpPr>
          <p:nvPr/>
        </p:nvSpPr>
        <p:spPr bwMode="auto">
          <a:xfrm rot="-5400000">
            <a:off x="1775619" y="1735932"/>
            <a:ext cx="2770187" cy="336550"/>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
        <p:nvSpPr>
          <p:cNvPr id="44052" name="TextBox 15"/>
          <p:cNvSpPr txBox="1">
            <a:spLocks noChangeArrowheads="1"/>
          </p:cNvSpPr>
          <p:nvPr/>
        </p:nvSpPr>
        <p:spPr bwMode="auto">
          <a:xfrm rot="-5400000">
            <a:off x="1777206" y="4836319"/>
            <a:ext cx="2770188" cy="336550"/>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
        <p:nvSpPr>
          <p:cNvPr id="44053" name="TextBox 14"/>
          <p:cNvSpPr txBox="1">
            <a:spLocks noChangeArrowheads="1"/>
          </p:cNvSpPr>
          <p:nvPr/>
        </p:nvSpPr>
        <p:spPr bwMode="auto">
          <a:xfrm rot="-5400000">
            <a:off x="4767263" y="1779588"/>
            <a:ext cx="2770187" cy="338137"/>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
        <p:nvSpPr>
          <p:cNvPr id="44054" name="TextBox 15"/>
          <p:cNvSpPr txBox="1">
            <a:spLocks noChangeArrowheads="1"/>
          </p:cNvSpPr>
          <p:nvPr/>
        </p:nvSpPr>
        <p:spPr bwMode="auto">
          <a:xfrm rot="-5400000">
            <a:off x="4769644" y="4879182"/>
            <a:ext cx="2770187" cy="336550"/>
          </a:xfrm>
          <a:prstGeom prst="rect">
            <a:avLst/>
          </a:prstGeom>
          <a:solidFill>
            <a:schemeClr val="bg1"/>
          </a:solidFill>
          <a:ln w="9525">
            <a:noFill/>
            <a:miter lim="800000"/>
            <a:headEnd/>
            <a:tailEnd/>
          </a:ln>
        </p:spPr>
        <p:txBody>
          <a:bodyPr>
            <a:prstTxWarp prst="textNoShape">
              <a:avLst/>
            </a:prstTxWarp>
            <a:spAutoFit/>
          </a:bodyPr>
          <a:lstStyle/>
          <a:p>
            <a:r>
              <a:rPr lang="en-US" sz="1600"/>
              <a:t>0         5        10      15  km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q.png"/>
          <p:cNvPicPr>
            <a:picLocks noChangeAspect="1"/>
          </p:cNvPicPr>
          <p:nvPr/>
        </p:nvPicPr>
        <p:blipFill>
          <a:blip r:embed="rId2"/>
          <a:stretch>
            <a:fillRect/>
          </a:stretch>
        </p:blipFill>
        <p:spPr>
          <a:xfrm>
            <a:off x="134471" y="0"/>
            <a:ext cx="8875058"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7543800" cy="6463309"/>
          </a:xfrm>
          <a:prstGeom prst="rect">
            <a:avLst/>
          </a:prstGeom>
          <a:noFill/>
        </p:spPr>
        <p:txBody>
          <a:bodyPr wrap="square" rtlCol="0">
            <a:spAutoFit/>
          </a:bodyPr>
          <a:lstStyle/>
          <a:p>
            <a:r>
              <a:rPr lang="en-US" dirty="0" smtClean="0"/>
              <a:t>Species we have done HIPPO/AIRS comparisons with are:</a:t>
            </a:r>
          </a:p>
          <a:p>
            <a:r>
              <a:rPr lang="en-US" dirty="0" smtClean="0"/>
              <a:t>O</a:t>
            </a:r>
            <a:r>
              <a:rPr lang="en-US" baseline="-25000" dirty="0" smtClean="0"/>
              <a:t>3</a:t>
            </a:r>
            <a:r>
              <a:rPr lang="en-US" dirty="0" smtClean="0"/>
              <a:t>  H</a:t>
            </a:r>
            <a:r>
              <a:rPr lang="en-US" baseline="-25000" dirty="0" smtClean="0"/>
              <a:t>2</a:t>
            </a:r>
            <a:r>
              <a:rPr lang="en-US" dirty="0" smtClean="0"/>
              <a:t>O   CO  CH</a:t>
            </a:r>
            <a:r>
              <a:rPr lang="en-US" baseline="-25000" dirty="0" smtClean="0"/>
              <a:t>4 </a:t>
            </a:r>
            <a:r>
              <a:rPr lang="en-US" dirty="0" smtClean="0"/>
              <a:t> CO</a:t>
            </a:r>
            <a:r>
              <a:rPr lang="en-US" baseline="-25000" dirty="0" smtClean="0"/>
              <a:t>2 </a:t>
            </a:r>
            <a:r>
              <a:rPr lang="en-US" dirty="0" smtClean="0"/>
              <a:t>Temperature</a:t>
            </a:r>
          </a:p>
          <a:p>
            <a:endParaRPr lang="en-US" dirty="0" smtClean="0"/>
          </a:p>
          <a:p>
            <a:r>
              <a:rPr lang="en-US" dirty="0" smtClean="0"/>
              <a:t>HIPPO measurements may also be useful</a:t>
            </a:r>
          </a:p>
          <a:p>
            <a:r>
              <a:rPr lang="en-US" dirty="0" smtClean="0"/>
              <a:t> for </a:t>
            </a:r>
            <a:r>
              <a:rPr lang="en-US" smtClean="0"/>
              <a:t>satellite aerosol comparisons</a:t>
            </a:r>
            <a:endParaRPr lang="en-US" dirty="0" smtClean="0"/>
          </a:p>
          <a:p>
            <a:r>
              <a:rPr lang="en-US" dirty="0" smtClean="0"/>
              <a:t>  (Ryan </a:t>
            </a:r>
            <a:r>
              <a:rPr lang="en-US" dirty="0" err="1" smtClean="0"/>
              <a:t>Spackman</a:t>
            </a:r>
            <a:r>
              <a:rPr lang="en-US" dirty="0" smtClean="0"/>
              <a:t> had a poster discussing</a:t>
            </a:r>
          </a:p>
          <a:p>
            <a:r>
              <a:rPr lang="en-US" dirty="0" smtClean="0"/>
              <a:t>   possible use of HIPPO black carbon </a:t>
            </a:r>
          </a:p>
          <a:p>
            <a:r>
              <a:rPr lang="en-US" dirty="0" smtClean="0"/>
              <a:t>   measurements for satellite validation.)</a:t>
            </a:r>
          </a:p>
          <a:p>
            <a:endParaRPr lang="en-US" dirty="0" smtClean="0"/>
          </a:p>
          <a:p>
            <a:endParaRPr lang="en-US" dirty="0" smtClean="0"/>
          </a:p>
          <a:p>
            <a:endParaRPr lang="en-US" b="1" dirty="0" smtClean="0"/>
          </a:p>
          <a:p>
            <a:r>
              <a:rPr lang="en-US" b="1" dirty="0" smtClean="0"/>
              <a:t>A unique feature about HIPPO that satellite groups may find useful:</a:t>
            </a:r>
          </a:p>
          <a:p>
            <a:r>
              <a:rPr lang="en-US" dirty="0" smtClean="0"/>
              <a:t>	There are many profiles in the Southern Hemisphere, covering a region that has not been heavily sampled by recent aircraft experiments.  There are ~140 profiles from the surface to 8 km, and ~20 from the surface to max altitude on each deployment.  (3 deployments to date, 5 in total by the end of FY11.</a:t>
            </a:r>
          </a:p>
          <a:p>
            <a:endParaRPr lang="en-US" dirty="0" smtClean="0"/>
          </a:p>
          <a:p>
            <a:r>
              <a:rPr lang="en-US" dirty="0" smtClean="0"/>
              <a:t>Although we looked exclusively at AIRS comparisons, these measurements could also be useful for TES and IASI comparisons, or any instrument measuring </a:t>
            </a:r>
            <a:r>
              <a:rPr lang="en-US" dirty="0" err="1" smtClean="0"/>
              <a:t>tropospheric</a:t>
            </a:r>
            <a:r>
              <a:rPr lang="en-US" dirty="0" smtClean="0"/>
              <a:t> ozone profiles.  Could also be used for comparisons with high latitude lower stratospheric measurements.</a:t>
            </a:r>
          </a:p>
        </p:txBody>
      </p:sp>
      <p:pic>
        <p:nvPicPr>
          <p:cNvPr id="3" name="Picture 3" descr="H2_SB.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5192485" y="990600"/>
            <a:ext cx="3951515" cy="2514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2.png"/>
          <p:cNvPicPr>
            <a:picLocks noChangeAspect="1"/>
          </p:cNvPicPr>
          <p:nvPr/>
        </p:nvPicPr>
        <p:blipFill>
          <a:blip r:embed="rId2"/>
          <a:stretch>
            <a:fillRect/>
          </a:stretch>
        </p:blipFill>
        <p:spPr>
          <a:xfrm>
            <a:off x="76200" y="0"/>
            <a:ext cx="8875058"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609600"/>
          </a:xfrm>
        </p:spPr>
        <p:txBody>
          <a:bodyPr>
            <a:normAutofit/>
          </a:bodyPr>
          <a:lstStyle/>
          <a:p>
            <a:r>
              <a:rPr lang="en-US" sz="2800" dirty="0" smtClean="0"/>
              <a:t>Temperature</a:t>
            </a:r>
            <a:endParaRPr lang="en-US" sz="2800" dirty="0"/>
          </a:p>
        </p:txBody>
      </p:sp>
      <p:pic>
        <p:nvPicPr>
          <p:cNvPr id="6" name="Picture 5" descr="HIPPO_vs_AIRS_Temperature_2.png"/>
          <p:cNvPicPr>
            <a:picLocks noChangeAspect="1"/>
          </p:cNvPicPr>
          <p:nvPr/>
        </p:nvPicPr>
        <p:blipFill>
          <a:blip r:embed="rId2"/>
          <a:stretch>
            <a:fillRect/>
          </a:stretch>
        </p:blipFill>
        <p:spPr>
          <a:xfrm>
            <a:off x="76200" y="1646067"/>
            <a:ext cx="4724400" cy="3666785"/>
          </a:xfrm>
          <a:prstGeom prst="rect">
            <a:avLst/>
          </a:prstGeom>
        </p:spPr>
      </p:pic>
      <p:pic>
        <p:nvPicPr>
          <p:cNvPr id="7" name="Picture 6" descr="HIPPO_vs_AIRS_Temperature_1.png"/>
          <p:cNvPicPr>
            <a:picLocks noChangeAspect="1"/>
          </p:cNvPicPr>
          <p:nvPr/>
        </p:nvPicPr>
        <p:blipFill>
          <a:blip r:embed="rId3"/>
          <a:stretch>
            <a:fillRect/>
          </a:stretch>
        </p:blipFill>
        <p:spPr>
          <a:xfrm>
            <a:off x="4832814" y="1646068"/>
            <a:ext cx="4185881" cy="36712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smtClean="0"/>
              <a:t>Ozone</a:t>
            </a:r>
            <a:endParaRPr lang="en-US" sz="2800" dirty="0"/>
          </a:p>
        </p:txBody>
      </p:sp>
      <p:pic>
        <p:nvPicPr>
          <p:cNvPr id="4" name="Picture 3" descr="HIPPO_vs_AIRS_Ozone_2.png"/>
          <p:cNvPicPr>
            <a:picLocks noChangeAspect="1"/>
          </p:cNvPicPr>
          <p:nvPr/>
        </p:nvPicPr>
        <p:blipFill>
          <a:blip r:embed="rId2"/>
          <a:stretch>
            <a:fillRect/>
          </a:stretch>
        </p:blipFill>
        <p:spPr>
          <a:xfrm>
            <a:off x="0" y="1567059"/>
            <a:ext cx="4755265" cy="3690741"/>
          </a:xfrm>
          <a:prstGeom prst="rect">
            <a:avLst/>
          </a:prstGeom>
        </p:spPr>
      </p:pic>
      <p:pic>
        <p:nvPicPr>
          <p:cNvPr id="6" name="Picture 5" descr="HIPPO_vs_AIRS_Ozone_1.png"/>
          <p:cNvPicPr>
            <a:picLocks noChangeAspect="1"/>
          </p:cNvPicPr>
          <p:nvPr/>
        </p:nvPicPr>
        <p:blipFill>
          <a:blip r:embed="rId3"/>
          <a:stretch>
            <a:fillRect/>
          </a:stretch>
        </p:blipFill>
        <p:spPr>
          <a:xfrm>
            <a:off x="4755265" y="1567059"/>
            <a:ext cx="4303045" cy="36695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dirty="0" smtClean="0"/>
              <a:t>Water Vapor</a:t>
            </a:r>
            <a:endParaRPr lang="en-US" sz="2800" dirty="0"/>
          </a:p>
        </p:txBody>
      </p:sp>
      <p:pic>
        <p:nvPicPr>
          <p:cNvPr id="4" name="Picture 3" descr="HIPPO_vs_AIRS_Water Vapor_1.png"/>
          <p:cNvPicPr>
            <a:picLocks noChangeAspect="1"/>
          </p:cNvPicPr>
          <p:nvPr/>
        </p:nvPicPr>
        <p:blipFill>
          <a:blip r:embed="rId2"/>
          <a:stretch>
            <a:fillRect/>
          </a:stretch>
        </p:blipFill>
        <p:spPr>
          <a:xfrm>
            <a:off x="4722418" y="1587027"/>
            <a:ext cx="4421582" cy="3765102"/>
          </a:xfrm>
          <a:prstGeom prst="rect">
            <a:avLst/>
          </a:prstGeom>
        </p:spPr>
      </p:pic>
      <p:pic>
        <p:nvPicPr>
          <p:cNvPr id="5" name="Picture 4" descr="HIPPO_vs_AIRS_Water Vapor_2.png"/>
          <p:cNvPicPr>
            <a:picLocks noChangeAspect="1"/>
          </p:cNvPicPr>
          <p:nvPr/>
        </p:nvPicPr>
        <p:blipFill>
          <a:blip r:embed="rId3"/>
          <a:stretch>
            <a:fillRect/>
          </a:stretch>
        </p:blipFill>
        <p:spPr>
          <a:xfrm>
            <a:off x="1" y="1587027"/>
            <a:ext cx="4648200" cy="37651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dirty="0" smtClean="0"/>
              <a:t>CH</a:t>
            </a:r>
            <a:r>
              <a:rPr lang="en-US" sz="2800" baseline="-25000" dirty="0" smtClean="0"/>
              <a:t>4</a:t>
            </a:r>
            <a:endParaRPr lang="en-US" sz="2800" baseline="-25000" dirty="0"/>
          </a:p>
        </p:txBody>
      </p:sp>
      <p:pic>
        <p:nvPicPr>
          <p:cNvPr id="4" name="Picture 3" descr="HIPPO_vs_AIRS_CH4_1.png"/>
          <p:cNvPicPr>
            <a:picLocks noChangeAspect="1"/>
          </p:cNvPicPr>
          <p:nvPr/>
        </p:nvPicPr>
        <p:blipFill>
          <a:blip r:embed="rId3"/>
          <a:stretch>
            <a:fillRect/>
          </a:stretch>
        </p:blipFill>
        <p:spPr>
          <a:xfrm>
            <a:off x="4876800" y="1579335"/>
            <a:ext cx="4147991" cy="3632597"/>
          </a:xfrm>
          <a:prstGeom prst="rect">
            <a:avLst/>
          </a:prstGeom>
        </p:spPr>
      </p:pic>
      <p:pic>
        <p:nvPicPr>
          <p:cNvPr id="5" name="Picture 4" descr="HIPPO_vs_AIRS_CH4_2.png"/>
          <p:cNvPicPr>
            <a:picLocks noChangeAspect="1"/>
          </p:cNvPicPr>
          <p:nvPr/>
        </p:nvPicPr>
        <p:blipFill>
          <a:blip r:embed="rId4"/>
          <a:stretch>
            <a:fillRect/>
          </a:stretch>
        </p:blipFill>
        <p:spPr>
          <a:xfrm>
            <a:off x="79645" y="1566967"/>
            <a:ext cx="4720955" cy="378516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smtClean="0"/>
              <a:t>CO</a:t>
            </a:r>
            <a:endParaRPr lang="en-US" sz="2800" dirty="0"/>
          </a:p>
        </p:txBody>
      </p:sp>
      <p:pic>
        <p:nvPicPr>
          <p:cNvPr id="4" name="Picture 3" descr="HIPPO_vs_AIRS_CO_2.png"/>
          <p:cNvPicPr>
            <a:picLocks noChangeAspect="1"/>
          </p:cNvPicPr>
          <p:nvPr/>
        </p:nvPicPr>
        <p:blipFill>
          <a:blip r:embed="rId2"/>
          <a:stretch>
            <a:fillRect/>
          </a:stretch>
        </p:blipFill>
        <p:spPr>
          <a:xfrm>
            <a:off x="76200" y="1600199"/>
            <a:ext cx="4673560" cy="3751929"/>
          </a:xfrm>
          <a:prstGeom prst="rect">
            <a:avLst/>
          </a:prstGeom>
        </p:spPr>
      </p:pic>
      <p:pic>
        <p:nvPicPr>
          <p:cNvPr id="5" name="Picture 4" descr="HIPPO_vs_AIRS_CO_1.png"/>
          <p:cNvPicPr>
            <a:picLocks noChangeAspect="1"/>
          </p:cNvPicPr>
          <p:nvPr/>
        </p:nvPicPr>
        <p:blipFill>
          <a:blip r:embed="rId3"/>
          <a:stretch>
            <a:fillRect/>
          </a:stretch>
        </p:blipFill>
        <p:spPr>
          <a:xfrm>
            <a:off x="4823013" y="1600199"/>
            <a:ext cx="4235297" cy="36117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95479" y="3733800"/>
            <a:ext cx="2548521" cy="2743200"/>
          </a:xfrm>
          <a:prstGeom prst="rect">
            <a:avLst/>
          </a:prstGeom>
        </p:spPr>
      </p:pic>
      <p:sp>
        <p:nvSpPr>
          <p:cNvPr id="2" name="Title 1"/>
          <p:cNvSpPr>
            <a:spLocks noGrp="1"/>
          </p:cNvSpPr>
          <p:nvPr>
            <p:ph type="title"/>
          </p:nvPr>
        </p:nvSpPr>
        <p:spPr>
          <a:xfrm>
            <a:off x="457200" y="228600"/>
            <a:ext cx="8229600" cy="457200"/>
          </a:xfrm>
        </p:spPr>
        <p:txBody>
          <a:bodyPr>
            <a:noAutofit/>
          </a:bodyPr>
          <a:lstStyle/>
          <a:p>
            <a:r>
              <a:rPr lang="en-US" sz="2500" b="1" dirty="0"/>
              <a:t>HIAPER Pole-to-Pole Observations (HIPPO</a:t>
            </a:r>
            <a:r>
              <a:rPr lang="en-US" sz="2500" b="1" dirty="0" smtClean="0"/>
              <a:t>) </a:t>
            </a:r>
            <a:r>
              <a:rPr lang="en-US" sz="2500" dirty="0" smtClean="0"/>
              <a:t/>
            </a:r>
            <a:br>
              <a:rPr lang="en-US" sz="2500" dirty="0" smtClean="0"/>
            </a:br>
            <a:endParaRPr lang="en-US" sz="2500" dirty="0"/>
          </a:p>
        </p:txBody>
      </p:sp>
      <p:sp>
        <p:nvSpPr>
          <p:cNvPr id="6" name="TextBox 5"/>
          <p:cNvSpPr txBox="1"/>
          <p:nvPr/>
        </p:nvSpPr>
        <p:spPr>
          <a:xfrm>
            <a:off x="457199" y="533400"/>
            <a:ext cx="6248401" cy="7032694"/>
          </a:xfrm>
          <a:prstGeom prst="rect">
            <a:avLst/>
          </a:prstGeom>
          <a:noFill/>
        </p:spPr>
        <p:txBody>
          <a:bodyPr wrap="square" rtlCol="0">
            <a:spAutoFit/>
          </a:bodyPr>
          <a:lstStyle/>
          <a:p>
            <a:r>
              <a:rPr lang="en-US" sz="2500" i="1" dirty="0" smtClean="0"/>
              <a:t>What is HIPPO?</a:t>
            </a:r>
          </a:p>
          <a:p>
            <a:pPr lvl="1">
              <a:buFont typeface="Arial"/>
              <a:buChar char="•"/>
            </a:pPr>
            <a:r>
              <a:rPr lang="en-US" sz="2300" dirty="0" smtClean="0"/>
              <a:t> High resolutions measurements over the 	entire latitude range of the Pacific</a:t>
            </a:r>
          </a:p>
          <a:p>
            <a:pPr lvl="1">
              <a:buFont typeface="Arial"/>
              <a:buChar char="•"/>
            </a:pPr>
            <a:r>
              <a:rPr lang="en-US" sz="2300" dirty="0" smtClean="0"/>
              <a:t> Uses the NCAR Gulfstream-V</a:t>
            </a:r>
          </a:p>
          <a:p>
            <a:pPr lvl="1">
              <a:buFont typeface="Arial"/>
              <a:buChar char="•"/>
            </a:pPr>
            <a:r>
              <a:rPr lang="en-US" sz="2300" dirty="0" smtClean="0"/>
              <a:t> Multi-deployment experiment</a:t>
            </a:r>
          </a:p>
          <a:p>
            <a:pPr lvl="1">
              <a:buFont typeface="Arial"/>
              <a:buChar char="•"/>
            </a:pPr>
            <a:r>
              <a:rPr lang="en-US" sz="2300" dirty="0" smtClean="0"/>
              <a:t> Emphasis on carbon cycle and 	greenhouse gases</a:t>
            </a:r>
          </a:p>
          <a:p>
            <a:pPr lvl="1">
              <a:buFont typeface="Arial"/>
              <a:buChar char="•"/>
            </a:pPr>
            <a:r>
              <a:rPr lang="en-US" sz="2300" dirty="0" smtClean="0"/>
              <a:t> 3 deployments are complete, data is 	finalized from HIPPO1 and nearly so for 	HIPPO2</a:t>
            </a:r>
          </a:p>
          <a:p>
            <a:pPr lvl="1">
              <a:buFont typeface="Arial"/>
              <a:buChar char="•"/>
            </a:pPr>
            <a:r>
              <a:rPr lang="en-US" sz="2300" dirty="0" smtClean="0"/>
              <a:t> There will be 2 additional deployments in 	2011</a:t>
            </a:r>
          </a:p>
          <a:p>
            <a:pPr lvl="1">
              <a:buFont typeface="Arial"/>
              <a:buChar char="•"/>
            </a:pPr>
            <a:r>
              <a:rPr lang="en-US" sz="2300" dirty="0" smtClean="0"/>
              <a:t> This is the first comprehensive aircraft 	based global survey of trace gases 	pertinent to the carbon cycle covering 	the full depth of the troposphere in all 	seasons and multiple years</a:t>
            </a:r>
          </a:p>
          <a:p>
            <a:pPr lvl="1"/>
            <a:endParaRPr lang="en-US" sz="2400" dirty="0" smtClean="0"/>
          </a:p>
          <a:p>
            <a:pPr lvl="1">
              <a:buNone/>
            </a:pPr>
            <a:endParaRPr lang="en-US" dirty="0" smtClean="0"/>
          </a:p>
          <a:p>
            <a:endParaRPr lang="en-US" dirty="0"/>
          </a:p>
        </p:txBody>
      </p:sp>
      <p:pic>
        <p:nvPicPr>
          <p:cNvPr id="5" name="Picture 4" descr="7732_142510414309_142314054309_2376800_5199636_n.jpg"/>
          <p:cNvPicPr>
            <a:picLocks noChangeAspect="1"/>
          </p:cNvPicPr>
          <p:nvPr/>
        </p:nvPicPr>
        <p:blipFill>
          <a:blip r:embed="rId4"/>
          <a:stretch>
            <a:fillRect/>
          </a:stretch>
        </p:blipFill>
        <p:spPr>
          <a:xfrm>
            <a:off x="6705600" y="990600"/>
            <a:ext cx="2108200" cy="2120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mlsd103c.ai"/>
          <p:cNvPicPr>
            <a:picLocks noGrp="1" noChangeAspect="1"/>
          </p:cNvPicPr>
          <p:nvPr>
            <p:ph idx="1"/>
          </p:nvPr>
        </p:nvPicPr>
        <p:blipFill>
          <a:blip r:embed="rId2"/>
          <a:srcRect l="17348" t="13542" r="9708" b="11111"/>
          <a:stretch>
            <a:fillRect/>
          </a:stretch>
        </p:blipFill>
        <p:spPr>
          <a:xfrm>
            <a:off x="4013200" y="0"/>
            <a:ext cx="5130800" cy="6858000"/>
          </a:xfrm>
          <a:noFill/>
        </p:spPr>
      </p:pic>
      <p:sp>
        <p:nvSpPr>
          <p:cNvPr id="13315" name="TextBox 5"/>
          <p:cNvSpPr txBox="1">
            <a:spLocks noChangeArrowheads="1"/>
          </p:cNvSpPr>
          <p:nvPr/>
        </p:nvSpPr>
        <p:spPr bwMode="auto">
          <a:xfrm>
            <a:off x="1778000" y="1752600"/>
            <a:ext cx="2108200" cy="400050"/>
          </a:xfrm>
          <a:prstGeom prst="rect">
            <a:avLst/>
          </a:prstGeom>
          <a:noFill/>
          <a:ln w="9525">
            <a:noFill/>
            <a:miter lim="800000"/>
            <a:headEnd/>
            <a:tailEnd/>
          </a:ln>
        </p:spPr>
        <p:txBody>
          <a:bodyPr wrap="none">
            <a:prstTxWarp prst="textNoShape">
              <a:avLst/>
            </a:prstTxWarp>
            <a:spAutoFit/>
          </a:bodyPr>
          <a:lstStyle/>
          <a:p>
            <a:r>
              <a:rPr lang="en-US">
                <a:latin typeface="Calibri" charset="0"/>
              </a:rPr>
              <a:t>GloPac GH track</a:t>
            </a:r>
          </a:p>
        </p:txBody>
      </p:sp>
      <p:cxnSp>
        <p:nvCxnSpPr>
          <p:cNvPr id="13316" name="Straight Connector 7"/>
          <p:cNvCxnSpPr>
            <a:cxnSpLocks noChangeShapeType="1"/>
            <a:stCxn id="13315" idx="3"/>
          </p:cNvCxnSpPr>
          <p:nvPr/>
        </p:nvCxnSpPr>
        <p:spPr bwMode="auto">
          <a:xfrm>
            <a:off x="3886200" y="1952625"/>
            <a:ext cx="2209800" cy="942975"/>
          </a:xfrm>
          <a:prstGeom prst="line">
            <a:avLst/>
          </a:prstGeom>
          <a:noFill/>
          <a:ln w="41275">
            <a:solidFill>
              <a:schemeClr val="tx1"/>
            </a:solidFill>
            <a:round/>
            <a:headEnd/>
            <a:tailEnd type="stealth" w="lg" len="lg"/>
          </a:ln>
        </p:spPr>
      </p:cxnSp>
      <p:sp>
        <p:nvSpPr>
          <p:cNvPr id="13317" name="TextBox 10"/>
          <p:cNvSpPr txBox="1">
            <a:spLocks noChangeArrowheads="1"/>
          </p:cNvSpPr>
          <p:nvPr/>
        </p:nvSpPr>
        <p:spPr bwMode="auto">
          <a:xfrm>
            <a:off x="1066800" y="2362200"/>
            <a:ext cx="2813050" cy="400050"/>
          </a:xfrm>
          <a:prstGeom prst="rect">
            <a:avLst/>
          </a:prstGeom>
          <a:noFill/>
          <a:ln w="9525">
            <a:noFill/>
            <a:miter lim="800000"/>
            <a:headEnd/>
            <a:tailEnd/>
          </a:ln>
        </p:spPr>
        <p:txBody>
          <a:bodyPr wrap="none">
            <a:prstTxWarp prst="textNoShape">
              <a:avLst/>
            </a:prstTxWarp>
            <a:spAutoFit/>
          </a:bodyPr>
          <a:lstStyle/>
          <a:p>
            <a:r>
              <a:rPr lang="en-US">
                <a:latin typeface="Calibri" charset="0"/>
              </a:rPr>
              <a:t>HIPPO NSF/NCAR GV</a:t>
            </a:r>
          </a:p>
        </p:txBody>
      </p:sp>
      <p:cxnSp>
        <p:nvCxnSpPr>
          <p:cNvPr id="13318" name="Straight Connector 11"/>
          <p:cNvCxnSpPr>
            <a:cxnSpLocks noChangeShapeType="1"/>
            <a:stCxn id="13317" idx="3"/>
          </p:cNvCxnSpPr>
          <p:nvPr/>
        </p:nvCxnSpPr>
        <p:spPr bwMode="auto">
          <a:xfrm>
            <a:off x="3879850" y="2562225"/>
            <a:ext cx="2139950" cy="2085975"/>
          </a:xfrm>
          <a:prstGeom prst="line">
            <a:avLst/>
          </a:prstGeom>
          <a:noFill/>
          <a:ln w="41275">
            <a:solidFill>
              <a:schemeClr val="tx1"/>
            </a:solidFill>
            <a:round/>
            <a:headEnd/>
            <a:tailEnd type="stealth" w="lg" len="lg"/>
          </a:ln>
        </p:spPr>
      </p:cxnSp>
      <p:sp>
        <p:nvSpPr>
          <p:cNvPr id="13319" name="TextBox 13"/>
          <p:cNvSpPr txBox="1">
            <a:spLocks noChangeArrowheads="1"/>
          </p:cNvSpPr>
          <p:nvPr/>
        </p:nvSpPr>
        <p:spPr bwMode="auto">
          <a:xfrm>
            <a:off x="762000" y="4089400"/>
            <a:ext cx="3124200" cy="1016000"/>
          </a:xfrm>
          <a:prstGeom prst="rect">
            <a:avLst/>
          </a:prstGeom>
          <a:noFill/>
          <a:ln w="9525">
            <a:noFill/>
            <a:miter lim="800000"/>
            <a:headEnd/>
            <a:tailEnd/>
          </a:ln>
        </p:spPr>
        <p:txBody>
          <a:bodyPr>
            <a:prstTxWarp prst="textNoShape">
              <a:avLst/>
            </a:prstTxWarp>
            <a:spAutoFit/>
          </a:bodyPr>
          <a:lstStyle/>
          <a:p>
            <a:pPr algn="r"/>
            <a:r>
              <a:rPr lang="en-US">
                <a:latin typeface="Calibri" charset="0"/>
              </a:rPr>
              <a:t>Aura satellite track follows the western side of the GloPac flight.</a:t>
            </a:r>
          </a:p>
        </p:txBody>
      </p:sp>
      <p:sp>
        <p:nvSpPr>
          <p:cNvPr id="13320" name="TextBox 14"/>
          <p:cNvSpPr txBox="1">
            <a:spLocks noChangeArrowheads="1"/>
          </p:cNvSpPr>
          <p:nvPr/>
        </p:nvSpPr>
        <p:spPr bwMode="auto">
          <a:xfrm>
            <a:off x="4038600" y="6381750"/>
            <a:ext cx="1682750" cy="400050"/>
          </a:xfrm>
          <a:prstGeom prst="rect">
            <a:avLst/>
          </a:prstGeom>
          <a:noFill/>
          <a:ln w="9525">
            <a:noFill/>
            <a:miter lim="800000"/>
            <a:headEnd/>
            <a:tailEnd/>
          </a:ln>
        </p:spPr>
        <p:txBody>
          <a:bodyPr wrap="none">
            <a:prstTxWarp prst="textNoShape">
              <a:avLst/>
            </a:prstTxWarp>
            <a:spAutoFit/>
          </a:bodyPr>
          <a:lstStyle/>
          <a:p>
            <a:r>
              <a:rPr lang="en-US">
                <a:solidFill>
                  <a:srgbClr val="FFFFFF"/>
                </a:solidFill>
                <a:latin typeface="Calibri" charset="0"/>
              </a:rPr>
              <a:t>13 April 2010</a:t>
            </a:r>
          </a:p>
        </p:txBody>
      </p:sp>
      <p:sp>
        <p:nvSpPr>
          <p:cNvPr id="13322" name="Title 1"/>
          <p:cNvSpPr txBox="1">
            <a:spLocks/>
          </p:cNvSpPr>
          <p:nvPr/>
        </p:nvSpPr>
        <p:spPr bwMode="auto">
          <a:xfrm>
            <a:off x="-152400" y="152400"/>
            <a:ext cx="4038600" cy="1219200"/>
          </a:xfrm>
          <a:prstGeom prst="rect">
            <a:avLst/>
          </a:prstGeom>
          <a:noFill/>
          <a:ln w="9525">
            <a:noFill/>
            <a:miter lim="800000"/>
            <a:headEnd/>
            <a:tailEnd/>
          </a:ln>
        </p:spPr>
        <p:txBody>
          <a:bodyPr>
            <a:prstTxWarp prst="textNoShape">
              <a:avLst/>
            </a:prstTxWarp>
          </a:bodyPr>
          <a:lstStyle/>
          <a:p>
            <a:pPr algn="r"/>
            <a:r>
              <a:rPr lang="en-US" sz="2400">
                <a:latin typeface="Calibri" charset="0"/>
              </a:rPr>
              <a:t>Global Hawk coordinated flights and satellite validation</a:t>
            </a:r>
          </a:p>
        </p:txBody>
      </p:sp>
      <p:sp>
        <p:nvSpPr>
          <p:cNvPr id="13323" name="TextBox 14"/>
          <p:cNvSpPr txBox="1">
            <a:spLocks noChangeArrowheads="1"/>
          </p:cNvSpPr>
          <p:nvPr/>
        </p:nvSpPr>
        <p:spPr bwMode="auto">
          <a:xfrm>
            <a:off x="4953000" y="5695950"/>
            <a:ext cx="954088" cy="400050"/>
          </a:xfrm>
          <a:prstGeom prst="rect">
            <a:avLst/>
          </a:prstGeom>
          <a:noFill/>
          <a:ln w="9525">
            <a:noFill/>
            <a:miter lim="800000"/>
            <a:headEnd/>
            <a:tailEnd/>
          </a:ln>
        </p:spPr>
        <p:txBody>
          <a:bodyPr wrap="none">
            <a:prstTxWarp prst="textNoShape">
              <a:avLst/>
            </a:prstTxWarp>
            <a:spAutoFit/>
          </a:bodyPr>
          <a:lstStyle/>
          <a:p>
            <a:r>
              <a:rPr lang="en-US">
                <a:solidFill>
                  <a:srgbClr val="FFFFFF"/>
                </a:solidFill>
                <a:latin typeface="Calibri" charset="0"/>
              </a:rPr>
              <a:t>Hawaii</a:t>
            </a:r>
          </a:p>
        </p:txBody>
      </p:sp>
      <p:sp>
        <p:nvSpPr>
          <p:cNvPr id="13324" name="TextBox 14"/>
          <p:cNvSpPr txBox="1">
            <a:spLocks noChangeArrowheads="1"/>
          </p:cNvSpPr>
          <p:nvPr/>
        </p:nvSpPr>
        <p:spPr bwMode="auto">
          <a:xfrm>
            <a:off x="6324600" y="304800"/>
            <a:ext cx="1438275" cy="40005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Calibri" charset="0"/>
              </a:rPr>
              <a:t>Anchorage</a:t>
            </a:r>
          </a:p>
        </p:txBody>
      </p:sp>
      <p:sp>
        <p:nvSpPr>
          <p:cNvPr id="13325" name="TextBox 21"/>
          <p:cNvSpPr txBox="1">
            <a:spLocks noChangeArrowheads="1"/>
          </p:cNvSpPr>
          <p:nvPr/>
        </p:nvSpPr>
        <p:spPr bwMode="auto">
          <a:xfrm>
            <a:off x="762000" y="5232400"/>
            <a:ext cx="3124200" cy="1016000"/>
          </a:xfrm>
          <a:prstGeom prst="rect">
            <a:avLst/>
          </a:prstGeom>
          <a:noFill/>
          <a:ln w="9525">
            <a:noFill/>
            <a:miter lim="800000"/>
            <a:headEnd/>
            <a:tailEnd/>
          </a:ln>
        </p:spPr>
        <p:txBody>
          <a:bodyPr>
            <a:prstTxWarp prst="textNoShape">
              <a:avLst/>
            </a:prstTxWarp>
            <a:spAutoFit/>
          </a:bodyPr>
          <a:lstStyle/>
          <a:p>
            <a:pPr algn="r"/>
            <a:r>
              <a:rPr lang="en-US">
                <a:latin typeface="Calibri" charset="0"/>
              </a:rPr>
              <a:t>Ozone field from Aura Microwave Limb Sounder (MLS).</a:t>
            </a:r>
          </a:p>
        </p:txBody>
      </p:sp>
      <p:sp>
        <p:nvSpPr>
          <p:cNvPr id="13326" name="TextBox 14"/>
          <p:cNvSpPr txBox="1">
            <a:spLocks noChangeArrowheads="1"/>
          </p:cNvSpPr>
          <p:nvPr/>
        </p:nvSpPr>
        <p:spPr bwMode="auto">
          <a:xfrm>
            <a:off x="4343400" y="4648200"/>
            <a:ext cx="896938" cy="400050"/>
          </a:xfrm>
          <a:prstGeom prst="rect">
            <a:avLst/>
          </a:prstGeom>
          <a:noFill/>
          <a:ln w="9525">
            <a:noFill/>
            <a:miter lim="800000"/>
            <a:headEnd/>
            <a:tailEnd/>
          </a:ln>
        </p:spPr>
        <p:txBody>
          <a:bodyPr wrap="none">
            <a:prstTxWarp prst="textNoShape">
              <a:avLst/>
            </a:prstTxWarp>
            <a:spAutoFit/>
          </a:bodyPr>
          <a:lstStyle/>
          <a:p>
            <a:r>
              <a:rPr lang="en-US">
                <a:solidFill>
                  <a:srgbClr val="FFFFFF"/>
                </a:solidFill>
                <a:latin typeface="Calibri" charset="0"/>
              </a:rPr>
              <a:t>70 mb</a:t>
            </a:r>
          </a:p>
        </p:txBody>
      </p:sp>
      <p:pic>
        <p:nvPicPr>
          <p:cNvPr id="13327" name="Picture 4" descr="DSC02720.JPG"/>
          <p:cNvPicPr>
            <a:picLocks noChangeAspect="1"/>
          </p:cNvPicPr>
          <p:nvPr/>
        </p:nvPicPr>
        <p:blipFill>
          <a:blip r:embed="rId3"/>
          <a:srcRect l="13383" t="31528" b="14542"/>
          <a:stretch>
            <a:fillRect/>
          </a:stretch>
        </p:blipFill>
        <p:spPr bwMode="auto">
          <a:xfrm>
            <a:off x="1143000" y="2743200"/>
            <a:ext cx="2555875" cy="895350"/>
          </a:xfrm>
          <a:prstGeom prst="rect">
            <a:avLst/>
          </a:prstGeom>
          <a:noFill/>
          <a:ln w="9525">
            <a:noFill/>
            <a:miter lim="800000"/>
            <a:headEnd/>
            <a:tailEnd/>
          </a:ln>
        </p:spPr>
      </p:pic>
      <p:sp>
        <p:nvSpPr>
          <p:cNvPr id="13328" name="TextBox 17"/>
          <p:cNvSpPr txBox="1">
            <a:spLocks noChangeArrowheads="1"/>
          </p:cNvSpPr>
          <p:nvPr/>
        </p:nvSpPr>
        <p:spPr bwMode="auto">
          <a:xfrm>
            <a:off x="1066800" y="3563938"/>
            <a:ext cx="812800" cy="246062"/>
          </a:xfrm>
          <a:prstGeom prst="rect">
            <a:avLst/>
          </a:prstGeom>
          <a:noFill/>
          <a:ln w="9525">
            <a:noFill/>
            <a:miter lim="800000"/>
            <a:headEnd/>
            <a:tailEnd/>
          </a:ln>
        </p:spPr>
        <p:txBody>
          <a:bodyPr wrap="none">
            <a:prstTxWarp prst="textNoShape">
              <a:avLst/>
            </a:prstTxWarp>
            <a:spAutoFit/>
          </a:bodyPr>
          <a:lstStyle/>
          <a:p>
            <a:r>
              <a:rPr lang="en-US" sz="1000">
                <a:latin typeface="Calibri" charset="0"/>
              </a:rPr>
              <a:t>J. Schwarz</a:t>
            </a:r>
          </a:p>
        </p:txBody>
      </p:sp>
      <p:pic>
        <p:nvPicPr>
          <p:cNvPr id="17" name="Picture 12" descr="GloPac_Logo__final_2010_sm.jpg"/>
          <p:cNvPicPr>
            <a:picLocks noChangeAspect="1"/>
          </p:cNvPicPr>
          <p:nvPr/>
        </p:nvPicPr>
        <p:blipFill>
          <a:blip r:embed="rId4">
            <a:clrChange>
              <a:clrFrom>
                <a:srgbClr val="FFFFFF"/>
              </a:clrFrom>
              <a:clrTo>
                <a:srgbClr val="FFFFFF">
                  <a:alpha val="0"/>
                </a:srgbClr>
              </a:clrTo>
            </a:clrChange>
          </a:blip>
          <a:srcRect t="4491" b="4587"/>
          <a:stretch>
            <a:fillRect/>
          </a:stretch>
        </p:blipFill>
        <p:spPr bwMode="auto">
          <a:xfrm>
            <a:off x="39687" y="939800"/>
            <a:ext cx="1738313" cy="142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MethaneN2O.png"/>
          <p:cNvPicPr>
            <a:picLocks noChangeAspect="1"/>
          </p:cNvPicPr>
          <p:nvPr/>
        </p:nvPicPr>
        <p:blipFill>
          <a:blip r:embed="rId2"/>
          <a:srcRect t="7132"/>
          <a:stretch>
            <a:fillRect/>
          </a:stretch>
        </p:blipFill>
        <p:spPr bwMode="auto">
          <a:xfrm>
            <a:off x="228600" y="3651250"/>
            <a:ext cx="4572000" cy="2894013"/>
          </a:xfrm>
          <a:prstGeom prst="rect">
            <a:avLst/>
          </a:prstGeom>
          <a:noFill/>
          <a:ln w="9525">
            <a:noFill/>
            <a:miter lim="800000"/>
            <a:headEnd/>
            <a:tailEnd/>
          </a:ln>
        </p:spPr>
      </p:pic>
      <p:pic>
        <p:nvPicPr>
          <p:cNvPr id="13315" name="Picture 10" descr="AltLat.png"/>
          <p:cNvPicPr>
            <a:picLocks noChangeAspect="1"/>
          </p:cNvPicPr>
          <p:nvPr/>
        </p:nvPicPr>
        <p:blipFill>
          <a:blip r:embed="rId3"/>
          <a:srcRect/>
          <a:stretch>
            <a:fillRect/>
          </a:stretch>
        </p:blipFill>
        <p:spPr bwMode="auto">
          <a:xfrm>
            <a:off x="2667000" y="762000"/>
            <a:ext cx="3657600" cy="2663825"/>
          </a:xfrm>
          <a:prstGeom prst="rect">
            <a:avLst/>
          </a:prstGeom>
          <a:noFill/>
          <a:ln w="9525">
            <a:noFill/>
            <a:miter lim="800000"/>
            <a:headEnd/>
            <a:tailEnd/>
          </a:ln>
        </p:spPr>
      </p:pic>
      <p:sp>
        <p:nvSpPr>
          <p:cNvPr id="13317" name="TextBox 14"/>
          <p:cNvSpPr txBox="1">
            <a:spLocks noChangeArrowheads="1"/>
          </p:cNvSpPr>
          <p:nvPr/>
        </p:nvSpPr>
        <p:spPr bwMode="auto">
          <a:xfrm>
            <a:off x="4041775" y="1752600"/>
            <a:ext cx="1368425" cy="261938"/>
          </a:xfrm>
          <a:prstGeom prst="rect">
            <a:avLst/>
          </a:prstGeom>
          <a:noFill/>
          <a:ln w="9525">
            <a:noFill/>
            <a:miter lim="800000"/>
            <a:headEnd/>
            <a:tailEnd/>
          </a:ln>
        </p:spPr>
        <p:txBody>
          <a:bodyPr wrap="none">
            <a:prstTxWarp prst="textNoShape">
              <a:avLst/>
            </a:prstTxWarp>
            <a:spAutoFit/>
          </a:bodyPr>
          <a:lstStyle/>
          <a:p>
            <a:r>
              <a:rPr lang="en-US" sz="1100" dirty="0" err="1">
                <a:latin typeface="Calibri" charset="0"/>
              </a:rPr>
              <a:t>Overflight</a:t>
            </a:r>
            <a:r>
              <a:rPr lang="en-US" sz="1100" dirty="0">
                <a:latin typeface="Calibri" charset="0"/>
              </a:rPr>
              <a:t> segment</a:t>
            </a:r>
          </a:p>
        </p:txBody>
      </p:sp>
      <p:sp>
        <p:nvSpPr>
          <p:cNvPr id="13318" name="TextBox 15"/>
          <p:cNvSpPr txBox="1">
            <a:spLocks noChangeArrowheads="1"/>
          </p:cNvSpPr>
          <p:nvPr/>
        </p:nvSpPr>
        <p:spPr bwMode="auto">
          <a:xfrm>
            <a:off x="5749925" y="3352800"/>
            <a:ext cx="2479675"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Overflight segment data only</a:t>
            </a:r>
          </a:p>
        </p:txBody>
      </p:sp>
      <p:sp>
        <p:nvSpPr>
          <p:cNvPr id="13319" name="TextBox 16"/>
          <p:cNvSpPr txBox="1">
            <a:spLocks noChangeArrowheads="1"/>
          </p:cNvSpPr>
          <p:nvPr/>
        </p:nvSpPr>
        <p:spPr bwMode="auto">
          <a:xfrm>
            <a:off x="2133600" y="3352800"/>
            <a:ext cx="784225"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All data</a:t>
            </a:r>
          </a:p>
        </p:txBody>
      </p:sp>
      <p:sp>
        <p:nvSpPr>
          <p:cNvPr id="13320" name="Title 1"/>
          <p:cNvSpPr txBox="1">
            <a:spLocks/>
          </p:cNvSpPr>
          <p:nvPr/>
        </p:nvSpPr>
        <p:spPr bwMode="auto">
          <a:xfrm>
            <a:off x="946150" y="0"/>
            <a:ext cx="7010400" cy="457200"/>
          </a:xfrm>
          <a:prstGeom prst="rect">
            <a:avLst/>
          </a:prstGeom>
          <a:noFill/>
          <a:ln w="9525">
            <a:noFill/>
            <a:miter lim="800000"/>
            <a:headEnd/>
            <a:tailEnd/>
          </a:ln>
        </p:spPr>
        <p:txBody>
          <a:bodyPr>
            <a:prstTxWarp prst="textNoShape">
              <a:avLst/>
            </a:prstTxWarp>
          </a:bodyPr>
          <a:lstStyle/>
          <a:p>
            <a:pPr algn="ctr"/>
            <a:r>
              <a:rPr lang="en-US" sz="2400">
                <a:latin typeface="Calibri" charset="0"/>
              </a:rPr>
              <a:t>Comparison of Global Hawk and NSF/NCAR GV correlations of CH</a:t>
            </a:r>
            <a:r>
              <a:rPr lang="en-US" sz="2400" baseline="-25000">
                <a:latin typeface="Calibri" charset="0"/>
              </a:rPr>
              <a:t>4</a:t>
            </a:r>
            <a:r>
              <a:rPr lang="en-US" sz="2400">
                <a:latin typeface="Calibri" charset="0"/>
              </a:rPr>
              <a:t> with N</a:t>
            </a:r>
            <a:r>
              <a:rPr lang="en-US" sz="2400" baseline="-25000">
                <a:latin typeface="Calibri" charset="0"/>
              </a:rPr>
              <a:t>2</a:t>
            </a:r>
            <a:r>
              <a:rPr lang="en-US" sz="2400">
                <a:latin typeface="Calibri" charset="0"/>
              </a:rPr>
              <a:t>O </a:t>
            </a:r>
          </a:p>
        </p:txBody>
      </p:sp>
      <p:cxnSp>
        <p:nvCxnSpPr>
          <p:cNvPr id="13321" name="Straight Arrow Connector 19"/>
          <p:cNvCxnSpPr>
            <a:cxnSpLocks noChangeShapeType="1"/>
          </p:cNvCxnSpPr>
          <p:nvPr/>
        </p:nvCxnSpPr>
        <p:spPr bwMode="auto">
          <a:xfrm rot="10800000" flipV="1">
            <a:off x="2133600" y="4953000"/>
            <a:ext cx="1447800" cy="685800"/>
          </a:xfrm>
          <a:prstGeom prst="straightConnector1">
            <a:avLst/>
          </a:prstGeom>
          <a:noFill/>
          <a:ln w="22225">
            <a:solidFill>
              <a:srgbClr val="FF0000"/>
            </a:solidFill>
            <a:round/>
            <a:headEnd/>
            <a:tailEnd type="arrow" w="med" len="med"/>
          </a:ln>
        </p:spPr>
      </p:cxnSp>
      <p:sp>
        <p:nvSpPr>
          <p:cNvPr id="13322" name="TextBox 20"/>
          <p:cNvSpPr txBox="1">
            <a:spLocks noChangeArrowheads="1"/>
          </p:cNvSpPr>
          <p:nvPr/>
        </p:nvSpPr>
        <p:spPr bwMode="auto">
          <a:xfrm>
            <a:off x="2514600" y="5443538"/>
            <a:ext cx="1447800" cy="461962"/>
          </a:xfrm>
          <a:prstGeom prst="rect">
            <a:avLst/>
          </a:prstGeom>
          <a:noFill/>
          <a:ln w="9525">
            <a:noFill/>
            <a:miter lim="800000"/>
            <a:headEnd/>
            <a:tailEnd/>
          </a:ln>
        </p:spPr>
        <p:txBody>
          <a:bodyPr>
            <a:prstTxWarp prst="textNoShape">
              <a:avLst/>
            </a:prstTxWarp>
            <a:spAutoFit/>
          </a:bodyPr>
          <a:lstStyle/>
          <a:p>
            <a:r>
              <a:rPr lang="en-US" sz="1200">
                <a:solidFill>
                  <a:srgbClr val="FF0000"/>
                </a:solidFill>
                <a:latin typeface="Calibri" charset="0"/>
              </a:rPr>
              <a:t>Increasing altitude </a:t>
            </a:r>
          </a:p>
          <a:p>
            <a:r>
              <a:rPr lang="en-US" sz="1200">
                <a:solidFill>
                  <a:srgbClr val="FF0000"/>
                </a:solidFill>
                <a:latin typeface="Calibri" charset="0"/>
              </a:rPr>
              <a:t>and age-of-air </a:t>
            </a:r>
          </a:p>
        </p:txBody>
      </p:sp>
      <p:sp>
        <p:nvSpPr>
          <p:cNvPr id="13323" name="Right Brace 21"/>
          <p:cNvSpPr>
            <a:spLocks/>
          </p:cNvSpPr>
          <p:nvPr/>
        </p:nvSpPr>
        <p:spPr bwMode="auto">
          <a:xfrm>
            <a:off x="6108700" y="1828800"/>
            <a:ext cx="63500" cy="196850"/>
          </a:xfrm>
          <a:prstGeom prst="rightBrace">
            <a:avLst>
              <a:gd name="adj1" fmla="val 8338"/>
              <a:gd name="adj2" fmla="val 50000"/>
            </a:avLst>
          </a:prstGeom>
          <a:noFill/>
          <a:ln w="19050">
            <a:solidFill>
              <a:schemeClr val="tx1"/>
            </a:solidFill>
            <a:round/>
            <a:headEnd/>
            <a:tailEnd/>
          </a:ln>
        </p:spPr>
        <p:txBody>
          <a:bodyPr>
            <a:prstTxWarp prst="textNoShape">
              <a:avLst/>
            </a:prstTxWarp>
          </a:bodyPr>
          <a:lstStyle/>
          <a:p>
            <a:endParaRPr lang="en-US">
              <a:latin typeface="Calibri" charset="0"/>
            </a:endParaRPr>
          </a:p>
        </p:txBody>
      </p:sp>
      <p:sp>
        <p:nvSpPr>
          <p:cNvPr id="13324" name="TextBox 22"/>
          <p:cNvSpPr txBox="1">
            <a:spLocks noChangeArrowheads="1"/>
          </p:cNvSpPr>
          <p:nvPr/>
        </p:nvSpPr>
        <p:spPr bwMode="auto">
          <a:xfrm>
            <a:off x="6127750" y="1768475"/>
            <a:ext cx="1644650"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Tropopause range</a:t>
            </a:r>
          </a:p>
        </p:txBody>
      </p:sp>
      <p:pic>
        <p:nvPicPr>
          <p:cNvPr id="13325" name="Picture 23" descr="MethaneN2OOverflight.png"/>
          <p:cNvPicPr>
            <a:picLocks noChangeAspect="1"/>
          </p:cNvPicPr>
          <p:nvPr/>
        </p:nvPicPr>
        <p:blipFill>
          <a:blip r:embed="rId4"/>
          <a:srcRect t="6725"/>
          <a:stretch>
            <a:fillRect/>
          </a:stretch>
        </p:blipFill>
        <p:spPr bwMode="auto">
          <a:xfrm>
            <a:off x="4495800" y="3646488"/>
            <a:ext cx="4572000" cy="2906712"/>
          </a:xfrm>
          <a:prstGeom prst="rect">
            <a:avLst/>
          </a:prstGeom>
          <a:noFill/>
          <a:ln w="9525">
            <a:noFill/>
            <a:miter lim="800000"/>
            <a:headEnd/>
            <a:tailEnd/>
          </a:ln>
        </p:spPr>
      </p:pic>
      <p:sp>
        <p:nvSpPr>
          <p:cNvPr id="13326" name="TextBox 26"/>
          <p:cNvSpPr txBox="1">
            <a:spLocks noChangeArrowheads="1"/>
          </p:cNvSpPr>
          <p:nvPr/>
        </p:nvSpPr>
        <p:spPr bwMode="auto">
          <a:xfrm>
            <a:off x="0" y="6580188"/>
            <a:ext cx="4800600" cy="277812"/>
          </a:xfrm>
          <a:prstGeom prst="rect">
            <a:avLst/>
          </a:prstGeom>
          <a:noFill/>
          <a:ln w="9525">
            <a:noFill/>
            <a:miter lim="800000"/>
            <a:headEnd/>
            <a:tailEnd/>
          </a:ln>
        </p:spPr>
        <p:txBody>
          <a:bodyPr>
            <a:prstTxWarp prst="textNoShape">
              <a:avLst/>
            </a:prstTxWarp>
            <a:spAutoFit/>
          </a:bodyPr>
          <a:lstStyle/>
          <a:p>
            <a:r>
              <a:rPr lang="en-US" sz="1200">
                <a:latin typeface="Calibri" charset="0"/>
              </a:rPr>
              <a:t>Preliminary data: QCLS, Wofsy et al.; UCATS, Hintsa et al. </a:t>
            </a:r>
          </a:p>
        </p:txBody>
      </p:sp>
      <p:sp>
        <p:nvSpPr>
          <p:cNvPr id="13327" name="TextBox 27"/>
          <p:cNvSpPr txBox="1">
            <a:spLocks noChangeArrowheads="1"/>
          </p:cNvSpPr>
          <p:nvPr/>
        </p:nvSpPr>
        <p:spPr bwMode="auto">
          <a:xfrm>
            <a:off x="152400" y="1512888"/>
            <a:ext cx="2438400" cy="831850"/>
          </a:xfrm>
          <a:prstGeom prst="rect">
            <a:avLst/>
          </a:prstGeom>
          <a:noFill/>
          <a:ln w="9525">
            <a:noFill/>
            <a:miter lim="800000"/>
            <a:headEnd/>
            <a:tailEnd/>
          </a:ln>
        </p:spPr>
        <p:txBody>
          <a:bodyPr>
            <a:prstTxWarp prst="textNoShape">
              <a:avLst/>
            </a:prstTxWarp>
            <a:spAutoFit/>
          </a:bodyPr>
          <a:lstStyle/>
          <a:p>
            <a:pPr algn="r"/>
            <a:r>
              <a:rPr lang="en-US" sz="1600">
                <a:latin typeface="Calibri" charset="0"/>
              </a:rPr>
              <a:t>Coordinated flights allow unique sampling of tracer space in UT/LS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PPO3_and_AIRS_Water Vapor_HI-AK.png"/>
          <p:cNvPicPr>
            <a:picLocks noChangeAspect="1"/>
          </p:cNvPicPr>
          <p:nvPr/>
        </p:nvPicPr>
        <p:blipFill>
          <a:blip r:embed="rId2"/>
          <a:srcRect b="1172"/>
          <a:stretch>
            <a:fillRect/>
          </a:stretch>
        </p:blipFill>
        <p:spPr>
          <a:xfrm>
            <a:off x="228600" y="3002603"/>
            <a:ext cx="4882492" cy="3855397"/>
          </a:xfrm>
          <a:prstGeom prst="rect">
            <a:avLst/>
          </a:prstGeom>
        </p:spPr>
      </p:pic>
      <p:pic>
        <p:nvPicPr>
          <p:cNvPr id="3" name="Picture 2" descr="gpach2o.png"/>
          <p:cNvPicPr>
            <a:picLocks noChangeAspect="1"/>
          </p:cNvPicPr>
          <p:nvPr/>
        </p:nvPicPr>
        <p:blipFill>
          <a:blip r:embed="rId3"/>
          <a:srcRect b="4000"/>
          <a:stretch>
            <a:fillRect/>
          </a:stretch>
        </p:blipFill>
        <p:spPr>
          <a:xfrm>
            <a:off x="371449" y="0"/>
            <a:ext cx="5343551" cy="3017520"/>
          </a:xfrm>
          <a:prstGeom prst="rect">
            <a:avLst/>
          </a:prstGeom>
        </p:spPr>
      </p:pic>
      <p:pic>
        <p:nvPicPr>
          <p:cNvPr id="4" name="Picture 3" descr="gpach2o.png"/>
          <p:cNvPicPr>
            <a:picLocks noChangeAspect="1"/>
          </p:cNvPicPr>
          <p:nvPr/>
        </p:nvPicPr>
        <p:blipFill>
          <a:blip r:embed="rId3"/>
          <a:srcRect l="51183" t="7601" r="18826" b="54007"/>
          <a:stretch>
            <a:fillRect/>
          </a:stretch>
        </p:blipFill>
        <p:spPr>
          <a:xfrm>
            <a:off x="5638800" y="389891"/>
            <a:ext cx="3428843" cy="2581909"/>
          </a:xfrm>
          <a:prstGeom prst="rect">
            <a:avLst/>
          </a:prstGeom>
        </p:spPr>
      </p:pic>
      <p:pic>
        <p:nvPicPr>
          <p:cNvPr id="5" name="Picture 4" descr="MLSDaily430KH2OMapGH2010d103.png"/>
          <p:cNvPicPr>
            <a:picLocks noChangeAspect="1"/>
          </p:cNvPicPr>
          <p:nvPr/>
        </p:nvPicPr>
        <p:blipFill>
          <a:blip r:embed="rId4"/>
          <a:srcRect l="3677" t="44511" r="21448" b="7103"/>
          <a:stretch>
            <a:fillRect/>
          </a:stretch>
        </p:blipFill>
        <p:spPr>
          <a:xfrm>
            <a:off x="5416402" y="3550920"/>
            <a:ext cx="3498998" cy="2926080"/>
          </a:xfrm>
          <a:prstGeom prst="rect">
            <a:avLst/>
          </a:prstGeom>
        </p:spPr>
      </p:pic>
      <p:sp>
        <p:nvSpPr>
          <p:cNvPr id="6" name="TextBox 5"/>
          <p:cNvSpPr txBox="1"/>
          <p:nvPr/>
        </p:nvSpPr>
        <p:spPr>
          <a:xfrm>
            <a:off x="914400" y="316468"/>
            <a:ext cx="1676400" cy="369332"/>
          </a:xfrm>
          <a:prstGeom prst="rect">
            <a:avLst/>
          </a:prstGeom>
          <a:noFill/>
        </p:spPr>
        <p:txBody>
          <a:bodyPr wrap="square" rtlCol="0">
            <a:spAutoFit/>
          </a:bodyPr>
          <a:lstStyle/>
          <a:p>
            <a:r>
              <a:rPr lang="en-US" dirty="0" smtClean="0"/>
              <a:t>MLS water</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PPO3_and_AIRS_Ozone_HI-AK.png"/>
          <p:cNvPicPr>
            <a:picLocks noChangeAspect="1"/>
          </p:cNvPicPr>
          <p:nvPr/>
        </p:nvPicPr>
        <p:blipFill>
          <a:blip r:embed="rId2"/>
          <a:srcRect b="1179"/>
          <a:stretch>
            <a:fillRect/>
          </a:stretch>
        </p:blipFill>
        <p:spPr>
          <a:xfrm>
            <a:off x="-14829" y="3026985"/>
            <a:ext cx="4967829" cy="3831015"/>
          </a:xfrm>
          <a:prstGeom prst="rect">
            <a:avLst/>
          </a:prstGeom>
        </p:spPr>
      </p:pic>
      <p:pic>
        <p:nvPicPr>
          <p:cNvPr id="4" name="Picture 3" descr="o3compare.png"/>
          <p:cNvPicPr>
            <a:picLocks noChangeAspect="1"/>
          </p:cNvPicPr>
          <p:nvPr/>
        </p:nvPicPr>
        <p:blipFill>
          <a:blip r:embed="rId3"/>
          <a:srcRect b="4000"/>
          <a:stretch>
            <a:fillRect/>
          </a:stretch>
        </p:blipFill>
        <p:spPr>
          <a:xfrm>
            <a:off x="1" y="0"/>
            <a:ext cx="5392141" cy="3044952"/>
          </a:xfrm>
          <a:prstGeom prst="rect">
            <a:avLst/>
          </a:prstGeom>
        </p:spPr>
      </p:pic>
      <p:pic>
        <p:nvPicPr>
          <p:cNvPr id="5" name="Picture 4" descr="o3compare.png"/>
          <p:cNvPicPr>
            <a:picLocks noChangeAspect="1"/>
          </p:cNvPicPr>
          <p:nvPr/>
        </p:nvPicPr>
        <p:blipFill>
          <a:blip r:embed="rId3"/>
          <a:srcRect l="51183" t="7801" r="18826" b="54007"/>
          <a:stretch>
            <a:fillRect/>
          </a:stretch>
        </p:blipFill>
        <p:spPr>
          <a:xfrm>
            <a:off x="5329465" y="152400"/>
            <a:ext cx="3662135" cy="2743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7467600" cy="477054"/>
          </a:xfrm>
          <a:prstGeom prst="rect">
            <a:avLst/>
          </a:prstGeom>
          <a:noFill/>
        </p:spPr>
        <p:txBody>
          <a:bodyPr wrap="square" rtlCol="0">
            <a:spAutoFit/>
          </a:bodyPr>
          <a:lstStyle/>
          <a:p>
            <a:r>
              <a:rPr lang="en-US" sz="2500" dirty="0" smtClean="0"/>
              <a:t>What could be possible with these two platforms?</a:t>
            </a:r>
            <a:endParaRPr lang="en-US" sz="2500" dirty="0"/>
          </a:p>
        </p:txBody>
      </p:sp>
      <p:pic>
        <p:nvPicPr>
          <p:cNvPr id="3" name="Picture 10" descr="AltLat.png"/>
          <p:cNvPicPr>
            <a:picLocks noChangeAspect="1"/>
          </p:cNvPicPr>
          <p:nvPr/>
        </p:nvPicPr>
        <p:blipFill>
          <a:blip r:embed="rId2"/>
          <a:srcRect/>
          <a:stretch>
            <a:fillRect/>
          </a:stretch>
        </p:blipFill>
        <p:spPr bwMode="auto">
          <a:xfrm>
            <a:off x="2667000" y="990600"/>
            <a:ext cx="3657600" cy="2663825"/>
          </a:xfrm>
          <a:prstGeom prst="rect">
            <a:avLst/>
          </a:prstGeom>
          <a:noFill/>
          <a:ln w="9525">
            <a:noFill/>
            <a:miter lim="800000"/>
            <a:headEnd/>
            <a:tailEnd/>
          </a:ln>
        </p:spPr>
      </p:pic>
      <p:sp>
        <p:nvSpPr>
          <p:cNvPr id="4" name="TextBox 22"/>
          <p:cNvSpPr txBox="1">
            <a:spLocks noChangeArrowheads="1"/>
          </p:cNvSpPr>
          <p:nvPr/>
        </p:nvSpPr>
        <p:spPr bwMode="auto">
          <a:xfrm>
            <a:off x="6127750" y="1997075"/>
            <a:ext cx="1644650"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Tropopause range</a:t>
            </a:r>
          </a:p>
        </p:txBody>
      </p:sp>
      <p:sp>
        <p:nvSpPr>
          <p:cNvPr id="5" name="TextBox 27"/>
          <p:cNvSpPr txBox="1">
            <a:spLocks noChangeArrowheads="1"/>
          </p:cNvSpPr>
          <p:nvPr/>
        </p:nvSpPr>
        <p:spPr bwMode="auto">
          <a:xfrm>
            <a:off x="152400" y="1741488"/>
            <a:ext cx="2438400" cy="831850"/>
          </a:xfrm>
          <a:prstGeom prst="rect">
            <a:avLst/>
          </a:prstGeom>
          <a:noFill/>
          <a:ln w="9525">
            <a:noFill/>
            <a:miter lim="800000"/>
            <a:headEnd/>
            <a:tailEnd/>
          </a:ln>
        </p:spPr>
        <p:txBody>
          <a:bodyPr>
            <a:prstTxWarp prst="textNoShape">
              <a:avLst/>
            </a:prstTxWarp>
            <a:spAutoFit/>
          </a:bodyPr>
          <a:lstStyle/>
          <a:p>
            <a:pPr algn="r"/>
            <a:r>
              <a:rPr lang="en-US" sz="1600">
                <a:latin typeface="Calibri" charset="0"/>
              </a:rPr>
              <a:t>Coordinated flights allow unique sampling of tracer space in UT/LS </a:t>
            </a:r>
          </a:p>
        </p:txBody>
      </p:sp>
      <p:sp>
        <p:nvSpPr>
          <p:cNvPr id="6" name="TextBox 5"/>
          <p:cNvSpPr txBox="1"/>
          <p:nvPr/>
        </p:nvSpPr>
        <p:spPr>
          <a:xfrm>
            <a:off x="762000" y="3810000"/>
            <a:ext cx="7772400" cy="2031325"/>
          </a:xfrm>
          <a:prstGeom prst="rect">
            <a:avLst/>
          </a:prstGeom>
          <a:noFill/>
        </p:spPr>
        <p:txBody>
          <a:bodyPr wrap="square" rtlCol="0">
            <a:spAutoFit/>
          </a:bodyPr>
          <a:lstStyle/>
          <a:p>
            <a:r>
              <a:rPr lang="en-US" dirty="0" smtClean="0"/>
              <a:t>If appropriately coordinated, between the two platforms can get vertical profiles through the UTLS at all latitudes, then would be able to apply satellite weighting functions.</a:t>
            </a:r>
          </a:p>
          <a:p>
            <a:endParaRPr lang="en-US" dirty="0" smtClean="0"/>
          </a:p>
          <a:p>
            <a:r>
              <a:rPr lang="en-US" dirty="0" smtClean="0"/>
              <a:t>With the G-Hawk based in California with a 30 hour duration, and the G-V flying between multiple bases, it would be possible to cover a large portion of the NH Pacific.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229600" cy="3693319"/>
          </a:xfrm>
          <a:prstGeom prst="rect">
            <a:avLst/>
          </a:prstGeom>
          <a:noFill/>
        </p:spPr>
        <p:txBody>
          <a:bodyPr wrap="square" rtlCol="0">
            <a:spAutoFit/>
          </a:bodyPr>
          <a:lstStyle/>
          <a:p>
            <a:r>
              <a:rPr lang="en-US" dirty="0" smtClean="0"/>
              <a:t>Final Notes:</a:t>
            </a:r>
          </a:p>
          <a:p>
            <a:endParaRPr lang="en-US" dirty="0" smtClean="0"/>
          </a:p>
          <a:p>
            <a:r>
              <a:rPr lang="en-US" dirty="0" smtClean="0"/>
              <a:t>	HIPPO provides fine resolution data covering the latitudinal extent of the Pacific for a number of species.  There are approximately 140 profiles per deployment, with 3 deployments completed, and 2 more planned.</a:t>
            </a:r>
          </a:p>
          <a:p>
            <a:endParaRPr lang="en-US" dirty="0" smtClean="0"/>
          </a:p>
          <a:p>
            <a:r>
              <a:rPr lang="en-US" dirty="0" smtClean="0"/>
              <a:t>	HIPPO 1 data is finalized, should be publically available soon. </a:t>
            </a:r>
          </a:p>
          <a:p>
            <a:endParaRPr lang="en-US" dirty="0" smtClean="0"/>
          </a:p>
          <a:p>
            <a:r>
              <a:rPr lang="en-US" dirty="0" smtClean="0"/>
              <a:t>	An initial publication (</a:t>
            </a:r>
            <a:r>
              <a:rPr lang="en-US" dirty="0" err="1" smtClean="0"/>
              <a:t>Wofsy</a:t>
            </a:r>
            <a:r>
              <a:rPr lang="en-US" dirty="0" smtClean="0"/>
              <a:t> et al.) will appear in the near future (Royal Society proceedings)</a:t>
            </a:r>
          </a:p>
          <a:p>
            <a:r>
              <a:rPr lang="en-US" dirty="0" smtClean="0"/>
              <a:t>	</a:t>
            </a:r>
          </a:p>
          <a:p>
            <a:r>
              <a:rPr lang="en-US" dirty="0" smtClean="0"/>
              <a:t>	Official data archive will be at the CDIAC (</a:t>
            </a:r>
            <a:r>
              <a:rPr lang="en-US" dirty="0" err="1" smtClean="0"/>
              <a:t>ornl.gov</a:t>
            </a:r>
            <a:r>
              <a:rPr lang="en-US" dirty="0" smtClean="0"/>
              <a:t>); data is currently at an NCAR mission data catalog site.</a:t>
            </a:r>
            <a:endParaRPr lang="en-US" dirty="0"/>
          </a:p>
        </p:txBody>
      </p:sp>
      <p:pic>
        <p:nvPicPr>
          <p:cNvPr id="3" name="Picture 2" descr="test.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5291670"/>
            <a:ext cx="9144000" cy="15663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800" dirty="0" smtClean="0"/>
              <a:t>AIRS-HIPPO Comparison Method</a:t>
            </a:r>
            <a:endParaRPr lang="en-US" sz="2800" dirty="0"/>
          </a:p>
        </p:txBody>
      </p:sp>
      <p:pic>
        <p:nvPicPr>
          <p:cNvPr id="4" name="Picture 3" descr="AIRS_CO_trapezoids.png"/>
          <p:cNvPicPr>
            <a:picLocks noChangeAspect="1"/>
          </p:cNvPicPr>
          <p:nvPr/>
        </p:nvPicPr>
        <p:blipFill>
          <a:blip r:embed="rId3"/>
          <a:stretch>
            <a:fillRect/>
          </a:stretch>
        </p:blipFill>
        <p:spPr>
          <a:xfrm>
            <a:off x="152400" y="626093"/>
            <a:ext cx="4157116" cy="3439763"/>
          </a:xfrm>
          <a:prstGeom prst="rect">
            <a:avLst/>
          </a:prstGeom>
        </p:spPr>
      </p:pic>
      <p:sp>
        <p:nvSpPr>
          <p:cNvPr id="5" name="TextBox 4"/>
          <p:cNvSpPr txBox="1"/>
          <p:nvPr/>
        </p:nvSpPr>
        <p:spPr>
          <a:xfrm>
            <a:off x="457200" y="4114800"/>
            <a:ext cx="8229600" cy="2662267"/>
          </a:xfrm>
          <a:prstGeom prst="rect">
            <a:avLst/>
          </a:prstGeom>
          <a:noFill/>
        </p:spPr>
        <p:txBody>
          <a:bodyPr wrap="square" rtlCol="0">
            <a:spAutoFit/>
          </a:bodyPr>
          <a:lstStyle/>
          <a:p>
            <a:pPr>
              <a:buFontTx/>
              <a:buChar char="-"/>
            </a:pPr>
            <a:r>
              <a:rPr lang="en-US" dirty="0" smtClean="0"/>
              <a:t> </a:t>
            </a:r>
            <a:r>
              <a:rPr lang="en-US" sz="1600" dirty="0" smtClean="0"/>
              <a:t>Identify nearest AIRS profiles to HIPPO flight tracks (≈2500 for 3 missions).</a:t>
            </a:r>
          </a:p>
          <a:p>
            <a:pPr>
              <a:spcBef>
                <a:spcPts val="400"/>
              </a:spcBef>
              <a:buFontTx/>
              <a:buChar char="-"/>
            </a:pPr>
            <a:r>
              <a:rPr lang="en-US" sz="1600" dirty="0" smtClean="0"/>
              <a:t> For each AIRS profile find HIPPO measurements within 50 km and 6 hours.</a:t>
            </a:r>
          </a:p>
          <a:p>
            <a:pPr>
              <a:spcBef>
                <a:spcPts val="400"/>
              </a:spcBef>
              <a:buFontTx/>
              <a:buChar char="-"/>
            </a:pPr>
            <a:r>
              <a:rPr lang="en-US" sz="1600" dirty="0" smtClean="0"/>
              <a:t> For AIRS layer quantities we divide the layer into 10-20 finer layers and the layer difference is: </a:t>
            </a:r>
          </a:p>
          <a:p>
            <a:pPr>
              <a:spcBef>
                <a:spcPts val="400"/>
              </a:spcBef>
              <a:buFontTx/>
              <a:buChar char="-"/>
            </a:pPr>
            <a:endParaRPr lang="en-US" sz="1600" dirty="0" smtClean="0"/>
          </a:p>
          <a:p>
            <a:pPr>
              <a:spcBef>
                <a:spcPts val="400"/>
              </a:spcBef>
            </a:pPr>
            <a:r>
              <a:rPr lang="en-US" sz="1600" dirty="0" smtClean="0"/>
              <a:t>  where </a:t>
            </a:r>
            <a:r>
              <a:rPr lang="en-US" sz="1600" i="1" dirty="0" err="1" smtClean="0">
                <a:latin typeface="Times New Roman"/>
                <a:cs typeface="Times New Roman"/>
              </a:rPr>
              <a:t>z</a:t>
            </a:r>
            <a:r>
              <a:rPr lang="en-US" sz="1600" dirty="0" smtClean="0"/>
              <a:t> is the fine layer where HIPPO data is available and </a:t>
            </a:r>
            <a:r>
              <a:rPr lang="en-US" sz="1600" dirty="0" smtClean="0">
                <a:latin typeface="Times New Roman"/>
                <a:cs typeface="Times New Roman"/>
              </a:rPr>
              <a:t>W</a:t>
            </a:r>
            <a:r>
              <a:rPr lang="en-US" sz="1600" dirty="0" smtClean="0"/>
              <a:t> is the layer weighting function.</a:t>
            </a:r>
          </a:p>
          <a:p>
            <a:pPr>
              <a:spcBef>
                <a:spcPts val="400"/>
              </a:spcBef>
            </a:pPr>
            <a:endParaRPr lang="en-US" sz="100" dirty="0" smtClean="0"/>
          </a:p>
          <a:p>
            <a:pPr>
              <a:spcBef>
                <a:spcPts val="400"/>
              </a:spcBef>
            </a:pPr>
            <a:r>
              <a:rPr lang="en-US" sz="1600" dirty="0" smtClean="0"/>
              <a:t>For CO</a:t>
            </a:r>
            <a:r>
              <a:rPr lang="en-US" sz="1600" baseline="-25000" dirty="0" smtClean="0"/>
              <a:t>2</a:t>
            </a:r>
            <a:r>
              <a:rPr lang="en-US" sz="1600" dirty="0" smtClean="0"/>
              <a:t>, we simply took a 2-8 km profile average, and found the AIRS profile closest in space on a given flight day.</a:t>
            </a:r>
            <a:endParaRPr lang="en-US" sz="1600" dirty="0"/>
          </a:p>
        </p:txBody>
      </p:sp>
      <p:pic>
        <p:nvPicPr>
          <p:cNvPr id="6" name="Picture 5" descr="HIPPO3_vs_AIRS_CO_Example.png"/>
          <p:cNvPicPr>
            <a:picLocks noChangeAspect="1"/>
          </p:cNvPicPr>
          <p:nvPr/>
        </p:nvPicPr>
        <p:blipFill>
          <a:blip r:embed="rId4"/>
          <a:stretch>
            <a:fillRect/>
          </a:stretch>
        </p:blipFill>
        <p:spPr>
          <a:xfrm>
            <a:off x="4648200" y="609600"/>
            <a:ext cx="4299976" cy="3452017"/>
          </a:xfrm>
          <a:prstGeom prst="rect">
            <a:avLst/>
          </a:prstGeom>
        </p:spPr>
      </p:pic>
      <p:cxnSp>
        <p:nvCxnSpPr>
          <p:cNvPr id="8" name="Straight Connector 7"/>
          <p:cNvCxnSpPr/>
          <p:nvPr/>
        </p:nvCxnSpPr>
        <p:spPr>
          <a:xfrm rot="10800000" flipV="1">
            <a:off x="2209800" y="2819398"/>
            <a:ext cx="4953000" cy="1"/>
          </a:xfrm>
          <a:prstGeom prst="line">
            <a:avLst/>
          </a:prstGeom>
          <a:ln w="190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a:off x="2209800" y="2011009"/>
            <a:ext cx="4191000" cy="1588"/>
          </a:xfrm>
          <a:prstGeom prst="line">
            <a:avLst/>
          </a:prstGeom>
          <a:ln w="190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597700" y="1138018"/>
            <a:ext cx="280402" cy="2861537"/>
          </a:xfrm>
          <a:prstGeom prst="rect">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393376" y="1439553"/>
            <a:ext cx="838200" cy="1384995"/>
          </a:xfrm>
          <a:prstGeom prst="rect">
            <a:avLst/>
          </a:prstGeom>
          <a:noFill/>
        </p:spPr>
        <p:txBody>
          <a:bodyPr wrap="square" rtlCol="0">
            <a:spAutoFit/>
          </a:bodyPr>
          <a:lstStyle/>
          <a:p>
            <a:r>
              <a:rPr lang="en-US" sz="1200" dirty="0" smtClean="0"/>
              <a:t>HIPPO data within 50 km of example AIRS profile</a:t>
            </a:r>
            <a:endParaRPr lang="en-US" sz="1200" dirty="0"/>
          </a:p>
        </p:txBody>
      </p:sp>
      <p:cxnSp>
        <p:nvCxnSpPr>
          <p:cNvPr id="29" name="Curved Connector 28"/>
          <p:cNvCxnSpPr/>
          <p:nvPr/>
        </p:nvCxnSpPr>
        <p:spPr>
          <a:xfrm rot="10800000" flipV="1">
            <a:off x="7010400" y="2438400"/>
            <a:ext cx="382976" cy="38100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nvGraphicFramePr>
        <p:xfrm>
          <a:off x="2438400" y="5105400"/>
          <a:ext cx="3630613" cy="520700"/>
        </p:xfrm>
        <a:graphic>
          <a:graphicData uri="http://schemas.openxmlformats.org/presentationml/2006/ole">
            <p:oleObj spid="_x0000_s37890" name="Equation" r:id="rId5" imgW="3098800" imgH="444500" progId="Equation.3">
              <p:embed/>
            </p:oleObj>
          </a:graphicData>
        </a:graphic>
      </p:graphicFrame>
      <p:sp>
        <p:nvSpPr>
          <p:cNvPr id="33" name="TextBox 32"/>
          <p:cNvSpPr txBox="1"/>
          <p:nvPr/>
        </p:nvSpPr>
        <p:spPr>
          <a:xfrm>
            <a:off x="2667000" y="1106269"/>
            <a:ext cx="1496080" cy="646331"/>
          </a:xfrm>
          <a:prstGeom prst="rect">
            <a:avLst/>
          </a:prstGeom>
          <a:noFill/>
        </p:spPr>
        <p:txBody>
          <a:bodyPr wrap="square" rtlCol="0">
            <a:spAutoFit/>
          </a:bodyPr>
          <a:lstStyle/>
          <a:p>
            <a:r>
              <a:rPr lang="en-US" sz="1200" dirty="0" smtClean="0"/>
              <a:t>Small circles represent fine layers in example trapezoid</a:t>
            </a:r>
            <a:endParaRPr lang="en-US" sz="1200" dirty="0"/>
          </a:p>
        </p:txBody>
      </p:sp>
      <p:cxnSp>
        <p:nvCxnSpPr>
          <p:cNvPr id="35" name="Straight Arrow Connector 34"/>
          <p:cNvCxnSpPr>
            <a:stCxn id="33" idx="2"/>
          </p:cNvCxnSpPr>
          <p:nvPr/>
        </p:nvCxnSpPr>
        <p:spPr>
          <a:xfrm rot="5400000">
            <a:off x="3121672" y="1748342"/>
            <a:ext cx="289110" cy="297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sz="2800" dirty="0" smtClean="0"/>
              <a:t>Southern Hemisphere CO during HIPPO3 (April 3-10, 2010)</a:t>
            </a:r>
            <a:endParaRPr lang="en-US" sz="2800" dirty="0"/>
          </a:p>
        </p:txBody>
      </p:sp>
      <p:pic>
        <p:nvPicPr>
          <p:cNvPr id="4" name="Picture 3" descr="HIPPO3_vs_AIRS_CO_SH.png"/>
          <p:cNvPicPr>
            <a:picLocks noChangeAspect="1"/>
          </p:cNvPicPr>
          <p:nvPr/>
        </p:nvPicPr>
        <p:blipFill>
          <a:blip r:embed="rId2"/>
          <a:stretch>
            <a:fillRect/>
          </a:stretch>
        </p:blipFill>
        <p:spPr>
          <a:xfrm>
            <a:off x="2121610" y="1676400"/>
            <a:ext cx="4900779" cy="38462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57200"/>
            <a:ext cx="7924800" cy="1477328"/>
          </a:xfrm>
          <a:prstGeom prst="rect">
            <a:avLst/>
          </a:prstGeom>
          <a:noFill/>
        </p:spPr>
        <p:txBody>
          <a:bodyPr wrap="square" rtlCol="0">
            <a:spAutoFit/>
          </a:bodyPr>
          <a:lstStyle/>
          <a:p>
            <a:r>
              <a:rPr lang="en-US" dirty="0" smtClean="0"/>
              <a:t>The HIPPO data set is intended to provide critical tests of global models of atmospheric gases and aerosols, helping to distinguish errors associated with sources and sinks from those due to simulated transport, model structure, etc. </a:t>
            </a:r>
          </a:p>
          <a:p>
            <a:endParaRPr lang="en-US" dirty="0"/>
          </a:p>
        </p:txBody>
      </p:sp>
      <p:pic>
        <p:nvPicPr>
          <p:cNvPr id="15362" name="Picture 2" descr="report.photo.200901131130.album.image2.jpg"/>
          <p:cNvPicPr>
            <a:picLocks noChangeAspect="1"/>
          </p:cNvPicPr>
          <p:nvPr/>
        </p:nvPicPr>
        <p:blipFill>
          <a:blip r:embed="rId2"/>
          <a:srcRect/>
          <a:stretch>
            <a:fillRect/>
          </a:stretch>
        </p:blipFill>
        <p:spPr bwMode="auto">
          <a:xfrm>
            <a:off x="152400" y="2362200"/>
            <a:ext cx="5506476" cy="3657600"/>
          </a:xfrm>
          <a:prstGeom prst="rect">
            <a:avLst/>
          </a:prstGeom>
          <a:noFill/>
          <a:ln w="9525">
            <a:noFill/>
            <a:miter lim="800000"/>
            <a:headEnd/>
            <a:tailEnd/>
          </a:ln>
        </p:spPr>
      </p:pic>
      <p:sp>
        <p:nvSpPr>
          <p:cNvPr id="6" name="TextBox 5"/>
          <p:cNvSpPr txBox="1"/>
          <p:nvPr/>
        </p:nvSpPr>
        <p:spPr>
          <a:xfrm>
            <a:off x="5867400" y="2990671"/>
            <a:ext cx="3276600" cy="1200329"/>
          </a:xfrm>
          <a:prstGeom prst="rect">
            <a:avLst/>
          </a:prstGeom>
          <a:noFill/>
        </p:spPr>
        <p:txBody>
          <a:bodyPr wrap="square" rtlCol="0">
            <a:spAutoFit/>
          </a:bodyPr>
          <a:lstStyle/>
          <a:p>
            <a:r>
              <a:rPr lang="en-US" dirty="0" smtClean="0"/>
              <a:t>The NCAR Gulfstream V has a ceiling of ~ 51kFt,</a:t>
            </a:r>
          </a:p>
          <a:p>
            <a:r>
              <a:rPr lang="en-US" dirty="0" smtClean="0"/>
              <a:t>a range of 7000 miles.</a:t>
            </a:r>
          </a:p>
          <a:p>
            <a:r>
              <a:rPr lang="en-US" dirty="0" smtClean="0"/>
              <a:t>payload capacity of 5600 lbs</a:t>
            </a:r>
          </a:p>
        </p:txBody>
      </p:sp>
      <p:sp>
        <p:nvSpPr>
          <p:cNvPr id="7" name="TextBox 6"/>
          <p:cNvSpPr txBox="1"/>
          <p:nvPr/>
        </p:nvSpPr>
        <p:spPr>
          <a:xfrm>
            <a:off x="838200" y="6248400"/>
            <a:ext cx="4191000" cy="369332"/>
          </a:xfrm>
          <a:prstGeom prst="rect">
            <a:avLst/>
          </a:prstGeom>
          <a:noFill/>
        </p:spPr>
        <p:txBody>
          <a:bodyPr wrap="square" rtlCol="0">
            <a:spAutoFit/>
          </a:bodyPr>
          <a:lstStyle/>
          <a:p>
            <a:r>
              <a:rPr lang="en-US" dirty="0" smtClean="0"/>
              <a:t>At PANC during HIPPO I, Jan 2009</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nvSpPr>
        <p:spPr bwMode="auto">
          <a:xfrm>
            <a:off x="368300" y="17463"/>
            <a:ext cx="8407400" cy="836612"/>
          </a:xfrm>
          <a:prstGeom prst="rect">
            <a:avLst/>
          </a:prstGeom>
          <a:solidFill>
            <a:srgbClr val="EAEAEA"/>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FF"/>
                </a:solidFill>
                <a:effectLst/>
                <a:latin typeface="Calibri" charset="0"/>
              </a:rPr>
              <a:t>HIPPO Instrumentation</a:t>
            </a:r>
          </a:p>
        </p:txBody>
      </p:sp>
      <p:graphicFrame>
        <p:nvGraphicFramePr>
          <p:cNvPr id="17411" name="Object 3"/>
          <p:cNvGraphicFramePr>
            <a:graphicFrameLocks noChangeAspect="1"/>
          </p:cNvGraphicFramePr>
          <p:nvPr/>
        </p:nvGraphicFramePr>
        <p:xfrm>
          <a:off x="228600" y="974725"/>
          <a:ext cx="8775700" cy="4902200"/>
        </p:xfrm>
        <a:graphic>
          <a:graphicData uri="http://schemas.openxmlformats.org/presentationml/2006/ole">
            <p:oleObj spid="_x0000_s17411" name="Document" r:id="rId4" imgW="5905283" imgH="2755799" progId="Word.Document.12">
              <p:link updateAutomatic="1"/>
            </p:oleObj>
          </a:graphicData>
        </a:graphic>
      </p:graphicFrame>
      <p:sp>
        <p:nvSpPr>
          <p:cNvPr id="17412" name="TextBox 9"/>
          <p:cNvSpPr txBox="1">
            <a:spLocks noChangeArrowheads="1"/>
          </p:cNvSpPr>
          <p:nvPr/>
        </p:nvSpPr>
        <p:spPr bwMode="auto">
          <a:xfrm>
            <a:off x="228600" y="5673725"/>
            <a:ext cx="8775700" cy="118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65" charset="0"/>
              </a:rPr>
              <a:t>Multiple measurements:</a:t>
            </a:r>
            <a:r>
              <a:rPr kumimoji="0" lang="en-US" sz="2400" b="1" i="0" u="none" strike="noStrike" cap="none" normalizeH="0" baseline="0" dirty="0">
                <a:ln>
                  <a:noFill/>
                </a:ln>
                <a:solidFill>
                  <a:srgbClr val="FF0000"/>
                </a:solidFill>
                <a:effectLst/>
                <a:latin typeface="Arial" pitchFamily="-65" charset="0"/>
              </a:rPr>
              <a:t> </a:t>
            </a:r>
            <a:r>
              <a:rPr kumimoji="0" lang="en-US" sz="2400" b="1" i="1" u="none" strike="noStrike" cap="none" normalizeH="0" baseline="0" dirty="0">
                <a:ln>
                  <a:noFill/>
                </a:ln>
                <a:solidFill>
                  <a:srgbClr val="FF0000"/>
                </a:solidFill>
                <a:effectLst/>
                <a:latin typeface="Arial" pitchFamily="-65" charset="0"/>
              </a:rPr>
              <a:t>Red symbols</a:t>
            </a:r>
            <a:r>
              <a:rPr kumimoji="0" lang="en-US" sz="2400" b="1" i="1" u="none" strike="noStrike" cap="none" normalizeH="0" baseline="0" dirty="0">
                <a:ln>
                  <a:noFill/>
                </a:ln>
                <a:solidFill>
                  <a:schemeClr val="tx1"/>
                </a:solidFill>
                <a:effectLst/>
                <a:latin typeface="Arial" pitchFamily="-65" charset="0"/>
              </a:rPr>
              <a:t> </a:t>
            </a:r>
            <a:r>
              <a:rPr kumimoji="0" lang="en-US" sz="2400" b="0" i="1" u="none" strike="noStrike" cap="none" normalizeH="0" baseline="0" dirty="0">
                <a:ln>
                  <a:noFill/>
                </a:ln>
                <a:solidFill>
                  <a:schemeClr val="tx1"/>
                </a:solidFill>
                <a:effectLst/>
                <a:latin typeface="Arial" pitchFamily="-65" charset="0"/>
              </a:rPr>
              <a:t>≥ 3, </a:t>
            </a:r>
            <a:r>
              <a:rPr kumimoji="0" lang="en-US" sz="2400" b="1" i="1" u="none" strike="noStrike" cap="none" normalizeH="0" baseline="0" dirty="0">
                <a:ln>
                  <a:noFill/>
                </a:ln>
                <a:solidFill>
                  <a:srgbClr val="3366FF"/>
                </a:solidFill>
                <a:effectLst/>
                <a:latin typeface="Arial" pitchFamily="-65" charset="0"/>
              </a:rPr>
              <a:t>Blue</a:t>
            </a:r>
            <a:r>
              <a:rPr kumimoji="0" lang="en-US" sz="2400" b="0" i="1" u="none" strike="noStrike" cap="none" normalizeH="0" baseline="0" dirty="0">
                <a:ln>
                  <a:noFill/>
                </a:ln>
                <a:solidFill>
                  <a:schemeClr val="tx1"/>
                </a:solidFill>
                <a:effectLst/>
                <a:latin typeface="Arial" pitchFamily="-65" charset="0"/>
              </a:rPr>
              <a:t> = 2; sampling rates in ().</a:t>
            </a:r>
            <a:endParaRPr kumimoji="0" lang="en-US" sz="2400" b="0" i="0" u="none" strike="noStrike" cap="none" normalizeH="0" baseline="0" dirty="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7235_382487804309_142314054309_3526831_6890665_n.jpg"/>
          <p:cNvPicPr>
            <a:picLocks noChangeAspect="1"/>
          </p:cNvPicPr>
          <p:nvPr/>
        </p:nvPicPr>
        <p:blipFill>
          <a:blip r:embed="rId3"/>
          <a:stretch>
            <a:fillRect/>
          </a:stretch>
        </p:blipFill>
        <p:spPr>
          <a:xfrm>
            <a:off x="5410200" y="4114800"/>
            <a:ext cx="3657600" cy="2743200"/>
          </a:xfrm>
          <a:prstGeom prst="rect">
            <a:avLst/>
          </a:prstGeom>
        </p:spPr>
      </p:pic>
      <p:sp>
        <p:nvSpPr>
          <p:cNvPr id="4" name="TextBox 3"/>
          <p:cNvSpPr txBox="1"/>
          <p:nvPr/>
        </p:nvSpPr>
        <p:spPr>
          <a:xfrm>
            <a:off x="0" y="0"/>
            <a:ext cx="9144000" cy="6740308"/>
          </a:xfrm>
          <a:prstGeom prst="rect">
            <a:avLst/>
          </a:prstGeom>
          <a:noFill/>
        </p:spPr>
        <p:txBody>
          <a:bodyPr wrap="square" rtlCol="0">
            <a:spAutoFit/>
          </a:bodyPr>
          <a:lstStyle/>
          <a:p>
            <a:r>
              <a:rPr lang="en-US" b="1" dirty="0" smtClean="0"/>
              <a:t>HIPPO Scientific Team:</a:t>
            </a:r>
            <a:endParaRPr lang="en-US" dirty="0" smtClean="0"/>
          </a:p>
          <a:p>
            <a:r>
              <a:rPr lang="en-US" dirty="0" smtClean="0"/>
              <a:t>Steve </a:t>
            </a:r>
            <a:r>
              <a:rPr lang="en-US" dirty="0" err="1" smtClean="0"/>
              <a:t>Wofsy</a:t>
            </a:r>
            <a:r>
              <a:rPr lang="en-US" dirty="0" smtClean="0"/>
              <a:t>: </a:t>
            </a:r>
            <a:r>
              <a:rPr lang="en-US" i="1" dirty="0" smtClean="0"/>
              <a:t>Principal Investigator, Harvard University</a:t>
            </a:r>
          </a:p>
          <a:p>
            <a:r>
              <a:rPr lang="en-US" dirty="0" smtClean="0"/>
              <a:t>Britt Stephens: </a:t>
            </a:r>
            <a:r>
              <a:rPr lang="en-US" i="1" dirty="0" smtClean="0"/>
              <a:t>Co-PI, Airborne Oxygen instrument and MEDUSA air sampler, NCAR</a:t>
            </a:r>
          </a:p>
          <a:p>
            <a:r>
              <a:rPr lang="en-US" dirty="0" smtClean="0"/>
              <a:t>Ralph Keeling: </a:t>
            </a:r>
            <a:r>
              <a:rPr lang="en-US" i="1" dirty="0" smtClean="0"/>
              <a:t>Co-PI, MEDUSA air sampler, Scripps</a:t>
            </a:r>
          </a:p>
          <a:p>
            <a:r>
              <a:rPr lang="en-US" dirty="0" smtClean="0"/>
              <a:t>Bruce </a:t>
            </a:r>
            <a:r>
              <a:rPr lang="en-US" dirty="0" err="1" smtClean="0"/>
              <a:t>Daube</a:t>
            </a:r>
            <a:r>
              <a:rPr lang="en-US" dirty="0" smtClean="0"/>
              <a:t>: </a:t>
            </a:r>
            <a:r>
              <a:rPr lang="en-US" i="1" dirty="0" smtClean="0"/>
              <a:t>Mission Scientist / Instrumentation Engineer, Harvard University</a:t>
            </a:r>
          </a:p>
          <a:p>
            <a:r>
              <a:rPr lang="en-US" dirty="0" err="1" smtClean="0"/>
              <a:t>Jasna</a:t>
            </a:r>
            <a:r>
              <a:rPr lang="en-US" dirty="0" smtClean="0"/>
              <a:t> Pittman, </a:t>
            </a:r>
            <a:r>
              <a:rPr lang="en-US" dirty="0" err="1" smtClean="0"/>
              <a:t>Roisin</a:t>
            </a:r>
            <a:r>
              <a:rPr lang="en-US" dirty="0" smtClean="0"/>
              <a:t> </a:t>
            </a:r>
            <a:r>
              <a:rPr lang="en-US" dirty="0" err="1" smtClean="0"/>
              <a:t>Commane</a:t>
            </a:r>
            <a:r>
              <a:rPr lang="en-US" dirty="0" smtClean="0"/>
              <a:t>, Bin Xiang, Eric </a:t>
            </a:r>
            <a:r>
              <a:rPr lang="en-US" dirty="0" err="1" smtClean="0"/>
              <a:t>Kort</a:t>
            </a:r>
            <a:r>
              <a:rPr lang="en-US" dirty="0" smtClean="0"/>
              <a:t>: </a:t>
            </a:r>
            <a:r>
              <a:rPr lang="en-US" i="1" dirty="0" smtClean="0"/>
              <a:t>QCLS and CO2 instruments</a:t>
            </a:r>
            <a:r>
              <a:rPr lang="en-US" dirty="0" smtClean="0"/>
              <a:t>,</a:t>
            </a:r>
            <a:r>
              <a:rPr lang="en-US" i="1" dirty="0" smtClean="0"/>
              <a:t> </a:t>
            </a:r>
          </a:p>
          <a:p>
            <a:r>
              <a:rPr lang="en-US" i="1" dirty="0" smtClean="0"/>
              <a:t>	Harvard University</a:t>
            </a:r>
          </a:p>
          <a:p>
            <a:r>
              <a:rPr lang="en-US" dirty="0" smtClean="0"/>
              <a:t>Elliot Atlas: </a:t>
            </a:r>
            <a:r>
              <a:rPr lang="en-US" i="1" dirty="0" smtClean="0"/>
              <a:t>Whole Air Sampler, University of Miami</a:t>
            </a:r>
          </a:p>
          <a:p>
            <a:r>
              <a:rPr lang="en-US" dirty="0" smtClean="0"/>
              <a:t>James Elkins, Steve </a:t>
            </a:r>
            <a:r>
              <a:rPr lang="en-US" dirty="0" err="1" smtClean="0"/>
              <a:t>Montzka</a:t>
            </a:r>
            <a:r>
              <a:rPr lang="en-US" dirty="0" smtClean="0"/>
              <a:t> (NOAA) Fred Moore, David Nance, Eric </a:t>
            </a:r>
            <a:r>
              <a:rPr lang="en-US" dirty="0" err="1" smtClean="0"/>
              <a:t>Hintsa</a:t>
            </a:r>
            <a:r>
              <a:rPr lang="en-US" dirty="0" smtClean="0"/>
              <a:t> (CU 	CIRES): </a:t>
            </a:r>
            <a:r>
              <a:rPr lang="en-US" i="1" dirty="0" smtClean="0"/>
              <a:t>PANTHER, NOAAWAS and UCATS instruments</a:t>
            </a:r>
          </a:p>
          <a:p>
            <a:r>
              <a:rPr lang="en-US" dirty="0" smtClean="0"/>
              <a:t>Jonathan Bent, Steve </a:t>
            </a:r>
            <a:r>
              <a:rPr lang="en-US" dirty="0" err="1" smtClean="0"/>
              <a:t>Shertz</a:t>
            </a:r>
            <a:r>
              <a:rPr lang="en-US" dirty="0" smtClean="0"/>
              <a:t>: </a:t>
            </a:r>
            <a:r>
              <a:rPr lang="en-US" i="1" dirty="0" smtClean="0"/>
              <a:t>MEDUSA and AO2 Instruments, Scripps</a:t>
            </a:r>
          </a:p>
          <a:p>
            <a:r>
              <a:rPr lang="en-US" dirty="0" smtClean="0"/>
              <a:t>David Fahey, </a:t>
            </a:r>
            <a:r>
              <a:rPr lang="en-US" dirty="0" err="1" smtClean="0"/>
              <a:t>Ru</a:t>
            </a:r>
            <a:r>
              <a:rPr lang="en-US" dirty="0" smtClean="0"/>
              <a:t>-Shan </a:t>
            </a:r>
            <a:r>
              <a:rPr lang="en-US" dirty="0" err="1" smtClean="0"/>
              <a:t>Gao</a:t>
            </a:r>
            <a:r>
              <a:rPr lang="en-US" dirty="0" smtClean="0"/>
              <a:t>: </a:t>
            </a:r>
            <a:r>
              <a:rPr lang="en-US" i="1" dirty="0" smtClean="0"/>
              <a:t>Ozone / SP2 instruments, NOAA</a:t>
            </a:r>
          </a:p>
          <a:p>
            <a:r>
              <a:rPr lang="en-US" dirty="0" smtClean="0"/>
              <a:t>Christopher Picket-Heaps: </a:t>
            </a:r>
            <a:r>
              <a:rPr lang="en-US" i="1" dirty="0" smtClean="0"/>
              <a:t>chemical modeling, Harvard University</a:t>
            </a:r>
          </a:p>
          <a:p>
            <a:r>
              <a:rPr lang="en-US" dirty="0" smtClean="0"/>
              <a:t>Eric Ray (CIRES), Karen Rosenlof (NOAA): </a:t>
            </a:r>
            <a:r>
              <a:rPr lang="en-US" i="1" dirty="0" smtClean="0"/>
              <a:t>flight forecasting</a:t>
            </a:r>
          </a:p>
          <a:p>
            <a:r>
              <a:rPr lang="en-US" dirty="0" err="1" smtClean="0"/>
              <a:t>Shuka</a:t>
            </a:r>
            <a:r>
              <a:rPr lang="en-US" dirty="0" smtClean="0"/>
              <a:t> Schwarz, Ryan </a:t>
            </a:r>
            <a:r>
              <a:rPr lang="en-US" dirty="0" err="1" smtClean="0"/>
              <a:t>Spackman</a:t>
            </a:r>
            <a:r>
              <a:rPr lang="en-US" dirty="0" smtClean="0"/>
              <a:t>, Laurel Watts, Steve </a:t>
            </a:r>
            <a:r>
              <a:rPr lang="en-US" dirty="0" err="1" smtClean="0"/>
              <a:t>Ciciora</a:t>
            </a:r>
            <a:r>
              <a:rPr lang="en-US" dirty="0" smtClean="0"/>
              <a:t>, Anne </a:t>
            </a:r>
            <a:r>
              <a:rPr lang="en-US" dirty="0" err="1" smtClean="0"/>
              <a:t>Perring</a:t>
            </a:r>
            <a:r>
              <a:rPr lang="en-US" dirty="0" smtClean="0"/>
              <a:t>: </a:t>
            </a:r>
            <a:r>
              <a:rPr lang="en-US" i="1" dirty="0" smtClean="0"/>
              <a:t>NOAA 	Ozone and SP2 instruments, CU CIRES</a:t>
            </a:r>
          </a:p>
          <a:p>
            <a:r>
              <a:rPr lang="en-US" dirty="0" smtClean="0"/>
              <a:t>Mark </a:t>
            </a:r>
            <a:r>
              <a:rPr lang="en-US" dirty="0" err="1" smtClean="0"/>
              <a:t>Zondlo</a:t>
            </a:r>
            <a:r>
              <a:rPr lang="en-US" dirty="0" smtClean="0"/>
              <a:t>: </a:t>
            </a:r>
            <a:r>
              <a:rPr lang="en-US" i="1" dirty="0" smtClean="0"/>
              <a:t>VCSEL instrument, Princeton University</a:t>
            </a:r>
          </a:p>
          <a:p>
            <a:r>
              <a:rPr lang="en-US" dirty="0" smtClean="0"/>
              <a:t>Teresa Campos: </a:t>
            </a:r>
            <a:r>
              <a:rPr lang="en-US" i="1" dirty="0" smtClean="0"/>
              <a:t>CO instrument, NCAR</a:t>
            </a:r>
          </a:p>
          <a:p>
            <a:r>
              <a:rPr lang="en-US" dirty="0" smtClean="0"/>
              <a:t>Julie Haggerty: </a:t>
            </a:r>
            <a:r>
              <a:rPr lang="en-US" i="1" dirty="0" smtClean="0"/>
              <a:t>MTP, NCAR</a:t>
            </a:r>
          </a:p>
          <a:p>
            <a:r>
              <a:rPr lang="en-US" dirty="0" smtClean="0"/>
              <a:t>M.J. Mahoney: </a:t>
            </a:r>
            <a:r>
              <a:rPr lang="en-US" i="1" dirty="0" smtClean="0"/>
              <a:t>MTP, JPL</a:t>
            </a:r>
          </a:p>
          <a:p>
            <a:endParaRPr lang="en-US" dirty="0" smtClean="0"/>
          </a:p>
          <a:p>
            <a:r>
              <a:rPr lang="en-US" dirty="0" smtClean="0"/>
              <a:t>NCAR RAF: </a:t>
            </a:r>
            <a:r>
              <a:rPr lang="en-US" i="1" dirty="0" smtClean="0"/>
              <a:t>Aircraft support, project management,	</a:t>
            </a:r>
          </a:p>
          <a:p>
            <a:r>
              <a:rPr lang="en-US" i="1" dirty="0" smtClean="0"/>
              <a:t>	data catalog management</a:t>
            </a:r>
            <a:r>
              <a:rPr lang="en-US" b="1" i="1" dirty="0" smtClean="0"/>
              <a:t/>
            </a:r>
            <a:br>
              <a:rPr lang="en-US" b="1" i="1" dirty="0" smtClean="0"/>
            </a:b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Fig.timeline.png"/>
          <p:cNvPicPr>
            <a:picLocks noChangeAspect="1"/>
          </p:cNvPicPr>
          <p:nvPr/>
        </p:nvPicPr>
        <p:blipFill>
          <a:blip r:embed="rId2"/>
          <a:srcRect/>
          <a:stretch>
            <a:fillRect/>
          </a:stretch>
        </p:blipFill>
        <p:spPr bwMode="auto">
          <a:xfrm>
            <a:off x="808038" y="1843088"/>
            <a:ext cx="7966075" cy="2489200"/>
          </a:xfrm>
          <a:prstGeom prst="rect">
            <a:avLst/>
          </a:prstGeom>
          <a:noFill/>
          <a:ln w="9525">
            <a:noFill/>
            <a:miter lim="800000"/>
            <a:headEnd/>
            <a:tailEnd/>
          </a:ln>
        </p:spPr>
      </p:pic>
      <p:sp>
        <p:nvSpPr>
          <p:cNvPr id="18435" name="TextBox 2"/>
          <p:cNvSpPr txBox="1">
            <a:spLocks noChangeArrowheads="1"/>
          </p:cNvSpPr>
          <p:nvPr/>
        </p:nvSpPr>
        <p:spPr bwMode="auto">
          <a:xfrm>
            <a:off x="1582738" y="3684588"/>
            <a:ext cx="5740400" cy="58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Arial" pitchFamily="-65" charset="0"/>
              </a:rPr>
              <a:t>Day of Year</a:t>
            </a:r>
          </a:p>
        </p:txBody>
      </p:sp>
      <p:sp>
        <p:nvSpPr>
          <p:cNvPr id="18436" name="TextBox 3"/>
          <p:cNvSpPr txBox="1">
            <a:spLocks noChangeArrowheads="1"/>
          </p:cNvSpPr>
          <p:nvPr/>
        </p:nvSpPr>
        <p:spPr bwMode="auto">
          <a:xfrm>
            <a:off x="1023938" y="1474788"/>
            <a:ext cx="7454900" cy="46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00FF00"/>
                </a:solidFill>
                <a:effectLst/>
                <a:latin typeface="Arial" pitchFamily="-65" charset="0"/>
              </a:rPr>
              <a:t>H1           H3 </a:t>
            </a: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3366FF"/>
                </a:solidFill>
                <a:effectLst/>
                <a:latin typeface="Arial" pitchFamily="-65" charset="0"/>
              </a:rPr>
              <a:t>P-H       </a:t>
            </a:r>
            <a:r>
              <a:rPr kumimoji="0" lang="en-US" sz="2400" b="0" i="0" u="none" strike="noStrike" cap="none" normalizeH="0" baseline="0">
                <a:ln>
                  <a:noFill/>
                </a:ln>
                <a:solidFill>
                  <a:srgbClr val="FF8000"/>
                </a:solidFill>
                <a:effectLst/>
                <a:latin typeface="Arial" pitchFamily="-65" charset="0"/>
              </a:rPr>
              <a:t>H4         H5   </a:t>
            </a: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00FF00"/>
                </a:solidFill>
                <a:effectLst/>
                <a:latin typeface="Arial" pitchFamily="-65" charset="0"/>
              </a:rPr>
              <a:t>H2</a:t>
            </a:r>
          </a:p>
        </p:txBody>
      </p:sp>
      <p:sp>
        <p:nvSpPr>
          <p:cNvPr id="18437" name="TextBox 4"/>
          <p:cNvSpPr txBox="1">
            <a:spLocks noChangeArrowheads="1"/>
          </p:cNvSpPr>
          <p:nvPr/>
        </p:nvSpPr>
        <p:spPr bwMode="auto">
          <a:xfrm>
            <a:off x="1023938" y="153988"/>
            <a:ext cx="7200900" cy="646112"/>
          </a:xfrm>
          <a:prstGeom prst="rect">
            <a:avLst/>
          </a:prstGeom>
          <a:solidFill>
            <a:srgbClr val="D9D9D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Arial" pitchFamily="-65" charset="0"/>
              </a:rPr>
              <a:t>HIPPO Statistics</a:t>
            </a:r>
          </a:p>
        </p:txBody>
      </p:sp>
      <p:sp>
        <p:nvSpPr>
          <p:cNvPr id="18438" name="TextBox 5"/>
          <p:cNvSpPr txBox="1">
            <a:spLocks noChangeArrowheads="1"/>
          </p:cNvSpPr>
          <p:nvPr/>
        </p:nvSpPr>
        <p:spPr bwMode="auto">
          <a:xfrm>
            <a:off x="401638" y="4184650"/>
            <a:ext cx="8737600" cy="267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65" charset="0"/>
              </a:rPr>
              <a:t>To Date: </a:t>
            </a:r>
            <a:r>
              <a:rPr kumimoji="0" lang="en-US" sz="2400" b="0" i="1" u="none" strike="noStrike" cap="none" normalizeH="0" baseline="0">
                <a:ln>
                  <a:noFill/>
                </a:ln>
                <a:solidFill>
                  <a:schemeClr val="tx1"/>
                </a:solidFill>
                <a:effectLst/>
                <a:latin typeface="Arial" pitchFamily="-65" charset="0"/>
              </a:rPr>
              <a:t>156 days of field program,  524 profiles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65" charset="0"/>
              </a:rPr>
              <a:t>National Science Foundation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65" charset="0"/>
              </a:rPr>
              <a:t>National Oceanic and Atmospheric Administration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65" charset="0"/>
              </a:rPr>
              <a:t>G-V "HIAPER": National Center for Atmospheric Research</a:t>
            </a:r>
          </a:p>
        </p:txBody>
      </p:sp>
      <p:sp>
        <p:nvSpPr>
          <p:cNvPr id="18439" name="TextBox 6"/>
          <p:cNvSpPr txBox="1">
            <a:spLocks noChangeArrowheads="1"/>
          </p:cNvSpPr>
          <p:nvPr/>
        </p:nvSpPr>
        <p:spPr bwMode="auto">
          <a:xfrm>
            <a:off x="1023938" y="1030288"/>
            <a:ext cx="7200900" cy="46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FF00"/>
                </a:solidFill>
                <a:effectLst/>
                <a:latin typeface="Arial" pitchFamily="-65" charset="0"/>
              </a:rPr>
              <a:t>2009        2010</a:t>
            </a: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3366FF"/>
                </a:solidFill>
                <a:effectLst/>
                <a:latin typeface="Arial" pitchFamily="-65" charset="0"/>
              </a:rPr>
              <a:t>2008</a:t>
            </a: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FF8000"/>
                </a:solidFill>
                <a:effectLst/>
                <a:latin typeface="Arial" pitchFamily="-65" charset="0"/>
              </a:rPr>
              <a:t>2011    2011</a:t>
            </a:r>
            <a:r>
              <a:rPr kumimoji="0" lang="en-US" sz="2400" b="0" i="0" u="none" strike="noStrike" cap="none" normalizeH="0" baseline="0">
                <a:ln>
                  <a:noFill/>
                </a:ln>
                <a:solidFill>
                  <a:schemeClr val="tx1"/>
                </a:solidFill>
                <a:effectLst/>
                <a:latin typeface="Arial" pitchFamily="-65" charset="0"/>
              </a:rPr>
              <a:t>         </a:t>
            </a:r>
            <a:r>
              <a:rPr kumimoji="0" lang="en-US" sz="2400" b="0" i="0" u="none" strike="noStrike" cap="none" normalizeH="0" baseline="0">
                <a:ln>
                  <a:noFill/>
                </a:ln>
                <a:solidFill>
                  <a:srgbClr val="00FF00"/>
                </a:solidFill>
                <a:effectLst/>
                <a:latin typeface="Arial" pitchFamily="-65" charset="0"/>
              </a:rPr>
              <a:t>2009</a:t>
            </a:r>
          </a:p>
        </p:txBody>
      </p:sp>
      <p:sp>
        <p:nvSpPr>
          <p:cNvPr id="18440" name="TextBox 7"/>
          <p:cNvSpPr txBox="1">
            <a:spLocks noChangeArrowheads="1"/>
          </p:cNvSpPr>
          <p:nvPr/>
        </p:nvSpPr>
        <p:spPr bwMode="auto">
          <a:xfrm>
            <a:off x="1023938" y="4854575"/>
            <a:ext cx="7200900" cy="646113"/>
          </a:xfrm>
          <a:prstGeom prst="rect">
            <a:avLst/>
          </a:prstGeom>
          <a:solidFill>
            <a:srgbClr val="D9D9D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Arial" pitchFamily="-65" charset="0"/>
              </a:rPr>
              <a:t>HIPPO Sponsors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Fig.tracks.png"/>
          <p:cNvPicPr>
            <a:picLocks noChangeAspect="1"/>
          </p:cNvPicPr>
          <p:nvPr/>
        </p:nvPicPr>
        <p:blipFill>
          <a:blip r:embed="rId2"/>
          <a:srcRect/>
          <a:stretch>
            <a:fillRect/>
          </a:stretch>
        </p:blipFill>
        <p:spPr bwMode="auto">
          <a:xfrm>
            <a:off x="0" y="482600"/>
            <a:ext cx="8382000" cy="6286500"/>
          </a:xfrm>
          <a:prstGeom prst="rect">
            <a:avLst/>
          </a:prstGeom>
          <a:noFill/>
          <a:ln w="9525">
            <a:noFill/>
            <a:miter lim="800000"/>
            <a:headEnd/>
            <a:tailEnd/>
          </a:ln>
        </p:spPr>
      </p:pic>
      <p:sp>
        <p:nvSpPr>
          <p:cNvPr id="19459" name="TextBox 8"/>
          <p:cNvSpPr txBox="1">
            <a:spLocks noChangeArrowheads="1"/>
          </p:cNvSpPr>
          <p:nvPr/>
        </p:nvSpPr>
        <p:spPr bwMode="auto">
          <a:xfrm>
            <a:off x="5049838" y="461963"/>
            <a:ext cx="2557462" cy="357187"/>
          </a:xfrm>
          <a:prstGeom prst="rect">
            <a:avLst/>
          </a:prstGeom>
          <a:solidFill>
            <a:schemeClr val="bg1"/>
          </a:solidFill>
          <a:ln w="9525">
            <a:noFill/>
            <a:miter lim="800000"/>
            <a:headEnd/>
            <a:tailEnd/>
          </a:ln>
        </p:spPr>
        <p:txBody>
          <a:bodyPr vert="horz" wrap="square" lIns="82945" tIns="41473" rIns="82945" bIns="41473"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65" charset="0"/>
              </a:rPr>
              <a:t>HIPPO_2 Nov 2009</a:t>
            </a:r>
          </a:p>
        </p:txBody>
      </p:sp>
      <p:pic>
        <p:nvPicPr>
          <p:cNvPr id="19460" name="Picture 7" descr="Fig.flt_track_h3.png"/>
          <p:cNvPicPr>
            <a:picLocks noChangeAspect="1"/>
          </p:cNvPicPr>
          <p:nvPr/>
        </p:nvPicPr>
        <p:blipFill>
          <a:blip r:embed="rId3"/>
          <a:srcRect t="5901" b="7288"/>
          <a:stretch>
            <a:fillRect/>
          </a:stretch>
        </p:blipFill>
        <p:spPr bwMode="auto">
          <a:xfrm>
            <a:off x="4578350" y="3689350"/>
            <a:ext cx="3460750" cy="3003550"/>
          </a:xfrm>
          <a:prstGeom prst="rect">
            <a:avLst/>
          </a:prstGeom>
          <a:noFill/>
          <a:ln w="9525">
            <a:noFill/>
            <a:miter lim="800000"/>
            <a:headEnd/>
            <a:tailEnd/>
          </a:ln>
        </p:spPr>
      </p:pic>
      <p:sp>
        <p:nvSpPr>
          <p:cNvPr id="19461" name="TextBox 8"/>
          <p:cNvSpPr txBox="1">
            <a:spLocks noChangeArrowheads="1"/>
          </p:cNvSpPr>
          <p:nvPr/>
        </p:nvSpPr>
        <p:spPr bwMode="auto">
          <a:xfrm>
            <a:off x="5075238" y="3609975"/>
            <a:ext cx="2557462" cy="357188"/>
          </a:xfrm>
          <a:prstGeom prst="rect">
            <a:avLst/>
          </a:prstGeom>
          <a:solidFill>
            <a:schemeClr val="bg1"/>
          </a:solidFill>
          <a:ln w="9525">
            <a:noFill/>
            <a:miter lim="800000"/>
            <a:headEnd/>
            <a:tailEnd/>
          </a:ln>
        </p:spPr>
        <p:txBody>
          <a:bodyPr vert="horz" wrap="square" lIns="82945" tIns="41473" rIns="82945" bIns="41473"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65" charset="0"/>
              </a:rPr>
              <a:t>HIPPO_3 Apr 2010</a:t>
            </a:r>
          </a:p>
        </p:txBody>
      </p:sp>
      <p:sp>
        <p:nvSpPr>
          <p:cNvPr id="19462" name="TextBox 9"/>
          <p:cNvSpPr txBox="1">
            <a:spLocks noChangeArrowheads="1"/>
          </p:cNvSpPr>
          <p:nvPr/>
        </p:nvSpPr>
        <p:spPr bwMode="auto">
          <a:xfrm>
            <a:off x="808038" y="3622675"/>
            <a:ext cx="2557462" cy="357188"/>
          </a:xfrm>
          <a:prstGeom prst="rect">
            <a:avLst/>
          </a:prstGeom>
          <a:solidFill>
            <a:schemeClr val="bg1"/>
          </a:solidFill>
          <a:ln w="9525">
            <a:noFill/>
            <a:miter lim="800000"/>
            <a:headEnd/>
            <a:tailEnd/>
          </a:ln>
        </p:spPr>
        <p:txBody>
          <a:bodyPr vert="horz" wrap="square" lIns="82945" tIns="41473" rIns="82945" bIns="41473"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itchFamily="-65" charset="0"/>
              </a:rPr>
              <a:t>HIPPO_1 Jan 2009</a:t>
            </a:r>
          </a:p>
        </p:txBody>
      </p:sp>
      <p:sp>
        <p:nvSpPr>
          <p:cNvPr id="19463" name="TextBox 10"/>
          <p:cNvSpPr txBox="1">
            <a:spLocks noChangeArrowheads="1"/>
          </p:cNvSpPr>
          <p:nvPr/>
        </p:nvSpPr>
        <p:spPr bwMode="auto">
          <a:xfrm>
            <a:off x="381000" y="482600"/>
            <a:ext cx="4038600" cy="360755"/>
          </a:xfrm>
          <a:prstGeom prst="rect">
            <a:avLst/>
          </a:prstGeom>
          <a:solidFill>
            <a:schemeClr val="bg1"/>
          </a:solidFill>
          <a:ln w="9525">
            <a:noFill/>
            <a:miter lim="800000"/>
            <a:headEnd/>
            <a:tailEnd/>
          </a:ln>
        </p:spPr>
        <p:txBody>
          <a:bodyPr vert="horz" wrap="square" lIns="82945" tIns="41473" rIns="82945" bIns="41473"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65" charset="0"/>
              </a:rPr>
              <a:t>START08/preHIPPO </a:t>
            </a:r>
            <a:r>
              <a:rPr kumimoji="0" lang="en-US" sz="1800" b="1" i="0" u="none" strike="noStrike" cap="none" normalizeH="0" baseline="0" dirty="0">
                <a:ln>
                  <a:noFill/>
                </a:ln>
                <a:solidFill>
                  <a:schemeClr val="tx1"/>
                </a:solidFill>
                <a:effectLst/>
                <a:latin typeface="Arial" pitchFamily="-65" charset="0"/>
              </a:rPr>
              <a:t>Apr-Jun 2008</a:t>
            </a:r>
          </a:p>
        </p:txBody>
      </p:sp>
      <p:sp>
        <p:nvSpPr>
          <p:cNvPr id="19464" name="TextBox 11"/>
          <p:cNvSpPr txBox="1">
            <a:spLocks noChangeArrowheads="1"/>
          </p:cNvSpPr>
          <p:nvPr/>
        </p:nvSpPr>
        <p:spPr bwMode="auto">
          <a:xfrm>
            <a:off x="2692400" y="12700"/>
            <a:ext cx="3213100" cy="519113"/>
          </a:xfrm>
          <a:prstGeom prst="rect">
            <a:avLst/>
          </a:prstGeom>
          <a:solidFill>
            <a:srgbClr val="D9D9D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Arial" pitchFamily="-65" charset="0"/>
              </a:rPr>
              <a:t>HIPPO  itinerary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l="4501" t="1800" r="56707" b="51006"/>
          <a:stretch>
            <a:fillRect/>
          </a:stretch>
        </p:blipFill>
        <p:spPr bwMode="auto">
          <a:xfrm>
            <a:off x="76200" y="109131"/>
            <a:ext cx="3636674" cy="3319869"/>
          </a:xfrm>
          <a:prstGeom prst="rect">
            <a:avLst/>
          </a:prstGeom>
          <a:noFill/>
          <a:ln w="9525">
            <a:noFill/>
            <a:miter lim="800000"/>
            <a:headEnd/>
            <a:tailEnd/>
          </a:ln>
        </p:spPr>
      </p:pic>
      <p:pic>
        <p:nvPicPr>
          <p:cNvPr id="3" name="Picture 3" descr="Untitled 2.png"/>
          <p:cNvPicPr>
            <a:picLocks noChangeAspect="1"/>
          </p:cNvPicPr>
          <p:nvPr/>
        </p:nvPicPr>
        <p:blipFill>
          <a:blip r:embed="rId3"/>
          <a:srcRect/>
          <a:stretch>
            <a:fillRect/>
          </a:stretch>
        </p:blipFill>
        <p:spPr bwMode="auto">
          <a:xfrm>
            <a:off x="3562654" y="2667000"/>
            <a:ext cx="5581346" cy="4114800"/>
          </a:xfrm>
          <a:prstGeom prst="rect">
            <a:avLst/>
          </a:prstGeom>
          <a:noFill/>
          <a:ln w="9525">
            <a:noFill/>
            <a:miter lim="800000"/>
            <a:headEnd/>
            <a:tailEnd/>
          </a:ln>
        </p:spPr>
      </p:pic>
      <p:sp>
        <p:nvSpPr>
          <p:cNvPr id="6" name="TextBox 5"/>
          <p:cNvSpPr txBox="1"/>
          <p:nvPr/>
        </p:nvSpPr>
        <p:spPr>
          <a:xfrm>
            <a:off x="4191000" y="457200"/>
            <a:ext cx="4343400" cy="1477328"/>
          </a:xfrm>
          <a:prstGeom prst="rect">
            <a:avLst/>
          </a:prstGeom>
          <a:noFill/>
        </p:spPr>
        <p:txBody>
          <a:bodyPr wrap="square" rtlCol="0">
            <a:spAutoFit/>
          </a:bodyPr>
          <a:lstStyle/>
          <a:p>
            <a:r>
              <a:rPr lang="en-US" dirty="0" smtClean="0"/>
              <a:t>Example of vertical coverage:  shows there is some coverage in the lower stratosphere (noted in blue below), so potentially useful for some MLS comparisons.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28600"/>
            <a:ext cx="8153400" cy="6340198"/>
          </a:xfrm>
          <a:prstGeom prst="rect">
            <a:avLst/>
          </a:prstGeom>
          <a:noFill/>
        </p:spPr>
        <p:txBody>
          <a:bodyPr wrap="square" rtlCol="0">
            <a:spAutoFit/>
          </a:bodyPr>
          <a:lstStyle/>
          <a:p>
            <a:r>
              <a:rPr lang="en-US" sz="2000" dirty="0" smtClean="0"/>
              <a:t>Although the main intent for use of this set of data is in regards to understanding processes and model comparisons/validations, it is also useful for satellite measurement comparisons.</a:t>
            </a:r>
          </a:p>
          <a:p>
            <a:endParaRPr lang="en-US" sz="2000" dirty="0" smtClean="0"/>
          </a:p>
          <a:p>
            <a:r>
              <a:rPr lang="en-US" sz="2000" dirty="0" smtClean="0"/>
              <a:t>HIPPO flights were not planned with satellite validation in mind.  We had specific destinations predetermined, and what small deviations from great circle routes that were possible were geared to sampling specific features ascertained from chemical forecast models and current satellite observations.</a:t>
            </a:r>
          </a:p>
          <a:p>
            <a:endParaRPr lang="en-US" sz="2000" dirty="0" smtClean="0"/>
          </a:p>
          <a:p>
            <a:r>
              <a:rPr lang="en-US" sz="2000" dirty="0" smtClean="0"/>
              <a:t>However, in the case of AIRS</a:t>
            </a:r>
          </a:p>
          <a:p>
            <a:r>
              <a:rPr lang="en-US" sz="2000" dirty="0" smtClean="0"/>
              <a:t>coverage is sufficiently dense </a:t>
            </a:r>
          </a:p>
          <a:p>
            <a:r>
              <a:rPr lang="en-US" sz="2000" dirty="0" smtClean="0"/>
              <a:t>that coincidences on the day of </a:t>
            </a:r>
          </a:p>
          <a:p>
            <a:r>
              <a:rPr lang="en-US" sz="2000" dirty="0" smtClean="0"/>
              <a:t>a flight were fairly commo</a:t>
            </a:r>
            <a:r>
              <a:rPr lang="en-US" dirty="0" smtClean="0"/>
              <a:t>n.</a:t>
            </a:r>
          </a:p>
          <a:p>
            <a:endParaRPr lang="en-US" dirty="0" smtClean="0"/>
          </a:p>
          <a:p>
            <a:r>
              <a:rPr lang="en-US" dirty="0" smtClean="0"/>
              <a:t>We did have one flight day that was</a:t>
            </a:r>
          </a:p>
          <a:p>
            <a:r>
              <a:rPr lang="en-US" dirty="0" smtClean="0"/>
              <a:t>designed to be along an Aura track</a:t>
            </a:r>
          </a:p>
          <a:p>
            <a:r>
              <a:rPr lang="en-US" dirty="0" smtClean="0"/>
              <a:t>and was also coincident with the</a:t>
            </a:r>
          </a:p>
          <a:p>
            <a:r>
              <a:rPr lang="en-US" dirty="0" smtClean="0"/>
              <a:t>ground track of the NASA</a:t>
            </a:r>
          </a:p>
          <a:p>
            <a:r>
              <a:rPr lang="en-US" dirty="0" smtClean="0"/>
              <a:t>Global-Hawk.  For this case, MLS</a:t>
            </a:r>
          </a:p>
          <a:p>
            <a:r>
              <a:rPr lang="en-US" dirty="0" smtClean="0"/>
              <a:t>comparisons are also possible.</a:t>
            </a:r>
          </a:p>
        </p:txBody>
      </p:sp>
      <p:pic>
        <p:nvPicPr>
          <p:cNvPr id="4" name="Picture 3" descr="AIRS_Ozone_20100413_70.png"/>
          <p:cNvPicPr>
            <a:picLocks noChangeAspect="1"/>
          </p:cNvPicPr>
          <p:nvPr/>
        </p:nvPicPr>
        <p:blipFill>
          <a:blip r:embed="rId2"/>
          <a:stretch>
            <a:fillRect/>
          </a:stretch>
        </p:blipFill>
        <p:spPr>
          <a:xfrm>
            <a:off x="4288972" y="3200400"/>
            <a:ext cx="4702628" cy="3657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26603</TotalTime>
  <Words>973</Words>
  <Application>Microsoft Office PowerPoint</Application>
  <PresentationFormat>On-screen Show (4:3)</PresentationFormat>
  <Paragraphs>170</Paragraphs>
  <Slides>28</Slides>
  <Notes>4</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28</vt:i4>
      </vt:variant>
    </vt:vector>
  </HeadingPairs>
  <TitlesOfParts>
    <vt:vector size="31" baseType="lpstr">
      <vt:lpstr>Office Theme</vt:lpstr>
      <vt:lpstr>Macintosh HD:Users:swofsy:HIPPO:renewal:HIPPO_SUPP_20100801.docx!OLE_LINK1</vt:lpstr>
      <vt:lpstr>Equation</vt:lpstr>
      <vt:lpstr>Aircraft/Satellite comparisons from the HIPPO and GloPac campaigns</vt:lpstr>
      <vt:lpstr>HIAPER Pole-to-Pole Observations (HIPPO)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Temperature</vt:lpstr>
      <vt:lpstr>Ozone</vt:lpstr>
      <vt:lpstr>Water Vapor</vt:lpstr>
      <vt:lpstr>CH4</vt:lpstr>
      <vt:lpstr>CO</vt:lpstr>
      <vt:lpstr>Slide 20</vt:lpstr>
      <vt:lpstr>Slide 21</vt:lpstr>
      <vt:lpstr>Slide 22</vt:lpstr>
      <vt:lpstr>Slide 23</vt:lpstr>
      <vt:lpstr>Slide 24</vt:lpstr>
      <vt:lpstr>Slide 25</vt:lpstr>
      <vt:lpstr>extras</vt:lpstr>
      <vt:lpstr>AIRS-HIPPO Comparison Method</vt:lpstr>
      <vt:lpstr>Southern Hemisphere CO during HIPPO3 (April 3-10, 2010)</vt:lpstr>
    </vt:vector>
  </TitlesOfParts>
  <Company>NOAA ESRL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Aircraft/Satellite comparisons from the HIPPO and GloPac campaigns</dc:title>
  <dc:creator>Karen Rosenlof</dc:creator>
  <cp:lastModifiedBy>Catherine L. Farrell</cp:lastModifiedBy>
  <cp:revision>31</cp:revision>
  <dcterms:created xsi:type="dcterms:W3CDTF">2010-10-28T16:37:46Z</dcterms:created>
  <dcterms:modified xsi:type="dcterms:W3CDTF">2010-11-11T12:39:18Z</dcterms:modified>
</cp:coreProperties>
</file>