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8" r:id="rId4"/>
    <p:sldId id="279" r:id="rId5"/>
    <p:sldId id="277" r:id="rId6"/>
    <p:sldId id="276" r:id="rId7"/>
    <p:sldId id="274" r:id="rId8"/>
    <p:sldId id="257" r:id="rId9"/>
    <p:sldId id="280" r:id="rId10"/>
    <p:sldId id="281" r:id="rId11"/>
    <p:sldId id="282" r:id="rId12"/>
    <p:sldId id="271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BF930-A0BC-4ACB-8BC6-2E864D28AD8F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DE933-7507-4066-A4BA-A69BA0B18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isentropes….differences and similarities in structure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306118-7F04-44E7-B2E4-15B49E50C99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8E43-DACA-410E-819E-39085DDB780D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4159-F6B5-4CCF-8CBD-C036FD3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stephens\Desktop\New%20Folder\HIPPO1-3_AO2_CO2_0002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HIPPO1-3 Large-Scale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Gradients</a:t>
            </a:r>
            <a:br>
              <a:rPr lang="en-US" sz="3200" dirty="0" smtClean="0"/>
            </a:br>
            <a:endParaRPr lang="en-US" sz="2400" dirty="0"/>
          </a:p>
        </p:txBody>
      </p:sp>
      <p:pic>
        <p:nvPicPr>
          <p:cNvPr id="4" name="Picture 11" descr="C:\Documents and Settings\stephens\Desktop\New Folder\hippo3_nb_xsect_CO2_A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343400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6172200"/>
            <a:ext cx="470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(“scientific Issue #1“ in original HIPPO proposal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HIPPO campaigns are defining large-scale gradients in CO</a:t>
            </a:r>
            <a:r>
              <a:rPr lang="en-US" baseline="-25000" dirty="0" smtClean="0"/>
              <a:t>2</a:t>
            </a:r>
            <a:r>
              <a:rPr lang="en-US" dirty="0" smtClean="0"/>
              <a:t> and other species, and their progression through the seasons with unprecedented resolution</a:t>
            </a:r>
          </a:p>
          <a:p>
            <a:r>
              <a:rPr lang="en-US" dirty="0" smtClean="0"/>
              <a:t>These observations have the potential to resolve on the order of 5 billion of tons of carbon flux uncertainty (20 billion tons 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HIPPO4 and HIPPO5 campaigns in NH summer are crucial for constraining annual mean fluxes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990600"/>
            <a:ext cx="6610350" cy="5238750"/>
            <a:chOff x="0" y="0"/>
            <a:chExt cx="6610350" cy="5238750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0"/>
              <a:ext cx="2266950" cy="5238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419600" cy="5238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057400" y="381000"/>
            <a:ext cx="435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HIPPO 3 AO2 Profiles at 65 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stephens\Desktop\Work\ICDC8\talk\ints_NorthProf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384175"/>
            <a:ext cx="8143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91200" y="685800"/>
            <a:ext cx="2971800" cy="5029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0" dirty="0"/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3352800" y="5867400"/>
            <a:ext cx="196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/>
              <a:t>January 12, 2009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</a:rPr>
              <a:t>HIPPO1 AO2 Profiles at 80 N</a:t>
            </a:r>
          </a:p>
        </p:txBody>
      </p:sp>
      <p:pic>
        <p:nvPicPr>
          <p:cNvPr id="53251" name="Picture 3" descr="C:\Documents and Settings\stephens\Desktop\Work\ICDC8\talk\ints_NorthProf_x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5" y="1444625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stephens\Desktop\Work\ICDC8\talk\ints_SouthProf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143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91200" y="685800"/>
            <a:ext cx="2971800" cy="5029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0" dirty="0"/>
          </a:p>
        </p:txBody>
      </p: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3352800" y="5867400"/>
            <a:ext cx="196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/>
              <a:t>January 20, 2009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</a:rPr>
              <a:t>HIPPO1 AO2 Profiles at 65 S</a:t>
            </a:r>
          </a:p>
        </p:txBody>
      </p:sp>
      <p:pic>
        <p:nvPicPr>
          <p:cNvPr id="54274" name="Picture 2" descr="C:\Documents and Settings\stephens\Desktop\Work\ICDC8\talk\ints_SouthProf_x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5" y="1536700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4572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dirty="0"/>
              <a:t>Southern Ocean O</a:t>
            </a:r>
            <a:r>
              <a:rPr lang="en-US" b="0" baseline="-25000" dirty="0"/>
              <a:t>2</a:t>
            </a:r>
            <a:r>
              <a:rPr lang="en-US" b="0" dirty="0"/>
              <a:t> </a:t>
            </a:r>
            <a:r>
              <a:rPr lang="en-US" b="0" dirty="0" err="1"/>
              <a:t>outgassing</a:t>
            </a:r>
            <a:endParaRPr lang="en-US" b="0" dirty="0"/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4800600"/>
            <a:ext cx="533400" cy="158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V="1">
            <a:off x="3086100" y="3695700"/>
            <a:ext cx="21336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533400" y="3657600"/>
            <a:ext cx="20574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easonalRectif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6248400" cy="2620296"/>
          </a:xfrm>
          <a:prstGeom prst="rect">
            <a:avLst/>
          </a:prstGeom>
          <a:noFill/>
        </p:spPr>
      </p:pic>
      <p:sp>
        <p:nvSpPr>
          <p:cNvPr id="4144" name="TextBox 11"/>
          <p:cNvSpPr txBox="1">
            <a:spLocks noChangeArrowheads="1"/>
          </p:cNvSpPr>
          <p:nvPr/>
        </p:nvSpPr>
        <p:spPr bwMode="auto">
          <a:xfrm>
            <a:off x="4267200" y="1219200"/>
            <a:ext cx="41910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0" dirty="0" smtClean="0"/>
              <a:t>The 12 TransCom3 models disagree by up to 5 PgCyr</a:t>
            </a:r>
            <a:r>
              <a:rPr lang="en-US" sz="2000" b="0" baseline="30000" dirty="0" smtClean="0"/>
              <a:t>-1</a:t>
            </a:r>
            <a:r>
              <a:rPr lang="en-US" sz="2000" b="0" dirty="0" smtClean="0"/>
              <a:t> on the </a:t>
            </a:r>
            <a:r>
              <a:rPr lang="en-US" sz="2000" dirty="0" smtClean="0"/>
              <a:t>distribution of global carbon fluxes and the transport </a:t>
            </a:r>
            <a:r>
              <a:rPr lang="en-US" sz="2000" b="0" dirty="0" smtClean="0"/>
              <a:t>of 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through the atmosphere, </a:t>
            </a:r>
            <a:r>
              <a:rPr lang="en-US" sz="2000" b="0" dirty="0"/>
              <a:t>owing to biases in atmospheric CO</a:t>
            </a:r>
            <a:r>
              <a:rPr lang="en-US" sz="2000" b="0" baseline="-25000" dirty="0"/>
              <a:t>2</a:t>
            </a:r>
            <a:r>
              <a:rPr lang="en-US" sz="2000" b="0" dirty="0"/>
              <a:t> </a:t>
            </a:r>
            <a:r>
              <a:rPr lang="en-US" sz="2000" b="0" dirty="0" smtClean="0"/>
              <a:t>transport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3581400" y="2667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146" name="Picture 16" descr="Fig3_nogr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-1"/>
            <a:ext cx="33528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" name="Picture 18" descr="Fig3_nogr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76199"/>
            <a:ext cx="399143" cy="439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8" name="TextBox 19"/>
          <p:cNvSpPr txBox="1">
            <a:spLocks noChangeArrowheads="1"/>
          </p:cNvSpPr>
          <p:nvPr/>
        </p:nvSpPr>
        <p:spPr bwMode="auto">
          <a:xfrm>
            <a:off x="457200" y="0"/>
            <a:ext cx="457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Tropical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dirty="0" smtClean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Northern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 smtClean="0"/>
              <a:t>Land Fluxes</a:t>
            </a:r>
            <a:endParaRPr lang="en-US" sz="2000" b="0" dirty="0"/>
          </a:p>
        </p:txBody>
      </p:sp>
      <p:sp>
        <p:nvSpPr>
          <p:cNvPr id="11" name="Rectangle 10"/>
          <p:cNvSpPr/>
          <p:nvPr/>
        </p:nvSpPr>
        <p:spPr>
          <a:xfrm>
            <a:off x="914400" y="533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191000"/>
            <a:ext cx="2052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[Stephens et al., 2007]</a:t>
            </a:r>
            <a:endParaRPr lang="en-US" sz="160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791200" y="652145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[figure courtesy of Scott Denning]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stephens\Desktop\New Folder\hippo1_nb_xsect_CO2_A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733800" cy="3733800"/>
          </a:xfrm>
          <a:prstGeom prst="rect">
            <a:avLst/>
          </a:prstGeom>
          <a:noFill/>
        </p:spPr>
      </p:pic>
      <p:pic>
        <p:nvPicPr>
          <p:cNvPr id="3" name="Picture 14" descr="C:\Documents and Settings\stephens\Desktop\New Folder\hippo1_sb_xsect_CO2_A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7338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HIPPO1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Slices, 2009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Early January (southbound)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Late January (northbound)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stephens\Desktop\New Folder\hippo2_sb_xsect_CO2_A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" y="1673352"/>
            <a:ext cx="3733800" cy="3733800"/>
          </a:xfrm>
          <a:prstGeom prst="rect">
            <a:avLst/>
          </a:prstGeom>
          <a:noFill/>
        </p:spPr>
      </p:pic>
      <p:pic>
        <p:nvPicPr>
          <p:cNvPr id="3" name="Picture 9" descr="C:\Documents and Settings\stephens\Desktop\New Folder\hippo2_nb_xsect_CO2_A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448" y="1673352"/>
            <a:ext cx="37338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HIPPO2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Slices, 2009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95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Early November (southbound)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Late November (northbound)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stephens\Desktop\New Folder\hippo3_nb_xsect_CO2_A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48" y="1673352"/>
            <a:ext cx="3733800" cy="3733800"/>
          </a:xfrm>
          <a:prstGeom prst="rect">
            <a:avLst/>
          </a:prstGeom>
          <a:noFill/>
        </p:spPr>
      </p:pic>
      <p:pic>
        <p:nvPicPr>
          <p:cNvPr id="2060" name="Picture 12" descr="C:\Documents and Settings\stephens\Desktop\New Folder\hippo3_sb_xsect_CO2_A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" y="1673352"/>
            <a:ext cx="3733800" cy="3733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HIPPO3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Slices, 2010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Late March (southbound)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Early April (northbound)</a:t>
            </a:r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6761798" y="3557753"/>
            <a:ext cx="1550929" cy="1429883"/>
          </a:xfrm>
          <a:custGeom>
            <a:avLst/>
            <a:gdLst>
              <a:gd name="connsiteX0" fmla="*/ 1550929 w 1550929"/>
              <a:gd name="connsiteY0" fmla="*/ 432356 h 1429883"/>
              <a:gd name="connsiteX1" fmla="*/ 1495511 w 1550929"/>
              <a:gd name="connsiteY1" fmla="*/ 418502 h 1429883"/>
              <a:gd name="connsiteX2" fmla="*/ 1453947 w 1550929"/>
              <a:gd name="connsiteY2" fmla="*/ 390792 h 1429883"/>
              <a:gd name="connsiteX3" fmla="*/ 1384675 w 1550929"/>
              <a:gd name="connsiteY3" fmla="*/ 376938 h 1429883"/>
              <a:gd name="connsiteX4" fmla="*/ 1343111 w 1550929"/>
              <a:gd name="connsiteY4" fmla="*/ 335374 h 1429883"/>
              <a:gd name="connsiteX5" fmla="*/ 1259984 w 1550929"/>
              <a:gd name="connsiteY5" fmla="*/ 307665 h 1429883"/>
              <a:gd name="connsiteX6" fmla="*/ 1232275 w 1550929"/>
              <a:gd name="connsiteY6" fmla="*/ 252247 h 1429883"/>
              <a:gd name="connsiteX7" fmla="*/ 1190711 w 1550929"/>
              <a:gd name="connsiteY7" fmla="*/ 224538 h 1429883"/>
              <a:gd name="connsiteX8" fmla="*/ 1135293 w 1550929"/>
              <a:gd name="connsiteY8" fmla="*/ 169120 h 1429883"/>
              <a:gd name="connsiteX9" fmla="*/ 1010602 w 1550929"/>
              <a:gd name="connsiteY9" fmla="*/ 72138 h 1429883"/>
              <a:gd name="connsiteX10" fmla="*/ 969038 w 1550929"/>
              <a:gd name="connsiteY10" fmla="*/ 44429 h 1429883"/>
              <a:gd name="connsiteX11" fmla="*/ 872057 w 1550929"/>
              <a:gd name="connsiteY11" fmla="*/ 16720 h 1429883"/>
              <a:gd name="connsiteX12" fmla="*/ 691947 w 1550929"/>
              <a:gd name="connsiteY12" fmla="*/ 2865 h 1429883"/>
              <a:gd name="connsiteX13" fmla="*/ 387147 w 1550929"/>
              <a:gd name="connsiteY13" fmla="*/ 16720 h 1429883"/>
              <a:gd name="connsiteX14" fmla="*/ 359438 w 1550929"/>
              <a:gd name="connsiteY14" fmla="*/ 58283 h 1429883"/>
              <a:gd name="connsiteX15" fmla="*/ 276311 w 1550929"/>
              <a:gd name="connsiteY15" fmla="*/ 141411 h 1429883"/>
              <a:gd name="connsiteX16" fmla="*/ 179329 w 1550929"/>
              <a:gd name="connsiteY16" fmla="*/ 252247 h 1429883"/>
              <a:gd name="connsiteX17" fmla="*/ 123911 w 1550929"/>
              <a:gd name="connsiteY17" fmla="*/ 279956 h 1429883"/>
              <a:gd name="connsiteX18" fmla="*/ 96202 w 1550929"/>
              <a:gd name="connsiteY18" fmla="*/ 557047 h 1429883"/>
              <a:gd name="connsiteX19" fmla="*/ 82347 w 1550929"/>
              <a:gd name="connsiteY19" fmla="*/ 598611 h 1429883"/>
              <a:gd name="connsiteX20" fmla="*/ 54638 w 1550929"/>
              <a:gd name="connsiteY20" fmla="*/ 709447 h 1429883"/>
              <a:gd name="connsiteX21" fmla="*/ 40784 w 1550929"/>
              <a:gd name="connsiteY21" fmla="*/ 764865 h 1429883"/>
              <a:gd name="connsiteX22" fmla="*/ 54638 w 1550929"/>
              <a:gd name="connsiteY22" fmla="*/ 1069665 h 1429883"/>
              <a:gd name="connsiteX23" fmla="*/ 40784 w 1550929"/>
              <a:gd name="connsiteY23" fmla="*/ 1111229 h 1429883"/>
              <a:gd name="connsiteX24" fmla="*/ 13075 w 1550929"/>
              <a:gd name="connsiteY24" fmla="*/ 1222065 h 1429883"/>
              <a:gd name="connsiteX25" fmla="*/ 40784 w 1550929"/>
              <a:gd name="connsiteY25" fmla="*/ 1429883 h 14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50929" h="1429883">
                <a:moveTo>
                  <a:pt x="1550929" y="432356"/>
                </a:moveTo>
                <a:cubicBezTo>
                  <a:pt x="1532456" y="427738"/>
                  <a:pt x="1513013" y="426003"/>
                  <a:pt x="1495511" y="418502"/>
                </a:cubicBezTo>
                <a:cubicBezTo>
                  <a:pt x="1480206" y="411943"/>
                  <a:pt x="1469538" y="396639"/>
                  <a:pt x="1453947" y="390792"/>
                </a:cubicBezTo>
                <a:cubicBezTo>
                  <a:pt x="1431898" y="382524"/>
                  <a:pt x="1407766" y="381556"/>
                  <a:pt x="1384675" y="376938"/>
                </a:cubicBezTo>
                <a:cubicBezTo>
                  <a:pt x="1370820" y="363083"/>
                  <a:pt x="1360239" y="344889"/>
                  <a:pt x="1343111" y="335374"/>
                </a:cubicBezTo>
                <a:cubicBezTo>
                  <a:pt x="1317579" y="321189"/>
                  <a:pt x="1259984" y="307665"/>
                  <a:pt x="1259984" y="307665"/>
                </a:cubicBezTo>
                <a:cubicBezTo>
                  <a:pt x="1250748" y="289192"/>
                  <a:pt x="1245497" y="268113"/>
                  <a:pt x="1232275" y="252247"/>
                </a:cubicBezTo>
                <a:cubicBezTo>
                  <a:pt x="1221615" y="239455"/>
                  <a:pt x="1201113" y="237540"/>
                  <a:pt x="1190711" y="224538"/>
                </a:cubicBezTo>
                <a:cubicBezTo>
                  <a:pt x="1136973" y="157364"/>
                  <a:pt x="1225978" y="199347"/>
                  <a:pt x="1135293" y="169120"/>
                </a:cubicBezTo>
                <a:cubicBezTo>
                  <a:pt x="1070181" y="104008"/>
                  <a:pt x="1110031" y="138424"/>
                  <a:pt x="1010602" y="72138"/>
                </a:cubicBezTo>
                <a:cubicBezTo>
                  <a:pt x="996747" y="62902"/>
                  <a:pt x="984835" y="49695"/>
                  <a:pt x="969038" y="44429"/>
                </a:cubicBezTo>
                <a:cubicBezTo>
                  <a:pt x="942156" y="35468"/>
                  <a:pt x="898948" y="19884"/>
                  <a:pt x="872057" y="16720"/>
                </a:cubicBezTo>
                <a:cubicBezTo>
                  <a:pt x="812255" y="9685"/>
                  <a:pt x="751984" y="7483"/>
                  <a:pt x="691947" y="2865"/>
                </a:cubicBezTo>
                <a:cubicBezTo>
                  <a:pt x="590347" y="7483"/>
                  <a:pt x="487468" y="0"/>
                  <a:pt x="387147" y="16720"/>
                </a:cubicBezTo>
                <a:cubicBezTo>
                  <a:pt x="370723" y="19457"/>
                  <a:pt x="369116" y="44734"/>
                  <a:pt x="359438" y="58283"/>
                </a:cubicBezTo>
                <a:cubicBezTo>
                  <a:pt x="312569" y="123900"/>
                  <a:pt x="333710" y="103146"/>
                  <a:pt x="276311" y="141411"/>
                </a:cubicBezTo>
                <a:cubicBezTo>
                  <a:pt x="225866" y="217079"/>
                  <a:pt x="241498" y="216722"/>
                  <a:pt x="179329" y="252247"/>
                </a:cubicBezTo>
                <a:cubicBezTo>
                  <a:pt x="161397" y="262494"/>
                  <a:pt x="142384" y="270720"/>
                  <a:pt x="123911" y="279956"/>
                </a:cubicBezTo>
                <a:cubicBezTo>
                  <a:pt x="82456" y="404326"/>
                  <a:pt x="125628" y="262800"/>
                  <a:pt x="96202" y="557047"/>
                </a:cubicBezTo>
                <a:cubicBezTo>
                  <a:pt x="94749" y="571579"/>
                  <a:pt x="86190" y="584521"/>
                  <a:pt x="82347" y="598611"/>
                </a:cubicBezTo>
                <a:cubicBezTo>
                  <a:pt x="72327" y="635351"/>
                  <a:pt x="63874" y="672502"/>
                  <a:pt x="54638" y="709447"/>
                </a:cubicBezTo>
                <a:lnTo>
                  <a:pt x="40784" y="764865"/>
                </a:lnTo>
                <a:cubicBezTo>
                  <a:pt x="88689" y="908581"/>
                  <a:pt x="78466" y="843295"/>
                  <a:pt x="54638" y="1069665"/>
                </a:cubicBezTo>
                <a:cubicBezTo>
                  <a:pt x="53109" y="1084189"/>
                  <a:pt x="44627" y="1097140"/>
                  <a:pt x="40784" y="1111229"/>
                </a:cubicBezTo>
                <a:cubicBezTo>
                  <a:pt x="30764" y="1147970"/>
                  <a:pt x="13075" y="1222065"/>
                  <a:pt x="13075" y="1222065"/>
                </a:cubicBezTo>
                <a:cubicBezTo>
                  <a:pt x="27721" y="1412470"/>
                  <a:pt x="0" y="1348318"/>
                  <a:pt x="40784" y="1429883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IPPO1-3_AO2_CO2_0002.wmv">
            <a:hlinkClick r:id="" action="ppaction://media"/>
          </p:cNvPr>
          <p:cNvPicPr>
            <a:picLocks noRo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09600" y="762000"/>
            <a:ext cx="6096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04800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Slices in seasonal order (November – April)</a:t>
            </a:r>
            <a:endParaRPr lang="en-US" dirty="0"/>
          </a:p>
        </p:txBody>
      </p:sp>
      <p:pic>
        <p:nvPicPr>
          <p:cNvPr id="1028" name="Picture 4" descr="C:\Documents and Settings\stephens\Desktop\New Folder\gvco2_lg_movi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3488404" cy="2595372"/>
          </a:xfrm>
          <a:prstGeom prst="rect">
            <a:avLst/>
          </a:prstGeom>
          <a:noFill/>
        </p:spPr>
      </p:pic>
      <p:pic>
        <p:nvPicPr>
          <p:cNvPr id="10" name="Picture 2" descr="SeasonalRectif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724400"/>
            <a:ext cx="3428999" cy="146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0600" y="685800"/>
            <a:ext cx="6859588" cy="6172200"/>
            <a:chOff x="684212" y="0"/>
            <a:chExt cx="7539038" cy="7010400"/>
          </a:xfrm>
        </p:grpSpPr>
        <p:pic>
          <p:nvPicPr>
            <p:cNvPr id="37890" name="Picture 1" descr="Fig.CO2_xs_GEO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737" y="3429000"/>
              <a:ext cx="37369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1" name="Picture 2" descr="Fig.CO2_xs_HIPP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212" y="0"/>
              <a:ext cx="3673475" cy="337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3" descr="Fig.CO2_xs_actm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0"/>
              <a:ext cx="37274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 descr="C:\Documents and Settings\stephens\Desktop\New Folder\CT_Ja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6612" y="3581400"/>
              <a:ext cx="3505200" cy="34290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524000" y="76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Preliminary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model comparisons for HIPPO1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Oval 2"/>
          <p:cNvSpPr>
            <a:spLocks noChangeArrowheads="1"/>
          </p:cNvSpPr>
          <p:nvPr/>
        </p:nvSpPr>
        <p:spPr bwMode="auto">
          <a:xfrm flipH="1">
            <a:off x="1254240" y="4742419"/>
            <a:ext cx="138240" cy="1728181"/>
          </a:xfrm>
          <a:prstGeom prst="ellipse">
            <a:avLst/>
          </a:prstGeom>
          <a:solidFill>
            <a:srgbClr val="00B8FF">
              <a:alpha val="1961"/>
            </a:srgbClr>
          </a:solidFill>
          <a:ln w="3175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18" name="Oval 3"/>
          <p:cNvSpPr>
            <a:spLocks noChangeArrowheads="1"/>
          </p:cNvSpPr>
          <p:nvPr/>
        </p:nvSpPr>
        <p:spPr bwMode="auto">
          <a:xfrm flipH="1">
            <a:off x="839520" y="4742419"/>
            <a:ext cx="138240" cy="1728181"/>
          </a:xfrm>
          <a:prstGeom prst="ellipse">
            <a:avLst/>
          </a:prstGeom>
          <a:solidFill>
            <a:srgbClr val="00B8FF">
              <a:alpha val="1961"/>
            </a:srgbClr>
          </a:solidFill>
          <a:ln w="3175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8915" name="Picture 6" descr="Fig.CH4_xsect_T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141" y="623455"/>
            <a:ext cx="3399814" cy="31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 descr="Fig.SF6_xsect_T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140" y="3668720"/>
            <a:ext cx="3424460" cy="3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ig.CO_xsect_TH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40727"/>
            <a:ext cx="3433540" cy="31172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90600" y="76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species provide key complementary information</a:t>
            </a:r>
            <a:endParaRPr lang="en-US" sz="2400" dirty="0"/>
          </a:p>
        </p:txBody>
      </p:sp>
      <p:pic>
        <p:nvPicPr>
          <p:cNvPr id="4099" name="Picture 3" descr="C:\Documents and Settings\stephens\Desktop\New Folder\hippo1_sb_xsect_O2_A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762000"/>
            <a:ext cx="3248025" cy="3248025"/>
          </a:xfrm>
          <a:prstGeom prst="rect">
            <a:avLst/>
          </a:prstGeom>
          <a:noFill/>
        </p:spPr>
      </p:pic>
      <p:pic>
        <p:nvPicPr>
          <p:cNvPr id="15" name="Picture 3" descr="C:\Documents and Settings\stephens\Desktop\New Folder\hippo1_sb_xsect_O2_AO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762000"/>
            <a:ext cx="9144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stephens\Desktop\New Folder\hippo1_sb_xsect_AP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077249" cy="4114800"/>
          </a:xfrm>
          <a:prstGeom prst="rect">
            <a:avLst/>
          </a:prstGeom>
          <a:noFill/>
        </p:spPr>
      </p:pic>
      <p:pic>
        <p:nvPicPr>
          <p:cNvPr id="5123" name="Picture 3" descr="C:\Documents and Settings\stephens\Desktop\New Folder\TM3_J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114800" cy="4114800"/>
          </a:xfrm>
          <a:prstGeom prst="rect">
            <a:avLst/>
          </a:prstGeom>
          <a:noFill/>
        </p:spPr>
      </p:pic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4572000" y="5181600"/>
            <a:ext cx="4572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/>
              <a:t>Fluxes:</a:t>
            </a:r>
          </a:p>
          <a:p>
            <a:pPr algn="l">
              <a:spcBef>
                <a:spcPts val="600"/>
              </a:spcBef>
            </a:pPr>
            <a:r>
              <a:rPr lang="en-US" sz="1600" b="0" dirty="0"/>
              <a:t>Mean ocean O</a:t>
            </a:r>
            <a:r>
              <a:rPr lang="en-US" sz="1600" b="0" baseline="-25000" dirty="0"/>
              <a:t>2</a:t>
            </a:r>
            <a:r>
              <a:rPr lang="en-US" sz="1600" b="0" dirty="0"/>
              <a:t>: Gruber et al., 2001</a:t>
            </a:r>
          </a:p>
          <a:p>
            <a:pPr algn="l"/>
            <a:r>
              <a:rPr lang="en-US" sz="1600" b="0" dirty="0"/>
              <a:t>Seasonal ocean O</a:t>
            </a:r>
            <a:r>
              <a:rPr lang="en-US" sz="1600" b="0" baseline="-25000" dirty="0"/>
              <a:t>2</a:t>
            </a:r>
            <a:r>
              <a:rPr lang="en-US" sz="1600" b="0" dirty="0"/>
              <a:t> and N</a:t>
            </a:r>
            <a:r>
              <a:rPr lang="en-US" sz="1600" b="0" baseline="-25000" dirty="0"/>
              <a:t>2</a:t>
            </a:r>
            <a:r>
              <a:rPr lang="en-US" sz="1600" b="0" dirty="0"/>
              <a:t>: Garcia and Keeling, 2001</a:t>
            </a:r>
          </a:p>
          <a:p>
            <a:pPr algn="l"/>
            <a:r>
              <a:rPr lang="en-US" sz="1600" b="0" dirty="0"/>
              <a:t>Mean ocean N</a:t>
            </a:r>
            <a:r>
              <a:rPr lang="en-US" sz="1600" b="0" baseline="-25000" dirty="0"/>
              <a:t>2</a:t>
            </a:r>
            <a:r>
              <a:rPr lang="en-US" sz="1600" b="0" dirty="0"/>
              <a:t>: </a:t>
            </a:r>
            <a:r>
              <a:rPr lang="en-US" sz="1600" b="0" dirty="0" err="1"/>
              <a:t>Gloor</a:t>
            </a:r>
            <a:r>
              <a:rPr lang="en-US" sz="1600" b="0" dirty="0"/>
              <a:t> et al., 2001</a:t>
            </a:r>
          </a:p>
          <a:p>
            <a:pPr algn="l"/>
            <a:r>
              <a:rPr lang="en-US" sz="1600" b="0" dirty="0"/>
              <a:t>Seasonal + mean ocean CO</a:t>
            </a:r>
            <a:r>
              <a:rPr lang="en-US" sz="1600" b="0" baseline="-25000" dirty="0"/>
              <a:t>2</a:t>
            </a:r>
            <a:r>
              <a:rPr lang="en-US" sz="1600" b="0" dirty="0"/>
              <a:t>: Takahashi et al., 2009</a:t>
            </a:r>
          </a:p>
          <a:p>
            <a:pPr algn="l"/>
            <a:r>
              <a:rPr lang="en-US" sz="1600" b="0" dirty="0"/>
              <a:t>Fossil-fuel CO</a:t>
            </a:r>
            <a:r>
              <a:rPr lang="en-US" sz="1600" b="0" baseline="-25000" dirty="0"/>
              <a:t>2</a:t>
            </a:r>
            <a:r>
              <a:rPr lang="en-US" sz="1600" b="0" dirty="0"/>
              <a:t> and O</a:t>
            </a:r>
            <a:r>
              <a:rPr lang="en-US" sz="1600" b="0" baseline="-25000" dirty="0"/>
              <a:t>2</a:t>
            </a:r>
            <a:r>
              <a:rPr lang="en-US" sz="1600" b="0" dirty="0"/>
              <a:t>: CDIAC</a:t>
            </a:r>
          </a:p>
          <a:p>
            <a:pPr algn="l"/>
            <a:endParaRPr lang="en-US" sz="1600" b="0" dirty="0"/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4953000" y="838200"/>
            <a:ext cx="3733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/>
              <a:t>January Mean APO from </a:t>
            </a:r>
            <a:r>
              <a:rPr lang="en-US" b="0" dirty="0" err="1"/>
              <a:t>Climatological</a:t>
            </a:r>
            <a:r>
              <a:rPr lang="en-US" b="0" dirty="0"/>
              <a:t> fluxes in TM3</a:t>
            </a:r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685800" y="1066800"/>
            <a:ext cx="3733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/>
              <a:t>HIPPO1 APO Observations</a:t>
            </a:r>
          </a:p>
        </p:txBody>
      </p:sp>
      <p:sp>
        <p:nvSpPr>
          <p:cNvPr id="26632" name="TextBox 5"/>
          <p:cNvSpPr txBox="1">
            <a:spLocks noChangeArrowheads="1"/>
          </p:cNvSpPr>
          <p:nvPr/>
        </p:nvSpPr>
        <p:spPr bwMode="auto">
          <a:xfrm>
            <a:off x="3429000" y="20574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per meg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76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Preliminary APO model comparisons for HIPPO1</a:t>
            </a:r>
            <a:endParaRPr lang="en-US" sz="24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133600" y="5257800"/>
            <a:ext cx="17526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/>
              <a:t>Atmospheric Potential Oxygen:</a:t>
            </a:r>
          </a:p>
          <a:p>
            <a:r>
              <a:rPr lang="en-US" sz="1400" b="0" dirty="0"/>
              <a:t>APO = O</a:t>
            </a:r>
            <a:r>
              <a:rPr lang="en-US" sz="1400" b="0" baseline="-25000" dirty="0"/>
              <a:t>2</a:t>
            </a:r>
            <a:r>
              <a:rPr lang="en-US" sz="1400" b="0" dirty="0"/>
              <a:t> + 1.1*CO</a:t>
            </a:r>
            <a:r>
              <a:rPr lang="en-US" sz="1400" b="0" baseline="-25000" dirty="0"/>
              <a:t>2</a:t>
            </a:r>
          </a:p>
        </p:txBody>
      </p:sp>
      <p:pic>
        <p:nvPicPr>
          <p:cNvPr id="10" name="Picture 4" descr="apocart"/>
          <p:cNvPicPr>
            <a:picLocks noChangeAspect="1" noChangeArrowheads="1"/>
          </p:cNvPicPr>
          <p:nvPr/>
        </p:nvPicPr>
        <p:blipFill>
          <a:blip r:embed="rId4" cstate="print"/>
          <a:srcRect t="22858" r="11232"/>
          <a:stretch>
            <a:fillRect/>
          </a:stretch>
        </p:blipFill>
        <p:spPr bwMode="auto">
          <a:xfrm>
            <a:off x="0" y="5105400"/>
            <a:ext cx="34401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309</Words>
  <Application>Microsoft Office PowerPoint</Application>
  <PresentationFormat>On-screen Show (4:3)</PresentationFormat>
  <Paragraphs>42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HIPPO1-3 Large-Scale CO2 Gradients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Conclusions</vt:lpstr>
      <vt:lpstr>Slide 11</vt:lpstr>
      <vt:lpstr>Slide 12</vt:lpstr>
      <vt:lpstr>Slide 13</vt:lpstr>
      <vt:lpstr>Slide 14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Britton B. Stephens</dc:creator>
  <cp:lastModifiedBy>Britton B. Stephens</cp:lastModifiedBy>
  <cp:revision>32</cp:revision>
  <dcterms:created xsi:type="dcterms:W3CDTF">2010-06-08T03:53:23Z</dcterms:created>
  <dcterms:modified xsi:type="dcterms:W3CDTF">2010-06-08T13:27:13Z</dcterms:modified>
</cp:coreProperties>
</file>